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327" r:id="rId4"/>
    <p:sldId id="344" r:id="rId5"/>
    <p:sldId id="258" r:id="rId6"/>
    <p:sldId id="265" r:id="rId7"/>
    <p:sldId id="266" r:id="rId8"/>
    <p:sldId id="267" r:id="rId9"/>
    <p:sldId id="269" r:id="rId10"/>
    <p:sldId id="259" r:id="rId11"/>
    <p:sldId id="260" r:id="rId12"/>
    <p:sldId id="261"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1EB7C2-4022-4ECC-999E-0A89A8EA4FD0}"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97D15-ECFE-4E7B-B423-8AEDE79CD776}" type="slidenum">
              <a:rPr lang="en-GB" smtClean="0"/>
              <a:t>‹#›</a:t>
            </a:fld>
            <a:endParaRPr lang="en-GB"/>
          </a:p>
        </p:txBody>
      </p:sp>
    </p:spTree>
    <p:extLst>
      <p:ext uri="{BB962C8B-B14F-4D97-AF65-F5344CB8AC3E}">
        <p14:creationId xmlns:p14="http://schemas.microsoft.com/office/powerpoint/2010/main" val="1555571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59D2-5D0F-4D67-72ED-AE6BE2C0DB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882CFCA-CF1E-6FB4-F6AA-E193BB8B4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7625F70-09C5-340C-5930-F1B8EDA822B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7E503FC4-46B0-98ED-28AD-2C7E746F4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BF7526-EF79-8A94-178F-8B899D2747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09573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9D4A-3230-FDFB-46F5-930F2BFD89D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30D333D-C0FF-EA8C-093C-6FA46775F2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1D551E-0EDD-4A66-2BDA-6712B6C5910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D3AB0EED-4B46-4E7F-9148-ACA353963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31825-4EBF-1837-205D-0F24CD12A242}"/>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323293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99730-FD8F-192E-1FC9-0969420E447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506BB9-1DEC-30DC-38AA-2A9611BC8D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8CF08D-F903-6AE8-B5F5-FFD7077D591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9CC2EE90-70F9-5F75-A7D3-9FA2B97CC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DB21E6-AA14-4C06-8ABC-6F9120290110}"/>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3027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E664-57E5-6B5A-977E-B2B31382611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426A1A-EDA4-B31D-982E-14F6DCD5FE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8CD745-3976-CF62-FE01-707360569A43}"/>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36F33E74-803A-2FD3-18E5-B2098B6E58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8B2B3-E885-A450-2B77-C45EC915949D}"/>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6440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F0C1-4EC8-9807-1CB1-9F953A7A276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E877533-5515-3130-6D3C-21B842D43A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2772FB-1711-F5F4-C3F1-986EC24C22D9}"/>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5FDB1323-B109-12A2-EF5D-58DDC77E69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54FB7-786C-8DBA-D49E-CEA2DF594A8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427958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20F7-01C5-5164-2BB4-F496D3B9F0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99BD1B5-096C-17A1-08CC-0CA459C59C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3849915-7F27-AE28-72EC-CE2A730AC7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C803783-17C5-AD1D-3CC1-D03E5D16C74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37763670-FBFB-19C7-CFCE-0CFDFB0156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0F7D6-2977-F320-3EF3-05DD2CB9A59E}"/>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22066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1CF9-7798-9D68-C725-F997182707F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DB3AE56-654A-32B9-2B16-139B59793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BDDF2-1CD9-A5A6-D868-B4D1FAB762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D8B9450-A588-C7E0-1D42-06EB69243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F97AF5-1CC5-16B4-AB6C-C8D9970A1F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BA87F7-3ABD-871E-F5B5-043993D1D2B8}"/>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8" name="Footer Placeholder 7">
            <a:extLst>
              <a:ext uri="{FF2B5EF4-FFF2-40B4-BE49-F238E27FC236}">
                <a16:creationId xmlns:a16="http://schemas.microsoft.com/office/drawing/2014/main" id="{2EC03221-A66A-16E9-969A-23006FAA8A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5EEFBE-B452-34B6-0A0E-A0DD227CCAEF}"/>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8118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94F7-5FC2-26DF-CDCE-34F7D98E3C5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3044227-CA78-4DDE-F8FC-EA5354507AF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4" name="Footer Placeholder 3">
            <a:extLst>
              <a:ext uri="{FF2B5EF4-FFF2-40B4-BE49-F238E27FC236}">
                <a16:creationId xmlns:a16="http://schemas.microsoft.com/office/drawing/2014/main" id="{1F03855F-DC3F-1597-AF40-5E1C1F0118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03D60F-4166-F1D6-E239-078E72AE5F9B}"/>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74694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99244-23B3-0060-3A7C-E6167C0DBBC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3" name="Footer Placeholder 2">
            <a:extLst>
              <a:ext uri="{FF2B5EF4-FFF2-40B4-BE49-F238E27FC236}">
                <a16:creationId xmlns:a16="http://schemas.microsoft.com/office/drawing/2014/main" id="{C8609365-E97F-0859-6D66-D608758F66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282A76-CC16-0A25-1EFD-86401CC1DB6A}"/>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66647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0B62-BF27-03D1-0E2F-969F2E189B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3880B0D-29CC-D77C-5DD7-48077F4CD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A2A3905-C84A-C2DC-D9AC-C4ABC2A95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E9FF4F-A03F-34C9-0A5E-DBA2FA1EA14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BA5BCBD4-390E-0B97-59BB-BB2975A9CB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206D34-690F-1149-E512-70A66941E3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19134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4CF7-ED18-F650-6D7B-4AFC509561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9F89062-EFBB-ABE7-5953-11EFC3782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28B0E1-7D49-B650-BA48-A638247E9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253EAB-E780-26E0-0753-6C23E545374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890A1167-193B-3F4E-BFA9-A5B759CCA7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69498-4712-4B06-72E7-3F398ABA38E9}"/>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84558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761F7-0697-79DB-5AFD-63F08B32CE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1591683-EFF9-DF64-3309-AE43B84BD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776176-FC53-1EB7-0301-4FA0F4123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2DD16BA7-023A-20AB-D901-296990842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DDF1BA-44BF-9EC2-46C2-19163A905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90AE69-FAD8-4582-995D-E07A1E33F1B8}" type="slidenum">
              <a:rPr lang="en-GB" smtClean="0"/>
              <a:t>‹#›</a:t>
            </a:fld>
            <a:endParaRPr lang="en-GB"/>
          </a:p>
        </p:txBody>
      </p:sp>
    </p:spTree>
    <p:extLst>
      <p:ext uri="{BB962C8B-B14F-4D97-AF65-F5344CB8AC3E}">
        <p14:creationId xmlns:p14="http://schemas.microsoft.com/office/powerpoint/2010/main" val="97513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5EFC-1D46-DDD2-F880-6C58E2A6067B}"/>
              </a:ext>
            </a:extLst>
          </p:cNvPr>
          <p:cNvSpPr>
            <a:spLocks noGrp="1"/>
          </p:cNvSpPr>
          <p:nvPr>
            <p:ph type="ctrTitle"/>
          </p:nvPr>
        </p:nvSpPr>
        <p:spPr>
          <a:xfrm>
            <a:off x="1435512" y="4236086"/>
            <a:ext cx="9144000" cy="837205"/>
          </a:xfrm>
        </p:spPr>
        <p:txBody>
          <a:bodyPr>
            <a:normAutofit fontScale="90000"/>
          </a:bodyPr>
          <a:lstStyle/>
          <a:p>
            <a:br>
              <a:rPr lang="en-GB" dirty="0"/>
            </a:br>
            <a:r>
              <a:rPr lang="en-GB" dirty="0"/>
              <a:t> </a:t>
            </a:r>
            <a:br>
              <a:rPr lang="en-GB" dirty="0"/>
            </a:br>
            <a:r>
              <a:rPr lang="en-GB" dirty="0"/>
              <a:t> Curriculum Marketplace</a:t>
            </a:r>
          </a:p>
        </p:txBody>
      </p:sp>
      <p:sp>
        <p:nvSpPr>
          <p:cNvPr id="3" name="Subtitle 2">
            <a:extLst>
              <a:ext uri="{FF2B5EF4-FFF2-40B4-BE49-F238E27FC236}">
                <a16:creationId xmlns:a16="http://schemas.microsoft.com/office/drawing/2014/main" id="{B29B9399-69DA-8EE6-675C-AB461B3B31B2}"/>
              </a:ext>
            </a:extLst>
          </p:cNvPr>
          <p:cNvSpPr>
            <a:spLocks noGrp="1"/>
          </p:cNvSpPr>
          <p:nvPr>
            <p:ph type="subTitle" idx="1"/>
          </p:nvPr>
        </p:nvSpPr>
        <p:spPr>
          <a:xfrm>
            <a:off x="1553496" y="5253855"/>
            <a:ext cx="9144000" cy="972774"/>
          </a:xfrm>
        </p:spPr>
        <p:txBody>
          <a:bodyPr>
            <a:normAutofit/>
          </a:bodyPr>
          <a:lstStyle/>
          <a:p>
            <a:r>
              <a:rPr lang="en-GB" dirty="0">
                <a:solidFill>
                  <a:srgbClr val="FF0000"/>
                </a:solidFill>
              </a:rPr>
              <a:t>Art </a:t>
            </a:r>
          </a:p>
          <a:p>
            <a:r>
              <a:rPr lang="en-GB" dirty="0">
                <a:solidFill>
                  <a:srgbClr val="FF0000"/>
                </a:solidFill>
              </a:rPr>
              <a:t>Mrs Chloe Foster</a:t>
            </a:r>
          </a:p>
        </p:txBody>
      </p:sp>
      <p:pic>
        <p:nvPicPr>
          <p:cNvPr id="1026" name="Picture 2" descr="Bunting Colorful Flags, Pregnant Flags, Flags, Colorful PNG Transparent ...">
            <a:extLst>
              <a:ext uri="{FF2B5EF4-FFF2-40B4-BE49-F238E27FC236}">
                <a16:creationId xmlns:a16="http://schemas.microsoft.com/office/drawing/2014/main" id="{25CBA662-E934-F1AC-35E6-F6B207545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98" y="-474153"/>
            <a:ext cx="13061386" cy="28305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92C7B0-EA40-DFF0-BEA7-6188A79B52BF}"/>
              </a:ext>
            </a:extLst>
          </p:cNvPr>
          <p:cNvPicPr>
            <a:picLocks noChangeAspect="1"/>
          </p:cNvPicPr>
          <p:nvPr/>
        </p:nvPicPr>
        <p:blipFill>
          <a:blip r:embed="rId3"/>
          <a:stretch>
            <a:fillRect/>
          </a:stretch>
        </p:blipFill>
        <p:spPr>
          <a:xfrm>
            <a:off x="3679880" y="2161865"/>
            <a:ext cx="4677544" cy="1792266"/>
          </a:xfrm>
          <a:prstGeom prst="rect">
            <a:avLst/>
          </a:prstGeom>
        </p:spPr>
      </p:pic>
    </p:spTree>
    <p:extLst>
      <p:ext uri="{BB962C8B-B14F-4D97-AF65-F5344CB8AC3E}">
        <p14:creationId xmlns:p14="http://schemas.microsoft.com/office/powerpoint/2010/main" val="26196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00E22-BAD3-F42C-2F4C-1721805D5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A79F0-B9F8-3520-1ADE-6C18168A7DEA}"/>
              </a:ext>
            </a:extLst>
          </p:cNvPr>
          <p:cNvSpPr>
            <a:spLocks noGrp="1"/>
          </p:cNvSpPr>
          <p:nvPr>
            <p:ph type="title"/>
          </p:nvPr>
        </p:nvSpPr>
        <p:spPr>
          <a:xfrm>
            <a:off x="58992" y="0"/>
            <a:ext cx="10515600" cy="1325563"/>
          </a:xfrm>
        </p:spPr>
        <p:txBody>
          <a:bodyPr/>
          <a:lstStyle/>
          <a:p>
            <a:r>
              <a:rPr lang="en-GB" dirty="0"/>
              <a:t>Vocabulary</a:t>
            </a:r>
          </a:p>
        </p:txBody>
      </p:sp>
      <p:pic>
        <p:nvPicPr>
          <p:cNvPr id="3" name="Picture 2">
            <a:extLst>
              <a:ext uri="{FF2B5EF4-FFF2-40B4-BE49-F238E27FC236}">
                <a16:creationId xmlns:a16="http://schemas.microsoft.com/office/drawing/2014/main" id="{CA5DC90A-F97A-05AD-44B9-46F157C305B2}"/>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BC23118E-B693-02CB-EAB2-4550EB3F12BA}"/>
              </a:ext>
            </a:extLst>
          </p:cNvPr>
          <p:cNvPicPr>
            <a:picLocks noChangeAspect="1"/>
          </p:cNvPicPr>
          <p:nvPr/>
        </p:nvPicPr>
        <p:blipFill>
          <a:blip r:embed="rId3"/>
          <a:stretch>
            <a:fillRect/>
          </a:stretch>
        </p:blipFill>
        <p:spPr>
          <a:xfrm>
            <a:off x="480387" y="1023224"/>
            <a:ext cx="10897657" cy="4874351"/>
          </a:xfrm>
          <a:prstGeom prst="rect">
            <a:avLst/>
          </a:prstGeom>
        </p:spPr>
      </p:pic>
    </p:spTree>
    <p:extLst>
      <p:ext uri="{BB962C8B-B14F-4D97-AF65-F5344CB8AC3E}">
        <p14:creationId xmlns:p14="http://schemas.microsoft.com/office/powerpoint/2010/main" val="2858878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9F701-338E-8B4C-6E07-514F6DE10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334F5-3D39-EE65-9E3A-9CFEC3A8FE98}"/>
              </a:ext>
            </a:extLst>
          </p:cNvPr>
          <p:cNvSpPr>
            <a:spLocks noGrp="1"/>
          </p:cNvSpPr>
          <p:nvPr>
            <p:ph type="title"/>
          </p:nvPr>
        </p:nvSpPr>
        <p:spPr>
          <a:xfrm>
            <a:off x="58992" y="0"/>
            <a:ext cx="10515600" cy="1325563"/>
          </a:xfrm>
        </p:spPr>
        <p:txBody>
          <a:bodyPr/>
          <a:lstStyle/>
          <a:p>
            <a:r>
              <a:rPr lang="en-GB" dirty="0"/>
              <a:t>Examples of work</a:t>
            </a:r>
          </a:p>
        </p:txBody>
      </p:sp>
      <p:pic>
        <p:nvPicPr>
          <p:cNvPr id="3" name="Picture 2">
            <a:extLst>
              <a:ext uri="{FF2B5EF4-FFF2-40B4-BE49-F238E27FC236}">
                <a16:creationId xmlns:a16="http://schemas.microsoft.com/office/drawing/2014/main" id="{062BBC19-9B36-522C-F6BA-17DE984A904C}"/>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2021D746-8A08-020D-EC0B-F4CF23A00699}"/>
              </a:ext>
            </a:extLst>
          </p:cNvPr>
          <p:cNvPicPr>
            <a:picLocks noChangeAspect="1"/>
          </p:cNvPicPr>
          <p:nvPr/>
        </p:nvPicPr>
        <p:blipFill>
          <a:blip r:embed="rId3"/>
          <a:stretch>
            <a:fillRect/>
          </a:stretch>
        </p:blipFill>
        <p:spPr>
          <a:xfrm>
            <a:off x="223603" y="1096963"/>
            <a:ext cx="2497825" cy="3191273"/>
          </a:xfrm>
          <a:prstGeom prst="rect">
            <a:avLst/>
          </a:prstGeom>
        </p:spPr>
      </p:pic>
      <p:pic>
        <p:nvPicPr>
          <p:cNvPr id="8" name="Picture 7">
            <a:extLst>
              <a:ext uri="{FF2B5EF4-FFF2-40B4-BE49-F238E27FC236}">
                <a16:creationId xmlns:a16="http://schemas.microsoft.com/office/drawing/2014/main" id="{E6E7E981-4C28-80A8-5C7F-F400785BA90E}"/>
              </a:ext>
            </a:extLst>
          </p:cNvPr>
          <p:cNvPicPr>
            <a:picLocks noChangeAspect="1"/>
          </p:cNvPicPr>
          <p:nvPr/>
        </p:nvPicPr>
        <p:blipFill>
          <a:blip r:embed="rId4"/>
          <a:stretch>
            <a:fillRect/>
          </a:stretch>
        </p:blipFill>
        <p:spPr>
          <a:xfrm>
            <a:off x="3340309" y="1084381"/>
            <a:ext cx="2013803" cy="3191273"/>
          </a:xfrm>
          <a:prstGeom prst="rect">
            <a:avLst/>
          </a:prstGeom>
        </p:spPr>
      </p:pic>
      <p:pic>
        <p:nvPicPr>
          <p:cNvPr id="10" name="Picture 9">
            <a:extLst>
              <a:ext uri="{FF2B5EF4-FFF2-40B4-BE49-F238E27FC236}">
                <a16:creationId xmlns:a16="http://schemas.microsoft.com/office/drawing/2014/main" id="{4053A518-9D66-46F2-7813-5B052BA86902}"/>
              </a:ext>
            </a:extLst>
          </p:cNvPr>
          <p:cNvPicPr>
            <a:picLocks noChangeAspect="1"/>
          </p:cNvPicPr>
          <p:nvPr/>
        </p:nvPicPr>
        <p:blipFill>
          <a:blip r:embed="rId5"/>
          <a:stretch>
            <a:fillRect/>
          </a:stretch>
        </p:blipFill>
        <p:spPr>
          <a:xfrm>
            <a:off x="268471" y="4360901"/>
            <a:ext cx="2639549" cy="2489487"/>
          </a:xfrm>
          <a:prstGeom prst="rect">
            <a:avLst/>
          </a:prstGeom>
        </p:spPr>
      </p:pic>
      <p:pic>
        <p:nvPicPr>
          <p:cNvPr id="12" name="Picture 11">
            <a:extLst>
              <a:ext uri="{FF2B5EF4-FFF2-40B4-BE49-F238E27FC236}">
                <a16:creationId xmlns:a16="http://schemas.microsoft.com/office/drawing/2014/main" id="{97F18F84-2300-0209-4C32-27AA3F90538B}"/>
              </a:ext>
            </a:extLst>
          </p:cNvPr>
          <p:cNvPicPr>
            <a:picLocks noChangeAspect="1"/>
          </p:cNvPicPr>
          <p:nvPr/>
        </p:nvPicPr>
        <p:blipFill>
          <a:blip r:embed="rId6"/>
          <a:stretch>
            <a:fillRect/>
          </a:stretch>
        </p:blipFill>
        <p:spPr>
          <a:xfrm>
            <a:off x="5709112" y="1084381"/>
            <a:ext cx="2650989" cy="3191273"/>
          </a:xfrm>
          <a:prstGeom prst="rect">
            <a:avLst/>
          </a:prstGeom>
        </p:spPr>
      </p:pic>
      <p:pic>
        <p:nvPicPr>
          <p:cNvPr id="14" name="Picture 13">
            <a:extLst>
              <a:ext uri="{FF2B5EF4-FFF2-40B4-BE49-F238E27FC236}">
                <a16:creationId xmlns:a16="http://schemas.microsoft.com/office/drawing/2014/main" id="{57A176AB-54FD-3EB7-A0A8-220FB6A6B45A}"/>
              </a:ext>
            </a:extLst>
          </p:cNvPr>
          <p:cNvPicPr>
            <a:picLocks noChangeAspect="1"/>
          </p:cNvPicPr>
          <p:nvPr/>
        </p:nvPicPr>
        <p:blipFill>
          <a:blip r:embed="rId7"/>
          <a:stretch>
            <a:fillRect/>
          </a:stretch>
        </p:blipFill>
        <p:spPr>
          <a:xfrm>
            <a:off x="3065867" y="4519933"/>
            <a:ext cx="2875066" cy="2162297"/>
          </a:xfrm>
          <a:prstGeom prst="rect">
            <a:avLst/>
          </a:prstGeom>
        </p:spPr>
      </p:pic>
      <p:pic>
        <p:nvPicPr>
          <p:cNvPr id="16" name="Picture 15">
            <a:extLst>
              <a:ext uri="{FF2B5EF4-FFF2-40B4-BE49-F238E27FC236}">
                <a16:creationId xmlns:a16="http://schemas.microsoft.com/office/drawing/2014/main" id="{36893A41-FC52-C566-60EC-FAEDA9F790E3}"/>
              </a:ext>
            </a:extLst>
          </p:cNvPr>
          <p:cNvPicPr>
            <a:picLocks noChangeAspect="1"/>
          </p:cNvPicPr>
          <p:nvPr/>
        </p:nvPicPr>
        <p:blipFill>
          <a:blip r:embed="rId8"/>
          <a:stretch>
            <a:fillRect/>
          </a:stretch>
        </p:blipFill>
        <p:spPr>
          <a:xfrm>
            <a:off x="6334955" y="4704753"/>
            <a:ext cx="2676899" cy="1419423"/>
          </a:xfrm>
          <a:prstGeom prst="rect">
            <a:avLst/>
          </a:prstGeom>
        </p:spPr>
      </p:pic>
      <p:pic>
        <p:nvPicPr>
          <p:cNvPr id="18" name="Picture 17">
            <a:extLst>
              <a:ext uri="{FF2B5EF4-FFF2-40B4-BE49-F238E27FC236}">
                <a16:creationId xmlns:a16="http://schemas.microsoft.com/office/drawing/2014/main" id="{20D1949B-3165-B83B-7C38-DF9B80A2BEF1}"/>
              </a:ext>
            </a:extLst>
          </p:cNvPr>
          <p:cNvPicPr>
            <a:picLocks noChangeAspect="1"/>
          </p:cNvPicPr>
          <p:nvPr/>
        </p:nvPicPr>
        <p:blipFill>
          <a:blip r:embed="rId9"/>
          <a:stretch>
            <a:fillRect/>
          </a:stretch>
        </p:blipFill>
        <p:spPr>
          <a:xfrm>
            <a:off x="8593557" y="1053241"/>
            <a:ext cx="2253837" cy="3191273"/>
          </a:xfrm>
          <a:prstGeom prst="rect">
            <a:avLst/>
          </a:prstGeom>
        </p:spPr>
      </p:pic>
    </p:spTree>
    <p:extLst>
      <p:ext uri="{BB962C8B-B14F-4D97-AF65-F5344CB8AC3E}">
        <p14:creationId xmlns:p14="http://schemas.microsoft.com/office/powerpoint/2010/main" val="3807373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3214-2A93-B59C-C6AD-8CFBEB12B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6DAB3-DDFE-E693-6C71-A9CAA1B02B39}"/>
              </a:ext>
            </a:extLst>
          </p:cNvPr>
          <p:cNvSpPr>
            <a:spLocks noGrp="1"/>
          </p:cNvSpPr>
          <p:nvPr>
            <p:ph type="title"/>
          </p:nvPr>
        </p:nvSpPr>
        <p:spPr>
          <a:xfrm>
            <a:off x="58992" y="0"/>
            <a:ext cx="10515600" cy="1325563"/>
          </a:xfrm>
        </p:spPr>
        <p:txBody>
          <a:bodyPr/>
          <a:lstStyle/>
          <a:p>
            <a:r>
              <a:rPr lang="en-GB" dirty="0"/>
              <a:t>Assessment</a:t>
            </a:r>
          </a:p>
        </p:txBody>
      </p:sp>
      <p:pic>
        <p:nvPicPr>
          <p:cNvPr id="3" name="Picture 2">
            <a:extLst>
              <a:ext uri="{FF2B5EF4-FFF2-40B4-BE49-F238E27FC236}">
                <a16:creationId xmlns:a16="http://schemas.microsoft.com/office/drawing/2014/main" id="{FB6D51A1-7085-BCE0-101C-57AC84D20540}"/>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5" name="TextBox 4">
            <a:extLst>
              <a:ext uri="{FF2B5EF4-FFF2-40B4-BE49-F238E27FC236}">
                <a16:creationId xmlns:a16="http://schemas.microsoft.com/office/drawing/2014/main" id="{9DF1862D-02B0-0FA2-1474-0739ECAB7513}"/>
              </a:ext>
            </a:extLst>
          </p:cNvPr>
          <p:cNvSpPr txBox="1"/>
          <p:nvPr/>
        </p:nvSpPr>
        <p:spPr>
          <a:xfrm>
            <a:off x="448596" y="1325563"/>
            <a:ext cx="11294808" cy="4641655"/>
          </a:xfrm>
          <a:prstGeom prst="rect">
            <a:avLst/>
          </a:prstGeom>
          <a:noFill/>
        </p:spPr>
        <p:txBody>
          <a:bodyPr wrap="square">
            <a:spAutoFit/>
          </a:bodyPr>
          <a:lstStyle/>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At Bowling Green our curriculum is carefully planned to match the learning objectives set out in the National Curriculum for each year group. Therefore, we say that a child is ‘expected’ which means they are achieving their year groups objectives if they are keeping up with the learning detailed in our long term and medium term plans.</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Whether a child is deemed to be keeping up with the learning is down to teacher judgement and knowledge of each individual child. To aid this decision each unit has a pre-learning task, this could check a child's understanding of the content up to this point i.e. have they recalled relevant information from previous year groups. This pre-learning task is used to inform planning, specifically thinking about additional support and challenge which may be needed in order to meet the needs of our pupils. Following the completion of a unit there is a post-learning task this checks a child's understanding of the content covered.</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Each lesson has a flashback at the beginning of the lesson this is to support with retrieval of 'sticky knowledge' (knowledge we want children to remember).</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Children are expected in each subject if they are keeping up with the learning detailed in the LTP/MTP.</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Statutory Government assessments are undertaken in Year 1 with the Phonics Screening Check, Year 4 with the multiplication check and Year 6 with SATs. </a:t>
            </a:r>
          </a:p>
        </p:txBody>
      </p:sp>
    </p:spTree>
    <p:extLst>
      <p:ext uri="{BB962C8B-B14F-4D97-AF65-F5344CB8AC3E}">
        <p14:creationId xmlns:p14="http://schemas.microsoft.com/office/powerpoint/2010/main" val="2813601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8FA06-D670-C095-3B64-4B65BA30D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7E781-044D-45A2-59EE-B767A3455896}"/>
              </a:ext>
            </a:extLst>
          </p:cNvPr>
          <p:cNvSpPr>
            <a:spLocks noGrp="1"/>
          </p:cNvSpPr>
          <p:nvPr>
            <p:ph type="title"/>
          </p:nvPr>
        </p:nvSpPr>
        <p:spPr>
          <a:xfrm>
            <a:off x="58992" y="98320"/>
            <a:ext cx="10515600" cy="1325563"/>
          </a:xfrm>
        </p:spPr>
        <p:txBody>
          <a:bodyPr/>
          <a:lstStyle/>
          <a:p>
            <a:r>
              <a:rPr lang="en-GB" dirty="0"/>
              <a:t>What can I do as a parent to support my child in this subject? </a:t>
            </a:r>
          </a:p>
        </p:txBody>
      </p:sp>
      <p:pic>
        <p:nvPicPr>
          <p:cNvPr id="3" name="Picture 2">
            <a:extLst>
              <a:ext uri="{FF2B5EF4-FFF2-40B4-BE49-F238E27FC236}">
                <a16:creationId xmlns:a16="http://schemas.microsoft.com/office/drawing/2014/main" id="{11D03F0A-61A1-06C5-17DC-28CF9B92DE4B}"/>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018F3119-D3F2-4F51-0CE9-0BB2A4F8AA70}"/>
              </a:ext>
            </a:extLst>
          </p:cNvPr>
          <p:cNvPicPr>
            <a:picLocks noChangeAspect="1"/>
          </p:cNvPicPr>
          <p:nvPr/>
        </p:nvPicPr>
        <p:blipFill>
          <a:blip r:embed="rId3"/>
          <a:stretch>
            <a:fillRect/>
          </a:stretch>
        </p:blipFill>
        <p:spPr>
          <a:xfrm>
            <a:off x="5989305" y="1640827"/>
            <a:ext cx="5608133" cy="2627811"/>
          </a:xfrm>
          <a:prstGeom prst="rect">
            <a:avLst/>
          </a:prstGeom>
        </p:spPr>
      </p:pic>
      <p:sp>
        <p:nvSpPr>
          <p:cNvPr id="7" name="Title 1">
            <a:extLst>
              <a:ext uri="{FF2B5EF4-FFF2-40B4-BE49-F238E27FC236}">
                <a16:creationId xmlns:a16="http://schemas.microsoft.com/office/drawing/2014/main" id="{FD15249D-6177-18D5-23FF-4C9B6C911E8D}"/>
              </a:ext>
            </a:extLst>
          </p:cNvPr>
          <p:cNvSpPr txBox="1">
            <a:spLocks/>
          </p:cNvSpPr>
          <p:nvPr/>
        </p:nvSpPr>
        <p:spPr>
          <a:xfrm>
            <a:off x="7146089" y="644836"/>
            <a:ext cx="4114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Globe Art Studio</a:t>
            </a:r>
          </a:p>
        </p:txBody>
      </p:sp>
      <p:pic>
        <p:nvPicPr>
          <p:cNvPr id="9" name="Picture 8">
            <a:extLst>
              <a:ext uri="{FF2B5EF4-FFF2-40B4-BE49-F238E27FC236}">
                <a16:creationId xmlns:a16="http://schemas.microsoft.com/office/drawing/2014/main" id="{24E902E9-9A6B-8B11-518B-93C80F17417F}"/>
              </a:ext>
            </a:extLst>
          </p:cNvPr>
          <p:cNvPicPr>
            <a:picLocks noChangeAspect="1"/>
          </p:cNvPicPr>
          <p:nvPr/>
        </p:nvPicPr>
        <p:blipFill>
          <a:blip r:embed="rId4"/>
          <a:stretch>
            <a:fillRect/>
          </a:stretch>
        </p:blipFill>
        <p:spPr>
          <a:xfrm>
            <a:off x="934290" y="2462953"/>
            <a:ext cx="1934359" cy="1761868"/>
          </a:xfrm>
          <a:prstGeom prst="rect">
            <a:avLst/>
          </a:prstGeom>
        </p:spPr>
      </p:pic>
      <p:sp>
        <p:nvSpPr>
          <p:cNvPr id="10" name="Title 1">
            <a:extLst>
              <a:ext uri="{FF2B5EF4-FFF2-40B4-BE49-F238E27FC236}">
                <a16:creationId xmlns:a16="http://schemas.microsoft.com/office/drawing/2014/main" id="{5E3736A9-8D3A-9B55-FD64-6C604D5BDFC7}"/>
              </a:ext>
            </a:extLst>
          </p:cNvPr>
          <p:cNvSpPr txBox="1">
            <a:spLocks/>
          </p:cNvSpPr>
          <p:nvPr/>
        </p:nvSpPr>
        <p:spPr>
          <a:xfrm>
            <a:off x="-155578" y="1307617"/>
            <a:ext cx="4114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Clay modelling after school club</a:t>
            </a:r>
          </a:p>
        </p:txBody>
      </p:sp>
      <p:pic>
        <p:nvPicPr>
          <p:cNvPr id="12" name="Picture 11">
            <a:extLst>
              <a:ext uri="{FF2B5EF4-FFF2-40B4-BE49-F238E27FC236}">
                <a16:creationId xmlns:a16="http://schemas.microsoft.com/office/drawing/2014/main" id="{740AA8F2-F1A3-C63A-F1C0-750BED159D5A}"/>
              </a:ext>
            </a:extLst>
          </p:cNvPr>
          <p:cNvPicPr>
            <a:picLocks noChangeAspect="1"/>
          </p:cNvPicPr>
          <p:nvPr/>
        </p:nvPicPr>
        <p:blipFill>
          <a:blip r:embed="rId5"/>
          <a:stretch>
            <a:fillRect/>
          </a:stretch>
        </p:blipFill>
        <p:spPr>
          <a:xfrm>
            <a:off x="3544525" y="3429000"/>
            <a:ext cx="1924319" cy="2057687"/>
          </a:xfrm>
          <a:prstGeom prst="rect">
            <a:avLst/>
          </a:prstGeom>
        </p:spPr>
      </p:pic>
      <p:sp>
        <p:nvSpPr>
          <p:cNvPr id="13" name="Title 1">
            <a:extLst>
              <a:ext uri="{FF2B5EF4-FFF2-40B4-BE49-F238E27FC236}">
                <a16:creationId xmlns:a16="http://schemas.microsoft.com/office/drawing/2014/main" id="{EF6B3BE1-461A-C8BD-CEF4-E41DB7A108B1}"/>
              </a:ext>
            </a:extLst>
          </p:cNvPr>
          <p:cNvSpPr txBox="1">
            <a:spLocks/>
          </p:cNvSpPr>
          <p:nvPr/>
        </p:nvSpPr>
        <p:spPr>
          <a:xfrm>
            <a:off x="2371929" y="2357423"/>
            <a:ext cx="4114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Painting</a:t>
            </a:r>
          </a:p>
        </p:txBody>
      </p:sp>
      <p:pic>
        <p:nvPicPr>
          <p:cNvPr id="14" name="Picture 13">
            <a:extLst>
              <a:ext uri="{FF2B5EF4-FFF2-40B4-BE49-F238E27FC236}">
                <a16:creationId xmlns:a16="http://schemas.microsoft.com/office/drawing/2014/main" id="{4D4285B0-8679-2BD4-E116-1573AA973FD0}"/>
              </a:ext>
            </a:extLst>
          </p:cNvPr>
          <p:cNvPicPr>
            <a:picLocks noChangeAspect="1"/>
          </p:cNvPicPr>
          <p:nvPr/>
        </p:nvPicPr>
        <p:blipFill>
          <a:blip r:embed="rId6"/>
          <a:stretch>
            <a:fillRect/>
          </a:stretch>
        </p:blipFill>
        <p:spPr>
          <a:xfrm>
            <a:off x="357732" y="5297531"/>
            <a:ext cx="2358876" cy="1325563"/>
          </a:xfrm>
          <a:prstGeom prst="rect">
            <a:avLst/>
          </a:prstGeom>
        </p:spPr>
      </p:pic>
      <p:sp>
        <p:nvSpPr>
          <p:cNvPr id="15" name="Title 1">
            <a:extLst>
              <a:ext uri="{FF2B5EF4-FFF2-40B4-BE49-F238E27FC236}">
                <a16:creationId xmlns:a16="http://schemas.microsoft.com/office/drawing/2014/main" id="{73166517-3D4D-C21F-281B-41C50E043536}"/>
              </a:ext>
            </a:extLst>
          </p:cNvPr>
          <p:cNvSpPr txBox="1">
            <a:spLocks/>
          </p:cNvSpPr>
          <p:nvPr/>
        </p:nvSpPr>
        <p:spPr>
          <a:xfrm>
            <a:off x="-431185" y="4182896"/>
            <a:ext cx="4114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200" dirty="0"/>
              <a:t>Yorkshire Sculpture Park</a:t>
            </a:r>
          </a:p>
        </p:txBody>
      </p:sp>
      <p:sp>
        <p:nvSpPr>
          <p:cNvPr id="16" name="Title 1">
            <a:extLst>
              <a:ext uri="{FF2B5EF4-FFF2-40B4-BE49-F238E27FC236}">
                <a16:creationId xmlns:a16="http://schemas.microsoft.com/office/drawing/2014/main" id="{88BC28DD-29CD-CB53-D9B4-F41C161D8EC4}"/>
              </a:ext>
            </a:extLst>
          </p:cNvPr>
          <p:cNvSpPr txBox="1">
            <a:spLocks/>
          </p:cNvSpPr>
          <p:nvPr/>
        </p:nvSpPr>
        <p:spPr>
          <a:xfrm>
            <a:off x="6667008" y="4823905"/>
            <a:ext cx="411409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t>Art Museum Visits</a:t>
            </a:r>
          </a:p>
        </p:txBody>
      </p:sp>
    </p:spTree>
    <p:extLst>
      <p:ext uri="{BB962C8B-B14F-4D97-AF65-F5344CB8AC3E}">
        <p14:creationId xmlns:p14="http://schemas.microsoft.com/office/powerpoint/2010/main" val="4044278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6741EE9E-338E-BE09-C006-26E6E792BB53}"/>
            </a:ext>
          </a:extLst>
        </p:cNvPr>
        <p:cNvGrpSpPr/>
        <p:nvPr/>
      </p:nvGrpSpPr>
      <p:grpSpPr>
        <a:xfrm>
          <a:off x="0" y="0"/>
          <a:ext cx="0" cy="0"/>
          <a:chOff x="0" y="0"/>
          <a:chExt cx="0" cy="0"/>
        </a:xfrm>
      </p:grpSpPr>
      <p:sp useBgFill="1">
        <p:nvSpPr>
          <p:cNvPr id="8203" name="Rectangle 8202">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D14EB0-58D0-7D6E-4FD3-7D47330B21A4}"/>
              </a:ext>
            </a:extLst>
          </p:cNvPr>
          <p:cNvSpPr>
            <a:spLocks noGrp="1"/>
          </p:cNvSpPr>
          <p:nvPr>
            <p:ph type="title"/>
          </p:nvPr>
        </p:nvSpPr>
        <p:spPr>
          <a:xfrm>
            <a:off x="327132" y="371719"/>
            <a:ext cx="6125964" cy="711420"/>
          </a:xfrm>
        </p:spPr>
        <p:txBody>
          <a:bodyPr vert="horz" lIns="91440" tIns="45720" rIns="91440" bIns="45720" rtlCol="0" anchor="b">
            <a:normAutofit/>
          </a:bodyPr>
          <a:lstStyle/>
          <a:p>
            <a:r>
              <a:rPr lang="en-US" kern="1200" dirty="0">
                <a:solidFill>
                  <a:schemeClr val="tx1"/>
                </a:solidFill>
                <a:latin typeface="+mj-lt"/>
                <a:ea typeface="+mj-ea"/>
                <a:cs typeface="+mj-cs"/>
              </a:rPr>
              <a:t>Career Ideas</a:t>
            </a:r>
          </a:p>
        </p:txBody>
      </p:sp>
      <p:sp>
        <p:nvSpPr>
          <p:cNvPr id="5" name="TextBox 4">
            <a:extLst>
              <a:ext uri="{FF2B5EF4-FFF2-40B4-BE49-F238E27FC236}">
                <a16:creationId xmlns:a16="http://schemas.microsoft.com/office/drawing/2014/main" id="{C2ACB166-C26A-55B9-C937-8E6C47E13C58}"/>
              </a:ext>
            </a:extLst>
          </p:cNvPr>
          <p:cNvSpPr txBox="1"/>
          <p:nvPr/>
        </p:nvSpPr>
        <p:spPr>
          <a:xfrm>
            <a:off x="659830" y="1326507"/>
            <a:ext cx="4114801" cy="3465568"/>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1900" dirty="0"/>
              <a:t>Illustrator</a:t>
            </a:r>
          </a:p>
          <a:p>
            <a:pPr marL="285750" indent="-228600">
              <a:lnSpc>
                <a:spcPct val="90000"/>
              </a:lnSpc>
              <a:spcAft>
                <a:spcPts val="600"/>
              </a:spcAft>
              <a:buFont typeface="Arial" panose="020B0604020202020204" pitchFamily="34" charset="0"/>
              <a:buChar char="•"/>
            </a:pPr>
            <a:r>
              <a:rPr lang="en-US" sz="1900" dirty="0"/>
              <a:t>Painter</a:t>
            </a:r>
          </a:p>
          <a:p>
            <a:pPr marL="285750" indent="-228600">
              <a:lnSpc>
                <a:spcPct val="90000"/>
              </a:lnSpc>
              <a:spcAft>
                <a:spcPts val="600"/>
              </a:spcAft>
              <a:buFont typeface="Arial" panose="020B0604020202020204" pitchFamily="34" charset="0"/>
              <a:buChar char="•"/>
            </a:pPr>
            <a:r>
              <a:rPr lang="en-US" sz="1900" dirty="0"/>
              <a:t>Comic Strip Designer</a:t>
            </a:r>
          </a:p>
          <a:p>
            <a:pPr marL="285750" indent="-228600">
              <a:lnSpc>
                <a:spcPct val="90000"/>
              </a:lnSpc>
              <a:spcAft>
                <a:spcPts val="600"/>
              </a:spcAft>
              <a:buFont typeface="Arial" panose="020B0604020202020204" pitchFamily="34" charset="0"/>
              <a:buChar char="•"/>
            </a:pPr>
            <a:r>
              <a:rPr lang="en-US" sz="1900" dirty="0"/>
              <a:t>Artist </a:t>
            </a:r>
          </a:p>
          <a:p>
            <a:pPr marL="285750" indent="-228600">
              <a:lnSpc>
                <a:spcPct val="90000"/>
              </a:lnSpc>
              <a:spcAft>
                <a:spcPts val="600"/>
              </a:spcAft>
              <a:buFont typeface="Arial" panose="020B0604020202020204" pitchFamily="34" charset="0"/>
              <a:buChar char="•"/>
            </a:pPr>
            <a:r>
              <a:rPr lang="en-US" sz="1900" dirty="0"/>
              <a:t>Photographer</a:t>
            </a:r>
          </a:p>
          <a:p>
            <a:pPr marL="285750" indent="-228600">
              <a:lnSpc>
                <a:spcPct val="90000"/>
              </a:lnSpc>
              <a:spcAft>
                <a:spcPts val="600"/>
              </a:spcAft>
              <a:buFont typeface="Arial" panose="020B0604020202020204" pitchFamily="34" charset="0"/>
              <a:buChar char="•"/>
            </a:pPr>
            <a:r>
              <a:rPr lang="en-US" sz="1900" dirty="0"/>
              <a:t>Graphic Designer</a:t>
            </a:r>
          </a:p>
          <a:p>
            <a:pPr marL="285750" indent="-228600">
              <a:lnSpc>
                <a:spcPct val="90000"/>
              </a:lnSpc>
              <a:spcAft>
                <a:spcPts val="600"/>
              </a:spcAft>
              <a:buFont typeface="Arial" panose="020B0604020202020204" pitchFamily="34" charset="0"/>
              <a:buChar char="•"/>
            </a:pPr>
            <a:r>
              <a:rPr lang="en-US" sz="1900" dirty="0"/>
              <a:t>Fashion Designer </a:t>
            </a:r>
          </a:p>
          <a:p>
            <a:pPr marL="285750" indent="-228600">
              <a:lnSpc>
                <a:spcPct val="90000"/>
              </a:lnSpc>
              <a:spcAft>
                <a:spcPts val="600"/>
              </a:spcAft>
              <a:buFont typeface="Arial" panose="020B0604020202020204" pitchFamily="34" charset="0"/>
              <a:buChar char="•"/>
            </a:pPr>
            <a:r>
              <a:rPr lang="en-US" sz="1900" dirty="0"/>
              <a:t>Art Teacher</a:t>
            </a:r>
          </a:p>
          <a:p>
            <a:pPr marL="285750" indent="-228600">
              <a:lnSpc>
                <a:spcPct val="90000"/>
              </a:lnSpc>
              <a:spcAft>
                <a:spcPts val="600"/>
              </a:spcAft>
              <a:buFont typeface="Arial" panose="020B0604020202020204" pitchFamily="34" charset="0"/>
              <a:buChar char="•"/>
            </a:pPr>
            <a:r>
              <a:rPr lang="en-US" sz="1900" dirty="0"/>
              <a:t>Gallery Manager</a:t>
            </a:r>
          </a:p>
          <a:p>
            <a:pPr marL="285750" indent="-228600">
              <a:lnSpc>
                <a:spcPct val="90000"/>
              </a:lnSpc>
              <a:spcAft>
                <a:spcPts val="600"/>
              </a:spcAft>
              <a:buFont typeface="Arial" panose="020B0604020202020204" pitchFamily="34" charset="0"/>
              <a:buChar char="•"/>
            </a:pPr>
            <a:r>
              <a:rPr lang="en-US" sz="1900" dirty="0"/>
              <a:t>Animator</a:t>
            </a:r>
          </a:p>
        </p:txBody>
      </p:sp>
      <p:pic>
        <p:nvPicPr>
          <p:cNvPr id="8196" name="Picture 4" descr="Sketching Vertical Line | ClipArt ETC">
            <a:extLst>
              <a:ext uri="{FF2B5EF4-FFF2-40B4-BE49-F238E27FC236}">
                <a16:creationId xmlns:a16="http://schemas.microsoft.com/office/drawing/2014/main" id="{790CBE86-FCDF-47E8-02D7-E3F12012301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15534" r="4532" b="4"/>
          <a:stretch/>
        </p:blipFill>
        <p:spPr bwMode="auto">
          <a:xfrm>
            <a:off x="8441020" y="320380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a:noFill/>
          <a:extLst>
            <a:ext uri="{909E8E84-426E-40DD-AFC4-6F175D3DCCD1}">
              <a14:hiddenFill xmlns:a14="http://schemas.microsoft.com/office/drawing/2010/main">
                <a:solidFill>
                  <a:srgbClr val="FFFFFF"/>
                </a:solidFill>
              </a14:hiddenFill>
            </a:ext>
          </a:extLst>
        </p:spPr>
      </p:pic>
      <p:pic>
        <p:nvPicPr>
          <p:cNvPr id="8198" name="Picture 6" descr="Camera Clip art - Camera Transparent Clip Art Image png download - 6000 ...">
            <a:extLst>
              <a:ext uri="{FF2B5EF4-FFF2-40B4-BE49-F238E27FC236}">
                <a16:creationId xmlns:a16="http://schemas.microsoft.com/office/drawing/2014/main" id="{32E3A2AE-F303-B94C-2355-37E19169FA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002" r="6" b="6"/>
          <a:stretch/>
        </p:blipFill>
        <p:spPr bwMode="auto">
          <a:xfrm>
            <a:off x="5252803" y="2298596"/>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a:noFill/>
          <a:extLst>
            <a:ext uri="{909E8E84-426E-40DD-AFC4-6F175D3DCCD1}">
              <a14:hiddenFill xmlns:a14="http://schemas.microsoft.com/office/drawing/2010/main">
                <a:solidFill>
                  <a:srgbClr val="FFFFFF"/>
                </a:solidFill>
              </a14:hiddenFill>
            </a:ext>
          </a:extLst>
        </p:spPr>
      </p:pic>
      <p:pic>
        <p:nvPicPr>
          <p:cNvPr id="8194" name="Picture 2" descr="Free Paint Palette Cliparts, Download Free Paint Palette Cliparts png ...">
            <a:extLst>
              <a:ext uri="{FF2B5EF4-FFF2-40B4-BE49-F238E27FC236}">
                <a16:creationId xmlns:a16="http://schemas.microsoft.com/office/drawing/2014/main" id="{D7D302CD-310E-F205-805E-A776DE4CB3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870" b="-3"/>
          <a:stretch/>
        </p:blipFill>
        <p:spPr bwMode="auto">
          <a:xfrm>
            <a:off x="7409439" y="17126"/>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FEA0F73-184E-5367-C975-3A0C8849A84A}"/>
              </a:ext>
            </a:extLst>
          </p:cNvPr>
          <p:cNvPicPr>
            <a:picLocks noChangeAspect="1"/>
          </p:cNvPicPr>
          <p:nvPr/>
        </p:nvPicPr>
        <p:blipFill>
          <a:blip r:embed="rId6"/>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112794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E9DC6-8C1E-6381-C985-5F96B3B2DA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1F257C-72E4-5571-7593-9DA020B4EFC6}"/>
              </a:ext>
            </a:extLst>
          </p:cNvPr>
          <p:cNvSpPr>
            <a:spLocks noGrp="1"/>
          </p:cNvSpPr>
          <p:nvPr>
            <p:ph type="title"/>
          </p:nvPr>
        </p:nvSpPr>
        <p:spPr>
          <a:xfrm>
            <a:off x="58992" y="0"/>
            <a:ext cx="10515600" cy="1325563"/>
          </a:xfrm>
        </p:spPr>
        <p:txBody>
          <a:bodyPr/>
          <a:lstStyle/>
          <a:p>
            <a:r>
              <a:rPr lang="en-GB" dirty="0"/>
              <a:t>Long Term Planning</a:t>
            </a:r>
          </a:p>
        </p:txBody>
      </p:sp>
      <p:pic>
        <p:nvPicPr>
          <p:cNvPr id="3" name="Picture 2">
            <a:extLst>
              <a:ext uri="{FF2B5EF4-FFF2-40B4-BE49-F238E27FC236}">
                <a16:creationId xmlns:a16="http://schemas.microsoft.com/office/drawing/2014/main" id="{E538447D-88FC-62B8-B5C8-EA3ADEF3EAE9}"/>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F56A1D46-1BAA-0A84-00F9-8273E52D6CAF}"/>
              </a:ext>
            </a:extLst>
          </p:cNvPr>
          <p:cNvPicPr>
            <a:picLocks noChangeAspect="1"/>
          </p:cNvPicPr>
          <p:nvPr/>
        </p:nvPicPr>
        <p:blipFill>
          <a:blip r:embed="rId3"/>
          <a:stretch>
            <a:fillRect/>
          </a:stretch>
        </p:blipFill>
        <p:spPr>
          <a:xfrm>
            <a:off x="260370" y="1078668"/>
            <a:ext cx="10515599" cy="4874055"/>
          </a:xfrm>
          <a:prstGeom prst="rect">
            <a:avLst/>
          </a:prstGeom>
        </p:spPr>
      </p:pic>
    </p:spTree>
    <p:extLst>
      <p:ext uri="{BB962C8B-B14F-4D97-AF65-F5344CB8AC3E}">
        <p14:creationId xmlns:p14="http://schemas.microsoft.com/office/powerpoint/2010/main" val="1646440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6B10B0B0-77A1-DC4F-AF7D-CA24283EAE42}"/>
              </a:ext>
            </a:extLst>
          </p:cNvPr>
          <p:cNvSpPr>
            <a:spLocks noChangeArrowheads="1"/>
          </p:cNvSpPr>
          <p:nvPr/>
        </p:nvSpPr>
        <p:spPr bwMode="auto">
          <a:xfrm>
            <a:off x="1067268" y="3028696"/>
            <a:ext cx="184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D095F4E2-A29E-A24F-AEA5-3952FE5ED013}"/>
              </a:ext>
            </a:extLst>
          </p:cNvPr>
          <p:cNvGraphicFramePr>
            <a:graphicFrameLocks noGrp="1"/>
          </p:cNvGraphicFramePr>
          <p:nvPr>
            <p:extLst>
              <p:ext uri="{D42A27DB-BD31-4B8C-83A1-F6EECF244321}">
                <p14:modId xmlns:p14="http://schemas.microsoft.com/office/powerpoint/2010/main" val="3108700605"/>
              </p:ext>
            </p:extLst>
          </p:nvPr>
        </p:nvGraphicFramePr>
        <p:xfrm>
          <a:off x="444146" y="1292486"/>
          <a:ext cx="11408337" cy="4747192"/>
        </p:xfrm>
        <a:graphic>
          <a:graphicData uri="http://schemas.openxmlformats.org/drawingml/2006/table">
            <a:tbl>
              <a:tblPr firstRow="1" firstCol="1" bandRow="1">
                <a:tableStyleId>{5C22544A-7EE6-4342-B048-85BDC9FD1C3A}</a:tableStyleId>
              </a:tblPr>
              <a:tblGrid>
                <a:gridCol w="1263515">
                  <a:extLst>
                    <a:ext uri="{9D8B030D-6E8A-4147-A177-3AD203B41FA5}">
                      <a16:colId xmlns:a16="http://schemas.microsoft.com/office/drawing/2014/main" val="3401256802"/>
                    </a:ext>
                  </a:extLst>
                </a:gridCol>
                <a:gridCol w="2226659">
                  <a:extLst>
                    <a:ext uri="{9D8B030D-6E8A-4147-A177-3AD203B41FA5}">
                      <a16:colId xmlns:a16="http://schemas.microsoft.com/office/drawing/2014/main" val="3268591095"/>
                    </a:ext>
                  </a:extLst>
                </a:gridCol>
                <a:gridCol w="1460486">
                  <a:extLst>
                    <a:ext uri="{9D8B030D-6E8A-4147-A177-3AD203B41FA5}">
                      <a16:colId xmlns:a16="http://schemas.microsoft.com/office/drawing/2014/main" val="2164551869"/>
                    </a:ext>
                  </a:extLst>
                </a:gridCol>
                <a:gridCol w="2312998">
                  <a:extLst>
                    <a:ext uri="{9D8B030D-6E8A-4147-A177-3AD203B41FA5}">
                      <a16:colId xmlns:a16="http://schemas.microsoft.com/office/drawing/2014/main" val="3423813128"/>
                    </a:ext>
                  </a:extLst>
                </a:gridCol>
                <a:gridCol w="1035006">
                  <a:extLst>
                    <a:ext uri="{9D8B030D-6E8A-4147-A177-3AD203B41FA5}">
                      <a16:colId xmlns:a16="http://schemas.microsoft.com/office/drawing/2014/main" val="226506178"/>
                    </a:ext>
                  </a:extLst>
                </a:gridCol>
                <a:gridCol w="1699851">
                  <a:extLst>
                    <a:ext uri="{9D8B030D-6E8A-4147-A177-3AD203B41FA5}">
                      <a16:colId xmlns:a16="http://schemas.microsoft.com/office/drawing/2014/main" val="2957349265"/>
                    </a:ext>
                  </a:extLst>
                </a:gridCol>
                <a:gridCol w="1409822">
                  <a:extLst>
                    <a:ext uri="{9D8B030D-6E8A-4147-A177-3AD203B41FA5}">
                      <a16:colId xmlns:a16="http://schemas.microsoft.com/office/drawing/2014/main" val="1677197717"/>
                    </a:ext>
                  </a:extLst>
                </a:gridCol>
              </a:tblGrid>
              <a:tr h="181170">
                <a:tc>
                  <a:txBody>
                    <a:bodyPr/>
                    <a:lstStyle/>
                    <a:p>
                      <a:pPr marL="0" marR="0" algn="ctr">
                        <a:lnSpc>
                          <a:spcPct val="107000"/>
                        </a:lnSpc>
                        <a:spcBef>
                          <a:spcPts val="0"/>
                        </a:spcBef>
                        <a:spcAft>
                          <a:spcPts val="0"/>
                        </a:spcAft>
                      </a:pPr>
                      <a:r>
                        <a:rPr lang="en-GB" sz="1000" dirty="0">
                          <a:solidFill>
                            <a:schemeClr val="tx1"/>
                          </a:solidFill>
                          <a:effectLst/>
                          <a:latin typeface="+mn-lt"/>
                        </a:rPr>
                        <a:t>Term</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1000">
                          <a:solidFill>
                            <a:schemeClr val="tx1"/>
                          </a:solidFill>
                          <a:effectLst/>
                          <a:latin typeface="+mn-lt"/>
                        </a:rPr>
                        <a:t>Autumn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Autumn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521371201"/>
                  </a:ext>
                </a:extLst>
              </a:tr>
              <a:tr h="756022">
                <a:tc>
                  <a:txBody>
                    <a:bodyPr/>
                    <a:lstStyle/>
                    <a:p>
                      <a:pPr marL="0" marR="0" algn="ctr">
                        <a:lnSpc>
                          <a:spcPct val="107000"/>
                        </a:lnSpc>
                        <a:spcBef>
                          <a:spcPts val="0"/>
                        </a:spcBef>
                        <a:spcAft>
                          <a:spcPts val="0"/>
                        </a:spcAft>
                      </a:pPr>
                      <a:r>
                        <a:rPr lang="en-GB" sz="1000" dirty="0">
                          <a:solidFill>
                            <a:schemeClr val="tx1"/>
                          </a:solidFill>
                          <a:effectLst/>
                          <a:latin typeface="+mn-lt"/>
                        </a:rPr>
                        <a:t>Theme </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Who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All about me, my feelings, similarities and differences, my family, celebrations, past and present.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What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Evolution, human bodies, staying healthy, oral hygiene, amazing humans, plants vs humans, minibeasts and life cycles.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Where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Where I live, the UK, fossils/dinosaurs, the world, pirates, space, and how to care for the planet.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853664077"/>
                  </a:ext>
                </a:extLst>
              </a:tr>
              <a:tr h="1117920">
                <a:tc>
                  <a:txBody>
                    <a:bodyPr/>
                    <a:lstStyle/>
                    <a:p>
                      <a:pPr marL="0" marR="0" algn="ctr">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Expressive Arts and Design</a:t>
                      </a:r>
                    </a:p>
                    <a:p>
                      <a:pPr marL="0" marR="0" algn="ctr">
                        <a:lnSpc>
                          <a:spcPct val="107000"/>
                        </a:lnSpc>
                        <a:spcBef>
                          <a:spcPts val="0"/>
                        </a:spcBef>
                        <a:spcAft>
                          <a:spcPts val="0"/>
                        </a:spcAft>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171450" indent="-171450" algn="ctr">
                        <a:buFontTx/>
                        <a:buBlip>
                          <a:blip r:embed="rId2"/>
                        </a:buBlip>
                      </a:pPr>
                      <a:r>
                        <a:rPr lang="en-GB" sz="1000" b="0" dirty="0">
                          <a:solidFill>
                            <a:schemeClr val="tx1"/>
                          </a:solidFill>
                          <a:latin typeface="+mn-lt"/>
                          <a:cs typeface="Amatic SC" panose="00000500000000000000" pitchFamily="2" charset="-79"/>
                        </a:rPr>
                        <a:t>Navigating key locations in school e.g. hall. </a:t>
                      </a:r>
                    </a:p>
                    <a:p>
                      <a:pPr marL="171450" indent="-171450" algn="ctr">
                        <a:buFontTx/>
                        <a:buBlip>
                          <a:blip r:embed="rId2"/>
                        </a:buBlip>
                      </a:pPr>
                      <a:r>
                        <a:rPr lang="en-GB" sz="1000" b="0" dirty="0">
                          <a:solidFill>
                            <a:schemeClr val="tx1"/>
                          </a:solidFill>
                          <a:latin typeface="+mn-lt"/>
                          <a:cs typeface="Amatic SC" panose="00000500000000000000" pitchFamily="2" charset="-79"/>
                        </a:rPr>
                        <a:t>Where do we live? Explore via google maps.</a:t>
                      </a:r>
                    </a:p>
                    <a:p>
                      <a:pPr marL="171450" indent="-171450" algn="ctr">
                        <a:buFontTx/>
                        <a:buBlip>
                          <a:blip r:embed="rId2"/>
                        </a:buBlip>
                      </a:pPr>
                      <a:r>
                        <a:rPr lang="en-GB" sz="1000" b="0" dirty="0">
                          <a:solidFill>
                            <a:schemeClr val="tx1"/>
                          </a:solidFill>
                          <a:latin typeface="+mn-lt"/>
                          <a:cs typeface="Amatic SC" panose="00000500000000000000" pitchFamily="2" charset="-79"/>
                        </a:rPr>
                        <a:t>Join in with a range of songs/nursery rhymes.</a:t>
                      </a:r>
                    </a:p>
                    <a:p>
                      <a:pPr marL="171450" indent="-171450" algn="ctr">
                        <a:buFontTx/>
                        <a:buBlip>
                          <a:blip r:embed="rId2"/>
                        </a:buBlip>
                      </a:pPr>
                      <a:r>
                        <a:rPr lang="en-GB" sz="1000" b="0" dirty="0">
                          <a:solidFill>
                            <a:schemeClr val="tx1"/>
                          </a:solidFill>
                          <a:latin typeface="+mn-lt"/>
                          <a:cs typeface="Amatic SC" panose="00000500000000000000" pitchFamily="2" charset="-79"/>
                        </a:rPr>
                        <a:t>Call and response songs. </a:t>
                      </a:r>
                    </a:p>
                    <a:p>
                      <a:pPr marL="171450" indent="-171450" algn="ctr">
                        <a:buFontTx/>
                        <a:buBlip>
                          <a:blip r:embed="rId2"/>
                        </a:buBlip>
                      </a:pPr>
                      <a:r>
                        <a:rPr lang="en-GB" sz="1000" b="0" dirty="0">
                          <a:solidFill>
                            <a:srgbClr val="FF0000"/>
                          </a:solidFill>
                          <a:latin typeface="+mn-lt"/>
                          <a:cs typeface="Amatic SC" panose="00000500000000000000" pitchFamily="2" charset="-79"/>
                        </a:rPr>
                        <a:t>Use a variety of mark-making resources.</a:t>
                      </a:r>
                    </a:p>
                    <a:p>
                      <a:pPr marL="171450" indent="-171450" algn="ctr">
                        <a:buFontTx/>
                        <a:buBlip>
                          <a:blip r:embed="rId2"/>
                        </a:buBlip>
                      </a:pPr>
                      <a:r>
                        <a:rPr lang="en-GB" sz="1000" b="0" dirty="0">
                          <a:solidFill>
                            <a:srgbClr val="FF0000"/>
                          </a:solidFill>
                          <a:latin typeface="+mn-lt"/>
                          <a:cs typeface="Amatic SC" panose="00000500000000000000" pitchFamily="2" charset="-79"/>
                        </a:rPr>
                        <a:t>Begin to select colours for a purpose. </a:t>
                      </a:r>
                    </a:p>
                    <a:p>
                      <a:pPr marL="171450" indent="-171450" algn="ctr">
                        <a:buFontTx/>
                        <a:buBlip>
                          <a:blip r:embed="rId2"/>
                        </a:buBlip>
                      </a:pPr>
                      <a:r>
                        <a:rPr lang="en-GB" sz="1000" b="0" dirty="0">
                          <a:solidFill>
                            <a:srgbClr val="FF0000"/>
                          </a:solidFill>
                          <a:latin typeface="+mn-lt"/>
                          <a:cs typeface="Amatic SC" panose="00000500000000000000" pitchFamily="2" charset="-79"/>
                        </a:rPr>
                        <a:t>Beginning to mix colours.</a:t>
                      </a:r>
                    </a:p>
                    <a:p>
                      <a:pPr marL="171450" indent="-171450" algn="ctr">
                        <a:buFontTx/>
                        <a:buBlip>
                          <a:blip r:embed="rId2"/>
                        </a:buBlip>
                      </a:pPr>
                      <a:r>
                        <a:rPr lang="en-GB" sz="1000" b="0" dirty="0">
                          <a:solidFill>
                            <a:srgbClr val="FF0000"/>
                          </a:solidFill>
                          <a:latin typeface="+mn-lt"/>
                          <a:cs typeface="Amatic SC" panose="00000500000000000000" pitchFamily="2" charset="-79"/>
                        </a:rPr>
                        <a:t>Create a collaborative art piece for display. </a:t>
                      </a:r>
                    </a:p>
                    <a:p>
                      <a:pPr marL="171450" indent="-171450" algn="ctr">
                        <a:buFontTx/>
                        <a:buBlip>
                          <a:blip r:embed="rId2"/>
                        </a:buBlip>
                      </a:pPr>
                      <a:r>
                        <a:rPr lang="en-GB" sz="1000" b="0" dirty="0">
                          <a:solidFill>
                            <a:schemeClr val="tx1"/>
                          </a:solidFill>
                          <a:latin typeface="+mn-lt"/>
                          <a:cs typeface="Amatic SC" panose="00000500000000000000" pitchFamily="2" charset="-79"/>
                        </a:rPr>
                        <a:t>Join in with role play games and use resources for props.</a:t>
                      </a:r>
                    </a:p>
                    <a:p>
                      <a:pPr marL="171450" indent="-171450" algn="ctr">
                        <a:buFontTx/>
                        <a:buBlip>
                          <a:blip r:embed="rId2"/>
                        </a:buBlip>
                      </a:pPr>
                      <a:r>
                        <a:rPr lang="en-GB" sz="1000" b="0" dirty="0">
                          <a:solidFill>
                            <a:schemeClr val="tx1"/>
                          </a:solidFill>
                          <a:latin typeface="+mn-lt"/>
                          <a:cs typeface="Amatic SC" panose="00000500000000000000" pitchFamily="2" charset="-79"/>
                        </a:rPr>
                        <a:t>Build models using construction equipment. </a:t>
                      </a:r>
                    </a:p>
                    <a:p>
                      <a:pPr marL="171450" indent="-171450" algn="ctr">
                        <a:buFontTx/>
                        <a:buBlip>
                          <a:blip r:embed="rId2"/>
                        </a:buBlip>
                      </a:pPr>
                      <a:r>
                        <a:rPr lang="en-GB" sz="1000" b="0" dirty="0">
                          <a:solidFill>
                            <a:schemeClr val="tx1"/>
                          </a:solidFill>
                          <a:latin typeface="+mn-lt"/>
                          <a:cs typeface="Amatic SC" panose="00000500000000000000" pitchFamily="2" charset="-79"/>
                        </a:rPr>
                        <a:t>Self portraits.</a:t>
                      </a:r>
                    </a:p>
                    <a:p>
                      <a:pPr marL="171450" indent="-171450" algn="ctr">
                        <a:buFontTx/>
                        <a:buBlip>
                          <a:blip r:embed="rId2"/>
                        </a:buBlip>
                      </a:pPr>
                      <a:r>
                        <a:rPr lang="en-GB" sz="1000" b="0" dirty="0">
                          <a:solidFill>
                            <a:srgbClr val="FF0000"/>
                          </a:solidFill>
                          <a:latin typeface="+mn-lt"/>
                          <a:cs typeface="Amatic SC" panose="00000500000000000000" pitchFamily="2" charset="-79"/>
                        </a:rPr>
                        <a:t>Portraits of Family members.</a:t>
                      </a:r>
                    </a:p>
                    <a:p>
                      <a:pPr marL="171450" indent="-171450" algn="ctr">
                        <a:buFontTx/>
                        <a:buBlip>
                          <a:blip r:embed="rId2"/>
                        </a:buBlip>
                      </a:pPr>
                      <a:r>
                        <a:rPr lang="en-GB" sz="1000" b="0" dirty="0">
                          <a:solidFill>
                            <a:schemeClr val="tx1"/>
                          </a:solidFill>
                          <a:latin typeface="+mn-lt"/>
                          <a:cs typeface="Amatic SC" panose="00000500000000000000" pitchFamily="2" charset="-79"/>
                        </a:rPr>
                        <a:t>Junk modelling – houses.</a:t>
                      </a:r>
                    </a:p>
                    <a:p>
                      <a:pPr marL="171450" indent="-171450" algn="ctr">
                        <a:buFontTx/>
                        <a:buBlip>
                          <a:blip r:embed="rId2"/>
                        </a:buBlip>
                      </a:pPr>
                      <a:r>
                        <a:rPr lang="en-GB" sz="1000" b="0" dirty="0">
                          <a:solidFill>
                            <a:schemeClr val="tx1"/>
                          </a:solidFill>
                          <a:latin typeface="+mn-lt"/>
                          <a:cs typeface="Amatic SC" panose="00000500000000000000" pitchFamily="2" charset="-79"/>
                        </a:rPr>
                        <a:t>Movement dances (copy dance moves).</a:t>
                      </a:r>
                    </a:p>
                    <a:p>
                      <a:pPr marL="171450" indent="-171450" algn="ctr">
                        <a:buFontTx/>
                        <a:buBlip>
                          <a:blip r:embed="rId2"/>
                        </a:buBlip>
                      </a:pPr>
                      <a:r>
                        <a:rPr lang="en-GB" sz="1000" b="0" dirty="0">
                          <a:solidFill>
                            <a:schemeClr val="tx1"/>
                          </a:solidFill>
                          <a:latin typeface="+mn-lt"/>
                          <a:cs typeface="Amatic SC" panose="00000500000000000000" pitchFamily="2" charset="-79"/>
                        </a:rPr>
                        <a:t>Explore instruments. </a:t>
                      </a:r>
                    </a:p>
                    <a:p>
                      <a:pPr marL="171450" indent="-171450" algn="ctr">
                        <a:buFontTx/>
                        <a:buBlip>
                          <a:blip r:embed="rId2"/>
                        </a:buBlip>
                      </a:pPr>
                      <a:r>
                        <a:rPr lang="en-GB" sz="1000" b="0" dirty="0">
                          <a:solidFill>
                            <a:schemeClr val="tx1"/>
                          </a:solidFill>
                          <a:latin typeface="+mn-lt"/>
                          <a:cs typeface="Amatic SC" panose="00000500000000000000" pitchFamily="2" charset="-79"/>
                        </a:rPr>
                        <a:t>Firework pictures.</a:t>
                      </a:r>
                    </a:p>
                    <a:p>
                      <a:pPr marL="171450" indent="-171450" algn="ctr">
                        <a:buFontTx/>
                        <a:buBlip>
                          <a:blip r:embed="rId2"/>
                        </a:buBlip>
                      </a:pPr>
                      <a:r>
                        <a:rPr lang="en-GB" sz="1000" b="0" dirty="0">
                          <a:solidFill>
                            <a:schemeClr val="tx1"/>
                          </a:solidFill>
                          <a:latin typeface="+mn-lt"/>
                          <a:cs typeface="Amatic SC" panose="00000500000000000000" pitchFamily="2" charset="-79"/>
                        </a:rPr>
                        <a:t>Christmas decorations.</a:t>
                      </a:r>
                    </a:p>
                    <a:p>
                      <a:pPr marL="171450" indent="-171450" algn="ctr">
                        <a:buFontTx/>
                        <a:buBlip>
                          <a:blip r:embed="rId2"/>
                        </a:buBlip>
                      </a:pPr>
                      <a:r>
                        <a:rPr lang="en-GB" sz="1000" b="0" dirty="0">
                          <a:solidFill>
                            <a:schemeClr val="tx1"/>
                          </a:solidFill>
                          <a:latin typeface="+mn-lt"/>
                          <a:cs typeface="Amatic SC" panose="00000500000000000000" pitchFamily="2" charset="-79"/>
                        </a:rPr>
                        <a:t>Divas</a:t>
                      </a:r>
                    </a:p>
                    <a:p>
                      <a:pPr marL="171450" indent="-171450" algn="ctr">
                        <a:buFontTx/>
                        <a:buBlip>
                          <a:blip r:embed="rId2"/>
                        </a:buBlip>
                      </a:pPr>
                      <a:r>
                        <a:rPr lang="en-GB" sz="1000" b="0" dirty="0">
                          <a:solidFill>
                            <a:schemeClr val="tx1"/>
                          </a:solidFill>
                          <a:latin typeface="+mn-lt"/>
                          <a:cs typeface="Amatic SC" panose="00000500000000000000" pitchFamily="2" charset="-79"/>
                        </a:rPr>
                        <a:t>Christmas songs.</a:t>
                      </a:r>
                    </a:p>
                    <a:p>
                      <a:pPr marL="171450" indent="-171450" algn="ctr">
                        <a:buFontTx/>
                        <a:buBlip>
                          <a:blip r:embed="rId2"/>
                        </a:buBlip>
                      </a:pPr>
                      <a:r>
                        <a:rPr lang="en-GB" sz="1000" b="0" dirty="0">
                          <a:solidFill>
                            <a:schemeClr val="tx1"/>
                          </a:solidFill>
                          <a:latin typeface="+mn-lt"/>
                          <a:cs typeface="Amatic SC" panose="00000500000000000000" pitchFamily="2" charset="-79"/>
                        </a:rPr>
                        <a:t>Nativity.</a:t>
                      </a:r>
                    </a:p>
                    <a:p>
                      <a:pPr marL="171450" indent="-171450" algn="ctr">
                        <a:buFontTx/>
                        <a:buBlip>
                          <a:blip r:embed="rId2"/>
                        </a:buBlip>
                      </a:pPr>
                      <a:r>
                        <a:rPr lang="en-GB" sz="1000" b="0" dirty="0">
                          <a:solidFill>
                            <a:schemeClr val="tx1"/>
                          </a:solidFill>
                          <a:latin typeface="+mn-lt"/>
                          <a:cs typeface="Amatic SC" panose="00000500000000000000" pitchFamily="2" charset="-79"/>
                        </a:rPr>
                        <a:t>Listen to and talk about a range of different types of music – how does it make you feel. </a:t>
                      </a:r>
                    </a:p>
                    <a:p>
                      <a:pPr marL="171450" marR="0" lvl="0" indent="-171450" algn="ctr" defTabSz="914400" rtl="0" eaLnBrk="1" fontAlgn="auto" latinLnBrk="0" hangingPunct="1">
                        <a:lnSpc>
                          <a:spcPct val="100000"/>
                        </a:lnSpc>
                        <a:spcBef>
                          <a:spcPts val="0"/>
                        </a:spcBef>
                        <a:spcAft>
                          <a:spcPts val="0"/>
                        </a:spcAft>
                        <a:buClrTx/>
                        <a:buSzTx/>
                        <a:buFontTx/>
                        <a:buBlip>
                          <a:blip r:embed="rId2"/>
                        </a:buBlip>
                        <a:tabLst/>
                        <a:defRPr/>
                      </a:pPr>
                      <a:r>
                        <a:rPr lang="en-US" sz="1000" dirty="0">
                          <a:solidFill>
                            <a:schemeClr val="tx1"/>
                          </a:solidFill>
                          <a:effectLst/>
                          <a:latin typeface="+mn-lt"/>
                          <a:ea typeface="Calibri" panose="020F0502020204030204" pitchFamily="34" charset="0"/>
                          <a:cs typeface="Times New Roman" panose="02020603050405020304" pitchFamily="18" charset="0"/>
                        </a:rPr>
                        <a:t>Stage in the outdoor area to engage in music making and dance. </a:t>
                      </a:r>
                      <a:endParaRPr lang="en-GB" sz="1000" b="0" dirty="0">
                        <a:solidFill>
                          <a:schemeClr val="tx1"/>
                        </a:solidFill>
                        <a:latin typeface="+mn-lt"/>
                        <a:cs typeface="Amatic SC" panose="00000500000000000000" pitchFamily="2" charset="-79"/>
                      </a:endParaRPr>
                    </a:p>
                    <a:p>
                      <a:pPr marL="171450" indent="-171450" algn="ctr">
                        <a:buFontTx/>
                        <a:buBlip>
                          <a:blip r:embed="rId2"/>
                        </a:buBlip>
                      </a:pPr>
                      <a:endParaRPr lang="en-GB" sz="1000" b="1" dirty="0">
                        <a:solidFill>
                          <a:schemeClr val="bg1">
                            <a:lumMod val="50000"/>
                          </a:schemeClr>
                        </a:solidFill>
                        <a:latin typeface="+mn-lt"/>
                        <a:cs typeface="Amatic SC" panose="00000500000000000000" pitchFamily="2" charset="-79"/>
                      </a:endParaRP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Join in with role play and small world activities – incorporating stories into play.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Join in with a range of songs/nursery rhymes.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Movement dances.</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1000" b="0" dirty="0">
                          <a:solidFill>
                            <a:schemeClr val="tx1"/>
                          </a:solidFill>
                          <a:latin typeface="+mn-lt"/>
                          <a:cs typeface="Amatic SC" panose="00000500000000000000" pitchFamily="2" charset="-79"/>
                        </a:rPr>
                        <a:t>Explore instruments and begin to name some. </a:t>
                      </a:r>
                      <a:endParaRPr lang="en-US" sz="1000" dirty="0">
                        <a:solidFill>
                          <a:schemeClr val="tx1"/>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Symmetrical Butterflies. </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Mix colours to create new ones. </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Observational Drawings of plants.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Design homes for hibernating animals.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Making lanterns for Chinese New Year.</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Watch and discuss Chinese New Year dragon dances – expressing feelings, likes/dislikes and responses.</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Drawing around each other. </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Shadow drawing.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Junk Modelling</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Lifecycles.</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Printing patterns on Easter Eggs.</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Easter Cards.</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Mothers Day Cards.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Stage in the outdoor area to engage in music making and dance. </a:t>
                      </a:r>
                    </a:p>
                    <a:p>
                      <a:pPr marL="171450" marR="0" indent="-171450" algn="ctr">
                        <a:lnSpc>
                          <a:spcPct val="107000"/>
                        </a:lnSpc>
                        <a:spcBef>
                          <a:spcPts val="0"/>
                        </a:spcBef>
                        <a:spcAft>
                          <a:spcPts val="0"/>
                        </a:spcAft>
                        <a:buFontTx/>
                        <a:buBlip>
                          <a:blip r:embed="rId2"/>
                        </a:buBlip>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Join in with role play and small world activities – incorporating stories into play.</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US" sz="1000" dirty="0">
                          <a:solidFill>
                            <a:schemeClr val="tx1"/>
                          </a:solidFill>
                          <a:effectLst/>
                          <a:latin typeface="+mn-lt"/>
                          <a:ea typeface="Calibri" panose="020F0502020204030204" pitchFamily="34" charset="0"/>
                          <a:cs typeface="Times New Roman" panose="02020603050405020304" pitchFamily="18" charset="0"/>
                        </a:rPr>
                        <a:t>Join in with a range of songs/nursery rhymes.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Movement Dances.</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US" sz="1000" dirty="0">
                          <a:solidFill>
                            <a:schemeClr val="tx1"/>
                          </a:solidFill>
                          <a:effectLst/>
                          <a:latin typeface="+mn-lt"/>
                          <a:ea typeface="Calibri" panose="020F0502020204030204" pitchFamily="34" charset="0"/>
                          <a:cs typeface="Times New Roman" panose="02020603050405020304" pitchFamily="18" charset="0"/>
                        </a:rPr>
                        <a:t>Stage in the outdoor area to engage in music making and dance. </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US" sz="1000" dirty="0">
                          <a:solidFill>
                            <a:schemeClr val="tx1"/>
                          </a:solidFill>
                          <a:effectLst/>
                          <a:latin typeface="+mn-lt"/>
                          <a:ea typeface="Calibri" panose="020F0502020204030204" pitchFamily="34" charset="0"/>
                          <a:cs typeface="Times New Roman" panose="02020603050405020304" pitchFamily="18" charset="0"/>
                        </a:rPr>
                        <a:t>Play an instrument to a simple beat. </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Design and make rockets. </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Creating outer space pictures.</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Design and make objects they need in space.</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Junk Modelling</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Exploration of other countries that have a contrasting life – dressing up in different costumes.</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Salt dough fossils.</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Treasure maps.</a:t>
                      </a:r>
                    </a:p>
                    <a:p>
                      <a:pPr marL="171450" marR="0" indent="-171450" algn="ctr">
                        <a:lnSpc>
                          <a:spcPct val="107000"/>
                        </a:lnSpc>
                        <a:spcBef>
                          <a:spcPts val="0"/>
                        </a:spcBef>
                        <a:spcAft>
                          <a:spcPts val="0"/>
                        </a:spcAft>
                        <a:buFontTx/>
                        <a:buBlip>
                          <a:blip r:embed="rId2"/>
                        </a:buBlip>
                      </a:pPr>
                      <a:r>
                        <a:rPr lang="en-US" sz="1000" dirty="0">
                          <a:solidFill>
                            <a:schemeClr val="tx1"/>
                          </a:solidFill>
                          <a:effectLst/>
                          <a:latin typeface="+mn-lt"/>
                          <a:ea typeface="Calibri" panose="020F0502020204030204" pitchFamily="34" charset="0"/>
                          <a:cs typeface="Times New Roman" panose="02020603050405020304" pitchFamily="18" charset="0"/>
                        </a:rPr>
                        <a:t>Fathers Day Cards.</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Watercolour pictures – paint lines and circles to create an image. </a:t>
                      </a:r>
                    </a:p>
                    <a:p>
                      <a:pPr marL="171450" marR="0" indent="-171450" algn="ctr">
                        <a:lnSpc>
                          <a:spcPct val="107000"/>
                        </a:lnSpc>
                        <a:spcBef>
                          <a:spcPts val="0"/>
                        </a:spcBef>
                        <a:spcAft>
                          <a:spcPts val="0"/>
                        </a:spcAft>
                        <a:buFontTx/>
                        <a:buBlip>
                          <a:blip r:embed="rId2"/>
                        </a:buBlip>
                      </a:pPr>
                      <a:r>
                        <a:rPr lang="en-US" sz="1000" dirty="0">
                          <a:solidFill>
                            <a:srgbClr val="FF0000"/>
                          </a:solidFill>
                          <a:effectLst/>
                          <a:latin typeface="+mn-lt"/>
                          <a:ea typeface="Calibri" panose="020F0502020204030204" pitchFamily="34" charset="0"/>
                          <a:cs typeface="Times New Roman" panose="02020603050405020304" pitchFamily="18" charset="0"/>
                        </a:rPr>
                        <a:t>Making passports. </a:t>
                      </a:r>
                    </a:p>
                  </a:txBody>
                  <a:tcPr marL="51465" marR="51465" marT="0" marB="0">
                    <a:noFill/>
                  </a:tcPr>
                </a:tc>
                <a:tc hMerge="1">
                  <a:txBody>
                    <a:bodyPr/>
                    <a:lstStyle/>
                    <a:p>
                      <a:endParaRPr lang="en-US"/>
                    </a:p>
                  </a:txBody>
                  <a:tcPr/>
                </a:tc>
                <a:extLst>
                  <a:ext uri="{0D108BD9-81ED-4DB2-BD59-A6C34878D82A}">
                    <a16:rowId xmlns:a16="http://schemas.microsoft.com/office/drawing/2014/main" val="1299007805"/>
                  </a:ext>
                </a:extLst>
              </a:tr>
            </a:tbl>
          </a:graphicData>
        </a:graphic>
      </p:graphicFrame>
      <p:sp>
        <p:nvSpPr>
          <p:cNvPr id="7" name="Title 1">
            <a:extLst>
              <a:ext uri="{FF2B5EF4-FFF2-40B4-BE49-F238E27FC236}">
                <a16:creationId xmlns:a16="http://schemas.microsoft.com/office/drawing/2014/main" id="{0F6A04B0-ABC1-7E41-8433-D46F6A8FF9DB}"/>
              </a:ext>
            </a:extLst>
          </p:cNvPr>
          <p:cNvSpPr>
            <a:spLocks noGrp="1"/>
          </p:cNvSpPr>
          <p:nvPr>
            <p:ph type="title"/>
          </p:nvPr>
        </p:nvSpPr>
        <p:spPr>
          <a:xfrm>
            <a:off x="188928" y="169774"/>
            <a:ext cx="3481661" cy="1122712"/>
          </a:xfrm>
        </p:spPr>
        <p:txBody>
          <a:bodyPr>
            <a:normAutofit/>
          </a:bodyPr>
          <a:lstStyle/>
          <a:p>
            <a:r>
              <a:rPr lang="en-US" dirty="0"/>
              <a:t>Art in EYFS</a:t>
            </a:r>
          </a:p>
        </p:txBody>
      </p:sp>
      <p:sp>
        <p:nvSpPr>
          <p:cNvPr id="3" name="TextBox 2">
            <a:extLst>
              <a:ext uri="{FF2B5EF4-FFF2-40B4-BE49-F238E27FC236}">
                <a16:creationId xmlns:a16="http://schemas.microsoft.com/office/drawing/2014/main" id="{0EC2AB7D-2526-AAB7-7E14-0E0A1BB9A799}"/>
              </a:ext>
            </a:extLst>
          </p:cNvPr>
          <p:cNvSpPr txBox="1"/>
          <p:nvPr/>
        </p:nvSpPr>
        <p:spPr>
          <a:xfrm>
            <a:off x="6480500" y="143033"/>
            <a:ext cx="5711500" cy="954107"/>
          </a:xfrm>
          <a:prstGeom prst="rect">
            <a:avLst/>
          </a:prstGeom>
          <a:noFill/>
        </p:spPr>
        <p:txBody>
          <a:bodyPr wrap="square">
            <a:spAutoFit/>
          </a:bodyPr>
          <a:lstStyle/>
          <a:p>
            <a:r>
              <a:rPr lang="en-GB" sz="1400" dirty="0"/>
              <a:t>Art in Foundation Stage is covered in the Expressive Arts and Design and Physical Development parts of the EYFS curriculum. It is introduced indirectly through activities in continuous provision. Adults model key skills required i.e. colour mixing. </a:t>
            </a:r>
          </a:p>
        </p:txBody>
      </p:sp>
      <p:pic>
        <p:nvPicPr>
          <p:cNvPr id="2" name="Picture 1">
            <a:extLst>
              <a:ext uri="{FF2B5EF4-FFF2-40B4-BE49-F238E27FC236}">
                <a16:creationId xmlns:a16="http://schemas.microsoft.com/office/drawing/2014/main" id="{0063724F-8398-9A12-7AAE-CB4B8362D5EB}"/>
              </a:ext>
            </a:extLst>
          </p:cNvPr>
          <p:cNvPicPr>
            <a:picLocks noChangeAspect="1"/>
          </p:cNvPicPr>
          <p:nvPr/>
        </p:nvPicPr>
        <p:blipFill>
          <a:blip r:embed="rId3"/>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29412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232C43F-FD97-BB47-A07C-74CF1F512BF3}"/>
              </a:ext>
            </a:extLst>
          </p:cNvPr>
          <p:cNvGraphicFramePr>
            <a:graphicFrameLocks noGrp="1"/>
          </p:cNvGraphicFramePr>
          <p:nvPr>
            <p:extLst>
              <p:ext uri="{D42A27DB-BD31-4B8C-83A1-F6EECF244321}">
                <p14:modId xmlns:p14="http://schemas.microsoft.com/office/powerpoint/2010/main" val="2480284211"/>
              </p:ext>
            </p:extLst>
          </p:nvPr>
        </p:nvGraphicFramePr>
        <p:xfrm>
          <a:off x="301901" y="1481657"/>
          <a:ext cx="11588198" cy="3432271"/>
        </p:xfrm>
        <a:graphic>
          <a:graphicData uri="http://schemas.openxmlformats.org/drawingml/2006/table">
            <a:tbl>
              <a:tblPr firstRow="1" firstCol="1" bandRow="1">
                <a:tableStyleId>{5C22544A-7EE6-4342-B048-85BDC9FD1C3A}</a:tableStyleId>
              </a:tblPr>
              <a:tblGrid>
                <a:gridCol w="1283435">
                  <a:extLst>
                    <a:ext uri="{9D8B030D-6E8A-4147-A177-3AD203B41FA5}">
                      <a16:colId xmlns:a16="http://schemas.microsoft.com/office/drawing/2014/main" val="3401256802"/>
                    </a:ext>
                  </a:extLst>
                </a:gridCol>
                <a:gridCol w="2261765">
                  <a:extLst>
                    <a:ext uri="{9D8B030D-6E8A-4147-A177-3AD203B41FA5}">
                      <a16:colId xmlns:a16="http://schemas.microsoft.com/office/drawing/2014/main" val="3268591095"/>
                    </a:ext>
                  </a:extLst>
                </a:gridCol>
                <a:gridCol w="1483512">
                  <a:extLst>
                    <a:ext uri="{9D8B030D-6E8A-4147-A177-3AD203B41FA5}">
                      <a16:colId xmlns:a16="http://schemas.microsoft.com/office/drawing/2014/main" val="2164551869"/>
                    </a:ext>
                  </a:extLst>
                </a:gridCol>
                <a:gridCol w="2349463">
                  <a:extLst>
                    <a:ext uri="{9D8B030D-6E8A-4147-A177-3AD203B41FA5}">
                      <a16:colId xmlns:a16="http://schemas.microsoft.com/office/drawing/2014/main" val="3423813128"/>
                    </a:ext>
                  </a:extLst>
                </a:gridCol>
                <a:gridCol w="1051324">
                  <a:extLst>
                    <a:ext uri="{9D8B030D-6E8A-4147-A177-3AD203B41FA5}">
                      <a16:colId xmlns:a16="http://schemas.microsoft.com/office/drawing/2014/main" val="226506178"/>
                    </a:ext>
                  </a:extLst>
                </a:gridCol>
                <a:gridCol w="1726650">
                  <a:extLst>
                    <a:ext uri="{9D8B030D-6E8A-4147-A177-3AD203B41FA5}">
                      <a16:colId xmlns:a16="http://schemas.microsoft.com/office/drawing/2014/main" val="2957349265"/>
                    </a:ext>
                  </a:extLst>
                </a:gridCol>
                <a:gridCol w="1432049">
                  <a:extLst>
                    <a:ext uri="{9D8B030D-6E8A-4147-A177-3AD203B41FA5}">
                      <a16:colId xmlns:a16="http://schemas.microsoft.com/office/drawing/2014/main" val="1677197717"/>
                    </a:ext>
                  </a:extLst>
                </a:gridCol>
              </a:tblGrid>
              <a:tr h="189082">
                <a:tc>
                  <a:txBody>
                    <a:bodyPr/>
                    <a:lstStyle/>
                    <a:p>
                      <a:pPr marL="0" marR="0" algn="ctr">
                        <a:lnSpc>
                          <a:spcPct val="107000"/>
                        </a:lnSpc>
                        <a:spcBef>
                          <a:spcPts val="0"/>
                        </a:spcBef>
                        <a:spcAft>
                          <a:spcPts val="0"/>
                        </a:spcAft>
                      </a:pPr>
                      <a:r>
                        <a:rPr lang="en-GB" sz="1000">
                          <a:solidFill>
                            <a:schemeClr val="tx1"/>
                          </a:solidFill>
                          <a:effectLst/>
                          <a:latin typeface="+mn-lt"/>
                        </a:rPr>
                        <a:t>Term</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1000">
                          <a:solidFill>
                            <a:schemeClr val="tx1"/>
                          </a:solidFill>
                          <a:effectLst/>
                          <a:latin typeface="+mn-lt"/>
                        </a:rPr>
                        <a:t>Autumn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Autumn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521371201"/>
                  </a:ext>
                </a:extLst>
              </a:tr>
              <a:tr h="789041">
                <a:tc>
                  <a:txBody>
                    <a:bodyPr/>
                    <a:lstStyle/>
                    <a:p>
                      <a:pPr marL="0" marR="0" algn="ctr">
                        <a:lnSpc>
                          <a:spcPct val="107000"/>
                        </a:lnSpc>
                        <a:spcBef>
                          <a:spcPts val="0"/>
                        </a:spcBef>
                        <a:spcAft>
                          <a:spcPts val="0"/>
                        </a:spcAft>
                      </a:pPr>
                      <a:r>
                        <a:rPr lang="en-GB" sz="1000" dirty="0">
                          <a:solidFill>
                            <a:schemeClr val="tx1"/>
                          </a:solidFill>
                          <a:effectLst/>
                          <a:latin typeface="+mn-lt"/>
                        </a:rPr>
                        <a:t>Theme </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Who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All about me, my feelings, similarities and differences, my family, celebrations, past and present.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What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Evolution, human bodies, staying healthy, oral hygiene, amazing humans, plants vs humans, minibeasts and life cycles.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Where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Where I live, the UK, fossils/dinosaurs, the world, pirates, space, and how to care for the planet.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853664077"/>
                  </a:ext>
                </a:extLst>
              </a:tr>
              <a:tr h="1543044">
                <a:tc>
                  <a:txBody>
                    <a:bodyPr/>
                    <a:lstStyle/>
                    <a:p>
                      <a:pPr marL="0" marR="0" algn="ctr">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Physical Development</a:t>
                      </a:r>
                    </a:p>
                    <a:p>
                      <a:pPr marL="0" marR="0" algn="ctr">
                        <a:lnSpc>
                          <a:spcPct val="107000"/>
                        </a:lnSpc>
                        <a:spcBef>
                          <a:spcPts val="0"/>
                        </a:spcBef>
                        <a:spcAft>
                          <a:spcPts val="0"/>
                        </a:spcAft>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171450" indent="-171450" algn="ctr">
                        <a:buFontTx/>
                        <a:buBlip>
                          <a:blip r:embed="rId2"/>
                        </a:buBlip>
                      </a:pPr>
                      <a:r>
                        <a:rPr lang="en-GB" sz="1000" b="0" dirty="0">
                          <a:solidFill>
                            <a:srgbClr val="FF0000"/>
                          </a:solidFill>
                          <a:latin typeface="+mn-lt"/>
                          <a:cs typeface="Amatic SC" panose="00000500000000000000" pitchFamily="2" charset="-79"/>
                        </a:rPr>
                        <a:t>Dough Disco </a:t>
                      </a:r>
                    </a:p>
                    <a:p>
                      <a:pPr marL="171450" indent="-171450" algn="ctr">
                        <a:buFontTx/>
                        <a:buBlip>
                          <a:blip r:embed="rId2"/>
                        </a:buBlip>
                      </a:pPr>
                      <a:r>
                        <a:rPr lang="en-GB" sz="1000" b="0" dirty="0">
                          <a:solidFill>
                            <a:srgbClr val="FF0000"/>
                          </a:solidFill>
                          <a:latin typeface="+mn-lt"/>
                          <a:cs typeface="Amatic SC" panose="00000500000000000000" pitchFamily="2" charset="-79"/>
                        </a:rPr>
                        <a:t>Squiggle whilst you wiggle </a:t>
                      </a:r>
                    </a:p>
                    <a:p>
                      <a:pPr marL="171450" indent="-171450" algn="ctr">
                        <a:buFontTx/>
                        <a:buBlip>
                          <a:blip r:embed="rId2"/>
                        </a:buBlip>
                      </a:pPr>
                      <a:r>
                        <a:rPr lang="en-GB" sz="1000" b="0" dirty="0">
                          <a:solidFill>
                            <a:schemeClr val="tx1"/>
                          </a:solidFill>
                          <a:latin typeface="+mn-lt"/>
                          <a:cs typeface="Amatic SC" panose="00000500000000000000" pitchFamily="2" charset="-79"/>
                        </a:rPr>
                        <a:t>Threading</a:t>
                      </a:r>
                    </a:p>
                    <a:p>
                      <a:pPr marL="171450" indent="-171450" algn="ctr">
                        <a:buFontTx/>
                        <a:buBlip>
                          <a:blip r:embed="rId2"/>
                        </a:buBlip>
                      </a:pPr>
                      <a:r>
                        <a:rPr lang="en-GB" sz="1000" b="0" dirty="0">
                          <a:solidFill>
                            <a:schemeClr val="tx1"/>
                          </a:solidFill>
                          <a:latin typeface="+mn-lt"/>
                          <a:cs typeface="Amatic SC" panose="00000500000000000000" pitchFamily="2" charset="-79"/>
                        </a:rPr>
                        <a:t>Cutting</a:t>
                      </a:r>
                    </a:p>
                    <a:p>
                      <a:pPr marL="171450" indent="-171450" algn="ctr">
                        <a:buFontTx/>
                        <a:buBlip>
                          <a:blip r:embed="rId2"/>
                        </a:buBlip>
                      </a:pPr>
                      <a:r>
                        <a:rPr lang="en-GB" sz="1000" b="0" dirty="0">
                          <a:solidFill>
                            <a:schemeClr val="tx1"/>
                          </a:solidFill>
                          <a:latin typeface="+mn-lt"/>
                          <a:cs typeface="Amatic SC" panose="00000500000000000000" pitchFamily="2" charset="-79"/>
                        </a:rPr>
                        <a:t>Weaving</a:t>
                      </a:r>
                    </a:p>
                    <a:p>
                      <a:pPr marL="171450" indent="-171450" algn="ctr">
                        <a:buFontTx/>
                        <a:buBlip>
                          <a:blip r:embed="rId2"/>
                        </a:buBlip>
                      </a:pPr>
                      <a:r>
                        <a:rPr lang="en-GB" sz="1000" b="0" dirty="0">
                          <a:solidFill>
                            <a:schemeClr val="tx1"/>
                          </a:solidFill>
                          <a:latin typeface="+mn-lt"/>
                          <a:cs typeface="Amatic SC" panose="00000500000000000000" pitchFamily="2" charset="-79"/>
                        </a:rPr>
                        <a:t>Playdough </a:t>
                      </a:r>
                    </a:p>
                    <a:p>
                      <a:pPr marL="171450" indent="-171450" algn="ctr">
                        <a:buFontTx/>
                        <a:buBlip>
                          <a:blip r:embed="rId2"/>
                        </a:buBlip>
                      </a:pPr>
                      <a:r>
                        <a:rPr lang="en-GB" sz="1000" b="0" dirty="0">
                          <a:solidFill>
                            <a:schemeClr val="tx1"/>
                          </a:solidFill>
                          <a:latin typeface="+mn-lt"/>
                          <a:cs typeface="Amatic SC" panose="00000500000000000000" pitchFamily="2" charset="-79"/>
                        </a:rPr>
                        <a:t>Funky fingers activities. </a:t>
                      </a:r>
                    </a:p>
                    <a:p>
                      <a:pPr marL="171450" indent="-171450" algn="ctr">
                        <a:buFontTx/>
                        <a:buBlip>
                          <a:blip r:embed="rId2"/>
                        </a:buBlip>
                      </a:pPr>
                      <a:r>
                        <a:rPr lang="en-GB" sz="1000" b="0" dirty="0">
                          <a:solidFill>
                            <a:schemeClr val="tx1"/>
                          </a:solidFill>
                          <a:latin typeface="+mn-lt"/>
                          <a:cs typeface="Amatic SC" panose="00000500000000000000" pitchFamily="2" charset="-79"/>
                        </a:rPr>
                        <a:t>Pencil grip.</a:t>
                      </a:r>
                    </a:p>
                    <a:p>
                      <a:pPr marL="171450" indent="-171450" algn="ctr">
                        <a:buFontTx/>
                        <a:buBlip>
                          <a:blip r:embed="rId2"/>
                        </a:buBlip>
                      </a:pPr>
                      <a:r>
                        <a:rPr lang="en-GB" sz="1000" b="0" dirty="0">
                          <a:solidFill>
                            <a:schemeClr val="tx1"/>
                          </a:solidFill>
                          <a:latin typeface="+mn-lt"/>
                          <a:cs typeface="Amatic SC" panose="00000500000000000000" pitchFamily="2" charset="-79"/>
                        </a:rPr>
                        <a:t>Letter formation. </a:t>
                      </a:r>
                    </a:p>
                    <a:p>
                      <a:pPr marL="171450" indent="-171450" algn="ctr">
                        <a:buFontTx/>
                        <a:buBlip>
                          <a:blip r:embed="rId2"/>
                        </a:buBlip>
                      </a:pPr>
                      <a:r>
                        <a:rPr lang="en-GB" sz="1000" b="0" dirty="0">
                          <a:solidFill>
                            <a:srgbClr val="FF0000"/>
                          </a:solidFill>
                          <a:latin typeface="+mn-lt"/>
                          <a:cs typeface="Amatic SC" panose="00000500000000000000" pitchFamily="2" charset="-79"/>
                        </a:rPr>
                        <a:t>Drawing/Mark making. </a:t>
                      </a:r>
                    </a:p>
                    <a:p>
                      <a:pPr marL="171450" indent="-171450" algn="ctr">
                        <a:buFontTx/>
                        <a:buBlip>
                          <a:blip r:embed="rId2"/>
                        </a:buBlip>
                      </a:pPr>
                      <a:r>
                        <a:rPr lang="en-GB" sz="1000" b="0" dirty="0">
                          <a:solidFill>
                            <a:srgbClr val="FF0000"/>
                          </a:solidFill>
                          <a:latin typeface="+mn-lt"/>
                          <a:cs typeface="Amatic SC" panose="00000500000000000000" pitchFamily="2" charset="-79"/>
                        </a:rPr>
                        <a:t>Model pencil grip. </a:t>
                      </a:r>
                    </a:p>
                    <a:p>
                      <a:pPr marL="171450" indent="-171450" algn="ctr">
                        <a:buFontTx/>
                        <a:buBlip>
                          <a:blip r:embed="rId2"/>
                        </a:buBlip>
                      </a:pPr>
                      <a:r>
                        <a:rPr lang="en-GB" sz="1000" b="0" dirty="0">
                          <a:solidFill>
                            <a:schemeClr val="tx1"/>
                          </a:solidFill>
                          <a:latin typeface="+mn-lt"/>
                          <a:cs typeface="Amatic SC" panose="00000500000000000000" pitchFamily="2" charset="-79"/>
                        </a:rPr>
                        <a:t>Daily movement breaks.</a:t>
                      </a:r>
                    </a:p>
                    <a:p>
                      <a:pPr marL="171450" indent="-171450" algn="ctr">
                        <a:buFontTx/>
                        <a:buBlip>
                          <a:blip r:embed="rId2"/>
                        </a:buBlip>
                      </a:pPr>
                      <a:r>
                        <a:rPr lang="en-GB" sz="1000" b="0" dirty="0">
                          <a:solidFill>
                            <a:schemeClr val="tx1"/>
                          </a:solidFill>
                          <a:latin typeface="+mn-lt"/>
                          <a:cs typeface="Amatic SC" panose="00000500000000000000" pitchFamily="2" charset="-79"/>
                        </a:rPr>
                        <a:t>Climbing outdoors </a:t>
                      </a:r>
                    </a:p>
                    <a:p>
                      <a:pPr marL="171450" indent="-171450" algn="ctr">
                        <a:buFontTx/>
                        <a:buBlip>
                          <a:blip r:embed="rId2"/>
                        </a:buBlip>
                      </a:pPr>
                      <a:r>
                        <a:rPr lang="en-GB" sz="1000" b="0" dirty="0">
                          <a:solidFill>
                            <a:schemeClr val="tx1"/>
                          </a:solidFill>
                          <a:latin typeface="+mn-lt"/>
                          <a:cs typeface="Amatic SC" panose="00000500000000000000" pitchFamily="2" charset="-79"/>
                        </a:rPr>
                        <a:t>Develop good personal hygiene.</a:t>
                      </a:r>
                    </a:p>
                    <a:p>
                      <a:pPr marL="171450" indent="-171450" algn="ctr">
                        <a:buFontTx/>
                        <a:buBlip>
                          <a:blip r:embed="rId2"/>
                        </a:buBlip>
                      </a:pPr>
                      <a:r>
                        <a:rPr lang="en-GB" sz="1000" b="0" dirty="0">
                          <a:solidFill>
                            <a:schemeClr val="tx1"/>
                          </a:solidFill>
                          <a:latin typeface="+mn-lt"/>
                          <a:cs typeface="Amatic SC" panose="00000500000000000000" pitchFamily="2" charset="-79"/>
                        </a:rPr>
                        <a:t>Trikes, two wheeled balance bikes and pedal bikes. </a:t>
                      </a:r>
                    </a:p>
                    <a:p>
                      <a:pPr marL="171450" indent="-171450" algn="ctr">
                        <a:buFontTx/>
                        <a:buBlip>
                          <a:blip r:embed="rId2"/>
                        </a:buBlip>
                      </a:pPr>
                      <a:r>
                        <a:rPr lang="en-GB" sz="1000" b="0" dirty="0">
                          <a:solidFill>
                            <a:schemeClr val="tx1"/>
                          </a:solidFill>
                          <a:latin typeface="+mn-lt"/>
                          <a:cs typeface="Amatic SC" panose="00000500000000000000" pitchFamily="2" charset="-79"/>
                        </a:rPr>
                        <a:t>Provide regular reminders about handwashing and toileting. </a:t>
                      </a:r>
                    </a:p>
                  </a:txBody>
                  <a:tcPr marL="51465" marR="51465" marT="0" marB="0">
                    <a:noFill/>
                  </a:tcPr>
                </a:tc>
                <a:tc hMerge="1">
                  <a:txBody>
                    <a:bodyPr/>
                    <a:lstStyle/>
                    <a:p>
                      <a:endParaRPr lang="en-US"/>
                    </a:p>
                  </a:txBody>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1000" b="0" dirty="0">
                          <a:solidFill>
                            <a:schemeClr val="tx1"/>
                          </a:solidFill>
                          <a:latin typeface="+mn-lt"/>
                          <a:cs typeface="Amatic SC" panose="00000500000000000000" pitchFamily="2" charset="-79"/>
                        </a:rPr>
                        <a:t>Climbing outdoors </a:t>
                      </a:r>
                    </a:p>
                    <a:p>
                      <a:pPr marL="171450" indent="-171450" algn="ctr">
                        <a:buFontTx/>
                        <a:buBlip>
                          <a:blip r:embed="rId2"/>
                        </a:buBlip>
                      </a:pPr>
                      <a:r>
                        <a:rPr lang="en-GB" sz="1000" b="0" dirty="0">
                          <a:solidFill>
                            <a:srgbClr val="FF0000"/>
                          </a:solidFill>
                          <a:latin typeface="+mn-lt"/>
                          <a:cs typeface="Amatic SC" panose="00000500000000000000" pitchFamily="2" charset="-79"/>
                        </a:rPr>
                        <a:t>Dough Disco </a:t>
                      </a:r>
                    </a:p>
                    <a:p>
                      <a:pPr marL="171450" indent="-171450" algn="ctr">
                        <a:buFontTx/>
                        <a:buBlip>
                          <a:blip r:embed="rId2"/>
                        </a:buBlip>
                      </a:pPr>
                      <a:r>
                        <a:rPr lang="en-GB" sz="1000" b="0" dirty="0">
                          <a:solidFill>
                            <a:schemeClr val="tx1"/>
                          </a:solidFill>
                          <a:latin typeface="+mn-lt"/>
                          <a:cs typeface="Amatic SC" panose="00000500000000000000" pitchFamily="2" charset="-79"/>
                        </a:rPr>
                        <a:t>Threading</a:t>
                      </a:r>
                    </a:p>
                    <a:p>
                      <a:pPr marL="171450" indent="-171450" algn="ctr">
                        <a:buFontTx/>
                        <a:buBlip>
                          <a:blip r:embed="rId2"/>
                        </a:buBlip>
                      </a:pPr>
                      <a:r>
                        <a:rPr lang="en-GB" sz="1000" b="0" dirty="0">
                          <a:solidFill>
                            <a:schemeClr val="tx1"/>
                          </a:solidFill>
                          <a:latin typeface="+mn-lt"/>
                          <a:cs typeface="Amatic SC" panose="00000500000000000000" pitchFamily="2" charset="-79"/>
                        </a:rPr>
                        <a:t>Cutting – straight line</a:t>
                      </a:r>
                    </a:p>
                    <a:p>
                      <a:pPr marL="171450" indent="-171450" algn="ctr">
                        <a:buFontTx/>
                        <a:buBlip>
                          <a:blip r:embed="rId2"/>
                        </a:buBlip>
                      </a:pPr>
                      <a:r>
                        <a:rPr lang="en-GB" sz="1000" b="0" dirty="0">
                          <a:solidFill>
                            <a:schemeClr val="tx1"/>
                          </a:solidFill>
                          <a:latin typeface="+mn-lt"/>
                          <a:cs typeface="Amatic SC" panose="00000500000000000000" pitchFamily="2" charset="-79"/>
                        </a:rPr>
                        <a:t>Weaving</a:t>
                      </a:r>
                    </a:p>
                    <a:p>
                      <a:pPr marL="171450" indent="-171450" algn="ctr">
                        <a:buFontTx/>
                        <a:buBlip>
                          <a:blip r:embed="rId2"/>
                        </a:buBlip>
                      </a:pPr>
                      <a:r>
                        <a:rPr lang="en-GB" sz="1000" b="0" dirty="0">
                          <a:solidFill>
                            <a:schemeClr val="tx1"/>
                          </a:solidFill>
                          <a:latin typeface="+mn-lt"/>
                          <a:cs typeface="Amatic SC" panose="00000500000000000000" pitchFamily="2" charset="-79"/>
                        </a:rPr>
                        <a:t>Playdough </a:t>
                      </a:r>
                    </a:p>
                    <a:p>
                      <a:pPr marL="171450" indent="-171450" algn="ctr">
                        <a:buFontTx/>
                        <a:buBlip>
                          <a:blip r:embed="rId2"/>
                        </a:buBlip>
                      </a:pPr>
                      <a:r>
                        <a:rPr lang="en-GB" sz="1000" b="0" dirty="0">
                          <a:solidFill>
                            <a:srgbClr val="FF0000"/>
                          </a:solidFill>
                          <a:latin typeface="+mn-lt"/>
                          <a:cs typeface="Amatic SC" panose="00000500000000000000" pitchFamily="2" charset="-79"/>
                        </a:rPr>
                        <a:t>Handling tools, objects etc with increasing control.</a:t>
                      </a:r>
                    </a:p>
                    <a:p>
                      <a:pPr marL="171450" indent="-171450" algn="ctr">
                        <a:buFontTx/>
                        <a:buBlip>
                          <a:blip r:embed="rId2"/>
                        </a:buBlip>
                      </a:pPr>
                      <a:r>
                        <a:rPr lang="en-GB" sz="1000" b="0" dirty="0">
                          <a:solidFill>
                            <a:srgbClr val="FF0000"/>
                          </a:solidFill>
                          <a:latin typeface="+mn-lt"/>
                          <a:cs typeface="Amatic SC" panose="00000500000000000000" pitchFamily="2" charset="-79"/>
                        </a:rPr>
                        <a:t>Drawing </a:t>
                      </a:r>
                    </a:p>
                    <a:p>
                      <a:pPr marL="171450" indent="-171450" algn="ctr">
                        <a:buFontTx/>
                        <a:buBlip>
                          <a:blip r:embed="rId2"/>
                        </a:buBlip>
                      </a:pPr>
                      <a:r>
                        <a:rPr lang="en-GB" sz="1000" b="0" dirty="0">
                          <a:solidFill>
                            <a:schemeClr val="tx1"/>
                          </a:solidFill>
                          <a:latin typeface="+mn-lt"/>
                          <a:cs typeface="Amatic SC" panose="00000500000000000000" pitchFamily="2" charset="-79"/>
                        </a:rPr>
                        <a:t>Fastening zips and buttons independently. </a:t>
                      </a:r>
                    </a:p>
                    <a:p>
                      <a:pPr marL="171450" indent="-171450" algn="ctr">
                        <a:buFontTx/>
                        <a:buBlip>
                          <a:blip r:embed="rId2"/>
                        </a:buBlip>
                      </a:pPr>
                      <a:r>
                        <a:rPr lang="en-GB" sz="1000" b="0" dirty="0">
                          <a:solidFill>
                            <a:schemeClr val="tx1"/>
                          </a:solidFill>
                          <a:latin typeface="+mn-lt"/>
                          <a:cs typeface="Amatic SC" panose="00000500000000000000" pitchFamily="2" charset="-79"/>
                        </a:rPr>
                        <a:t>Funky fingers activities. </a:t>
                      </a:r>
                    </a:p>
                    <a:p>
                      <a:pPr marL="171450" indent="-171450" algn="ctr">
                        <a:buFontTx/>
                        <a:buBlip>
                          <a:blip r:embed="rId2"/>
                        </a:buBlip>
                      </a:pPr>
                      <a:r>
                        <a:rPr lang="en-GB" sz="1000" b="0" dirty="0">
                          <a:solidFill>
                            <a:schemeClr val="tx1"/>
                          </a:solidFill>
                          <a:latin typeface="+mn-lt"/>
                          <a:cs typeface="Amatic SC" panose="00000500000000000000" pitchFamily="2" charset="-79"/>
                        </a:rPr>
                        <a:t>Pencil grip.</a:t>
                      </a:r>
                    </a:p>
                    <a:p>
                      <a:pPr marL="171450" indent="-171450" algn="ctr">
                        <a:buFontTx/>
                        <a:buBlip>
                          <a:blip r:embed="rId2"/>
                        </a:buBlip>
                      </a:pPr>
                      <a:r>
                        <a:rPr lang="en-GB" sz="1000" b="0" dirty="0">
                          <a:solidFill>
                            <a:schemeClr val="tx1"/>
                          </a:solidFill>
                          <a:latin typeface="+mn-lt"/>
                          <a:cs typeface="Amatic SC" panose="00000500000000000000" pitchFamily="2" charset="-79"/>
                        </a:rPr>
                        <a:t>Letter formation. </a:t>
                      </a:r>
                    </a:p>
                    <a:p>
                      <a:pPr marL="171450" indent="-171450" algn="ctr">
                        <a:buFontTx/>
                        <a:buBlip>
                          <a:blip r:embed="rId2"/>
                        </a:buBlip>
                      </a:pPr>
                      <a:r>
                        <a:rPr lang="en-GB" sz="1000" b="0" dirty="0">
                          <a:solidFill>
                            <a:schemeClr val="tx1"/>
                          </a:solidFill>
                          <a:latin typeface="+mn-lt"/>
                          <a:cs typeface="Amatic SC" panose="00000500000000000000" pitchFamily="2" charset="-79"/>
                        </a:rPr>
                        <a:t>Daily movement breaks.</a:t>
                      </a:r>
                    </a:p>
                    <a:p>
                      <a:pPr marL="171450" indent="-171450" algn="ctr">
                        <a:buFontTx/>
                        <a:buBlip>
                          <a:blip r:embed="rId2"/>
                        </a:buBlip>
                      </a:pPr>
                      <a:r>
                        <a:rPr lang="en-GB" sz="1000" b="0" dirty="0">
                          <a:solidFill>
                            <a:schemeClr val="tx1"/>
                          </a:solidFill>
                          <a:latin typeface="+mn-lt"/>
                          <a:cs typeface="Amatic SC" panose="00000500000000000000" pitchFamily="2" charset="-79"/>
                        </a:rPr>
                        <a:t>Outdoor physical resources to support balance, agility.</a:t>
                      </a:r>
                    </a:p>
                    <a:p>
                      <a:pPr marL="171450" indent="-171450" algn="ctr">
                        <a:buFontTx/>
                        <a:buBlip>
                          <a:blip r:embed="rId2"/>
                        </a:buBlip>
                      </a:pPr>
                      <a:r>
                        <a:rPr lang="en-GB" sz="1000" b="0" dirty="0">
                          <a:solidFill>
                            <a:schemeClr val="tx1"/>
                          </a:solidFill>
                          <a:latin typeface="+mn-lt"/>
                          <a:cs typeface="Amatic SC" panose="00000500000000000000" pitchFamily="2" charset="-79"/>
                        </a:rPr>
                        <a:t>Healthy lifestyle. </a:t>
                      </a:r>
                    </a:p>
                    <a:p>
                      <a:pPr marL="171450" marR="0" indent="-171450" algn="ctr">
                        <a:lnSpc>
                          <a:spcPct val="107000"/>
                        </a:lnSpc>
                        <a:spcBef>
                          <a:spcPts val="0"/>
                        </a:spcBef>
                        <a:spcAft>
                          <a:spcPts val="0"/>
                        </a:spcAft>
                        <a:buFontTx/>
                        <a:buBlip>
                          <a:blip r:embed="rId2"/>
                        </a:buBlip>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1000" b="0" dirty="0">
                          <a:solidFill>
                            <a:schemeClr val="tx1"/>
                          </a:solidFill>
                          <a:latin typeface="+mn-lt"/>
                          <a:cs typeface="Amatic SC" panose="00000500000000000000" pitchFamily="2" charset="-79"/>
                        </a:rPr>
                        <a:t>Climbing outdoors </a:t>
                      </a:r>
                    </a:p>
                    <a:p>
                      <a:pPr marL="171450" indent="-171450" algn="ctr">
                        <a:buFontTx/>
                        <a:buBlip>
                          <a:blip r:embed="rId2"/>
                        </a:buBlip>
                      </a:pPr>
                      <a:r>
                        <a:rPr lang="en-GB" sz="1000" b="0" dirty="0">
                          <a:solidFill>
                            <a:schemeClr val="tx1"/>
                          </a:solidFill>
                          <a:latin typeface="+mn-lt"/>
                          <a:cs typeface="Amatic SC" panose="00000500000000000000" pitchFamily="2" charset="-79"/>
                        </a:rPr>
                        <a:t>Threading </a:t>
                      </a:r>
                    </a:p>
                    <a:p>
                      <a:pPr marL="171450" indent="-171450" algn="ctr">
                        <a:buFontTx/>
                        <a:buBlip>
                          <a:blip r:embed="rId2"/>
                        </a:buBlip>
                      </a:pPr>
                      <a:r>
                        <a:rPr lang="en-GB" sz="1000" b="0" dirty="0">
                          <a:solidFill>
                            <a:schemeClr val="tx1"/>
                          </a:solidFill>
                          <a:latin typeface="+mn-lt"/>
                          <a:cs typeface="Amatic SC" panose="00000500000000000000" pitchFamily="2" charset="-79"/>
                        </a:rPr>
                        <a:t>Cutting – start to cut along a curved line.</a:t>
                      </a:r>
                    </a:p>
                    <a:p>
                      <a:pPr marL="171450" indent="-171450" algn="ctr">
                        <a:buFontTx/>
                        <a:buBlip>
                          <a:blip r:embed="rId2"/>
                        </a:buBlip>
                      </a:pPr>
                      <a:r>
                        <a:rPr lang="en-GB" sz="1000" b="0" dirty="0">
                          <a:solidFill>
                            <a:schemeClr val="tx1"/>
                          </a:solidFill>
                          <a:latin typeface="+mn-lt"/>
                          <a:cs typeface="Amatic SC" panose="00000500000000000000" pitchFamily="2" charset="-79"/>
                        </a:rPr>
                        <a:t>Weaving</a:t>
                      </a:r>
                    </a:p>
                    <a:p>
                      <a:pPr marL="171450" indent="-171450" algn="ctr">
                        <a:buFontTx/>
                        <a:buBlip>
                          <a:blip r:embed="rId2"/>
                        </a:buBlip>
                      </a:pPr>
                      <a:r>
                        <a:rPr lang="en-GB" sz="1000" b="0" dirty="0">
                          <a:solidFill>
                            <a:srgbClr val="FF0000"/>
                          </a:solidFill>
                          <a:latin typeface="+mn-lt"/>
                          <a:cs typeface="Amatic SC" panose="00000500000000000000" pitchFamily="2" charset="-79"/>
                        </a:rPr>
                        <a:t>Funky fingers activities – using one hand consistently. </a:t>
                      </a:r>
                    </a:p>
                    <a:p>
                      <a:pPr marL="171450" indent="-171450" algn="ctr">
                        <a:buFontTx/>
                        <a:buBlip>
                          <a:blip r:embed="rId2"/>
                        </a:buBlip>
                      </a:pPr>
                      <a:r>
                        <a:rPr lang="en-GB" sz="1000" b="0" dirty="0">
                          <a:solidFill>
                            <a:srgbClr val="FF0000"/>
                          </a:solidFill>
                          <a:latin typeface="+mn-lt"/>
                          <a:cs typeface="Amatic SC" panose="00000500000000000000" pitchFamily="2" charset="-79"/>
                        </a:rPr>
                        <a:t>Dough Disco </a:t>
                      </a:r>
                    </a:p>
                    <a:p>
                      <a:pPr marL="171450" indent="-171450" algn="ctr">
                        <a:buFontTx/>
                        <a:buBlip>
                          <a:blip r:embed="rId2"/>
                        </a:buBlip>
                      </a:pPr>
                      <a:r>
                        <a:rPr lang="en-GB" sz="1000" b="0" dirty="0">
                          <a:solidFill>
                            <a:srgbClr val="FF0000"/>
                          </a:solidFill>
                          <a:latin typeface="+mn-lt"/>
                          <a:cs typeface="Amatic SC" panose="00000500000000000000" pitchFamily="2" charset="-79"/>
                        </a:rPr>
                        <a:t>Develop pencil grip. </a:t>
                      </a:r>
                    </a:p>
                    <a:p>
                      <a:pPr marL="171450" indent="-171450" algn="ctr">
                        <a:buFontTx/>
                        <a:buBlip>
                          <a:blip r:embed="rId2"/>
                        </a:buBlip>
                      </a:pPr>
                      <a:r>
                        <a:rPr lang="en-GB" sz="1000" b="0" dirty="0">
                          <a:solidFill>
                            <a:schemeClr val="tx1"/>
                          </a:solidFill>
                          <a:latin typeface="+mn-lt"/>
                          <a:cs typeface="Amatic SC" panose="00000500000000000000" pitchFamily="2" charset="-79"/>
                        </a:rPr>
                        <a:t>Letter formation </a:t>
                      </a:r>
                    </a:p>
                    <a:p>
                      <a:pPr marL="171450" indent="-171450" algn="ctr">
                        <a:buFontTx/>
                        <a:buBlip>
                          <a:blip r:embed="rId2"/>
                        </a:buBlip>
                      </a:pPr>
                      <a:r>
                        <a:rPr lang="en-GB" sz="1000" b="0" dirty="0">
                          <a:solidFill>
                            <a:srgbClr val="FF0000"/>
                          </a:solidFill>
                          <a:latin typeface="+mn-lt"/>
                          <a:cs typeface="Amatic SC" panose="00000500000000000000" pitchFamily="2" charset="-79"/>
                        </a:rPr>
                        <a:t>Start to draw recognisable pictures. </a:t>
                      </a:r>
                    </a:p>
                    <a:p>
                      <a:pPr marL="171450" indent="-171450" algn="ctr">
                        <a:buFontTx/>
                        <a:buBlip>
                          <a:blip r:embed="rId2"/>
                        </a:buBlip>
                      </a:pPr>
                      <a:r>
                        <a:rPr lang="en-GB" sz="1000" b="0" dirty="0">
                          <a:solidFill>
                            <a:schemeClr val="tx1"/>
                          </a:solidFill>
                          <a:latin typeface="+mn-lt"/>
                          <a:cs typeface="Amatic SC" panose="00000500000000000000" pitchFamily="2" charset="-79"/>
                        </a:rPr>
                        <a:t>Build things with smaller linking blocks such as Lego. </a:t>
                      </a:r>
                    </a:p>
                    <a:p>
                      <a:pPr marL="171450" indent="-171450" algn="ctr">
                        <a:buFontTx/>
                        <a:buBlip>
                          <a:blip r:embed="rId2"/>
                        </a:buBlip>
                      </a:pPr>
                      <a:r>
                        <a:rPr lang="en-GB" sz="1000" b="0" dirty="0">
                          <a:solidFill>
                            <a:schemeClr val="tx1"/>
                          </a:solidFill>
                          <a:latin typeface="+mn-lt"/>
                          <a:cs typeface="Amatic SC" panose="00000500000000000000" pitchFamily="2" charset="-79"/>
                        </a:rPr>
                        <a:t>Sports Day.</a:t>
                      </a:r>
                    </a:p>
                    <a:p>
                      <a:pPr marL="171450" indent="-171450" algn="ctr">
                        <a:buFontTx/>
                        <a:buBlip>
                          <a:blip r:embed="rId2"/>
                        </a:buBlip>
                      </a:pPr>
                      <a:endParaRPr lang="en-GB" sz="1000" b="0" dirty="0">
                        <a:solidFill>
                          <a:schemeClr val="tx1"/>
                        </a:solidFill>
                        <a:latin typeface="+mn-lt"/>
                        <a:cs typeface="Amatic SC" panose="00000500000000000000" pitchFamily="2" charset="-79"/>
                      </a:endParaRPr>
                    </a:p>
                    <a:p>
                      <a:pPr marL="171450" indent="-171450" algn="ctr">
                        <a:buFontTx/>
                        <a:buBlip>
                          <a:blip r:embed="rId2"/>
                        </a:buBlip>
                      </a:pPr>
                      <a:endParaRPr lang="en-GB" sz="1000" b="0" dirty="0">
                        <a:solidFill>
                          <a:schemeClr val="tx1"/>
                        </a:solidFill>
                        <a:latin typeface="+mn-lt"/>
                        <a:cs typeface="Amatic SC" panose="00000500000000000000" pitchFamily="2" charset="-79"/>
                      </a:endParaRPr>
                    </a:p>
                    <a:p>
                      <a:pPr marL="171450" marR="0" indent="-171450" algn="ctr">
                        <a:lnSpc>
                          <a:spcPct val="107000"/>
                        </a:lnSpc>
                        <a:spcBef>
                          <a:spcPts val="0"/>
                        </a:spcBef>
                        <a:spcAft>
                          <a:spcPts val="0"/>
                        </a:spcAft>
                        <a:buFontTx/>
                        <a:buBlip>
                          <a:blip r:embed="rId2"/>
                        </a:buBlip>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extLst>
                  <a:ext uri="{0D108BD9-81ED-4DB2-BD59-A6C34878D82A}">
                    <a16:rowId xmlns:a16="http://schemas.microsoft.com/office/drawing/2014/main" val="1299007805"/>
                  </a:ext>
                </a:extLst>
              </a:tr>
            </a:tbl>
          </a:graphicData>
        </a:graphic>
      </p:graphicFrame>
      <p:sp>
        <p:nvSpPr>
          <p:cNvPr id="11" name="Title 1">
            <a:extLst>
              <a:ext uri="{FF2B5EF4-FFF2-40B4-BE49-F238E27FC236}">
                <a16:creationId xmlns:a16="http://schemas.microsoft.com/office/drawing/2014/main" id="{2590715A-9EEB-4165-A0F9-7DCDFF6D54CD}"/>
              </a:ext>
            </a:extLst>
          </p:cNvPr>
          <p:cNvSpPr txBox="1">
            <a:spLocks/>
          </p:cNvSpPr>
          <p:nvPr/>
        </p:nvSpPr>
        <p:spPr>
          <a:xfrm>
            <a:off x="-685465" y="-49661"/>
            <a:ext cx="5711500" cy="112271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t>Art in EYFS</a:t>
            </a:r>
          </a:p>
        </p:txBody>
      </p:sp>
      <p:sp>
        <p:nvSpPr>
          <p:cNvPr id="2" name="TextBox 1">
            <a:extLst>
              <a:ext uri="{FF2B5EF4-FFF2-40B4-BE49-F238E27FC236}">
                <a16:creationId xmlns:a16="http://schemas.microsoft.com/office/drawing/2014/main" id="{2D0581B3-EF20-98B1-D4D7-411ECE48F4FE}"/>
              </a:ext>
            </a:extLst>
          </p:cNvPr>
          <p:cNvSpPr txBox="1"/>
          <p:nvPr/>
        </p:nvSpPr>
        <p:spPr>
          <a:xfrm>
            <a:off x="6480500" y="143033"/>
            <a:ext cx="5711500" cy="954107"/>
          </a:xfrm>
          <a:prstGeom prst="rect">
            <a:avLst/>
          </a:prstGeom>
          <a:noFill/>
        </p:spPr>
        <p:txBody>
          <a:bodyPr wrap="square">
            <a:spAutoFit/>
          </a:bodyPr>
          <a:lstStyle/>
          <a:p>
            <a:r>
              <a:rPr lang="en-GB" sz="1400" dirty="0"/>
              <a:t>Art in Foundation Stage is covered in the Expressive Arts and Design and Physical Development parts of the EYFS curriculum. It is introduced indirectly through activities in continuous provision. Adults model key skills required i.e. colour mixing. </a:t>
            </a:r>
          </a:p>
        </p:txBody>
      </p:sp>
      <p:pic>
        <p:nvPicPr>
          <p:cNvPr id="3" name="Picture 2">
            <a:extLst>
              <a:ext uri="{FF2B5EF4-FFF2-40B4-BE49-F238E27FC236}">
                <a16:creationId xmlns:a16="http://schemas.microsoft.com/office/drawing/2014/main" id="{678AB7AF-F0E6-F211-C8B3-CA14F5AFD8C7}"/>
              </a:ext>
            </a:extLst>
          </p:cNvPr>
          <p:cNvPicPr>
            <a:picLocks noChangeAspect="1"/>
          </p:cNvPicPr>
          <p:nvPr/>
        </p:nvPicPr>
        <p:blipFill>
          <a:blip r:embed="rId3"/>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2376273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DE714-8D13-4949-27E5-9982E3E98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CF10F-8DC5-52BD-1284-7635F6D9D4F0}"/>
              </a:ext>
            </a:extLst>
          </p:cNvPr>
          <p:cNvSpPr>
            <a:spLocks noGrp="1"/>
          </p:cNvSpPr>
          <p:nvPr>
            <p:ph type="title"/>
          </p:nvPr>
        </p:nvSpPr>
        <p:spPr>
          <a:xfrm>
            <a:off x="58992" y="0"/>
            <a:ext cx="10515600" cy="1325563"/>
          </a:xfrm>
        </p:spPr>
        <p:txBody>
          <a:bodyPr/>
          <a:lstStyle/>
          <a:p>
            <a:r>
              <a:rPr lang="en-GB" dirty="0"/>
              <a:t>Curriculum Thread Documents</a:t>
            </a:r>
          </a:p>
        </p:txBody>
      </p:sp>
      <p:pic>
        <p:nvPicPr>
          <p:cNvPr id="3" name="Picture 2">
            <a:extLst>
              <a:ext uri="{FF2B5EF4-FFF2-40B4-BE49-F238E27FC236}">
                <a16:creationId xmlns:a16="http://schemas.microsoft.com/office/drawing/2014/main" id="{BF674BF0-DA04-A9D1-1341-1019013F2803}"/>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8" name="Picture 7">
            <a:extLst>
              <a:ext uri="{FF2B5EF4-FFF2-40B4-BE49-F238E27FC236}">
                <a16:creationId xmlns:a16="http://schemas.microsoft.com/office/drawing/2014/main" id="{D73FE46C-E5C9-5B00-4933-0F29883D23FC}"/>
              </a:ext>
            </a:extLst>
          </p:cNvPr>
          <p:cNvPicPr>
            <a:picLocks noChangeAspect="1"/>
          </p:cNvPicPr>
          <p:nvPr/>
        </p:nvPicPr>
        <p:blipFill>
          <a:blip r:embed="rId3"/>
          <a:srcRect t="1137"/>
          <a:stretch/>
        </p:blipFill>
        <p:spPr>
          <a:xfrm>
            <a:off x="239536" y="1325563"/>
            <a:ext cx="11712927" cy="3418609"/>
          </a:xfrm>
          <a:prstGeom prst="rect">
            <a:avLst/>
          </a:prstGeom>
        </p:spPr>
      </p:pic>
    </p:spTree>
    <p:extLst>
      <p:ext uri="{BB962C8B-B14F-4D97-AF65-F5344CB8AC3E}">
        <p14:creationId xmlns:p14="http://schemas.microsoft.com/office/powerpoint/2010/main" val="1718135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19278-26E2-E3A6-11E2-9B824F31DA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5CA05C-336D-AC19-6040-D61D04728C58}"/>
              </a:ext>
            </a:extLst>
          </p:cNvPr>
          <p:cNvSpPr>
            <a:spLocks noGrp="1"/>
          </p:cNvSpPr>
          <p:nvPr>
            <p:ph type="title"/>
          </p:nvPr>
        </p:nvSpPr>
        <p:spPr>
          <a:xfrm>
            <a:off x="58992" y="0"/>
            <a:ext cx="10515600" cy="1325563"/>
          </a:xfrm>
        </p:spPr>
        <p:txBody>
          <a:bodyPr/>
          <a:lstStyle/>
          <a:p>
            <a:r>
              <a:rPr lang="en-GB" dirty="0"/>
              <a:t>Curriculum Thread Documents</a:t>
            </a:r>
          </a:p>
        </p:txBody>
      </p:sp>
      <p:pic>
        <p:nvPicPr>
          <p:cNvPr id="3" name="Picture 2">
            <a:extLst>
              <a:ext uri="{FF2B5EF4-FFF2-40B4-BE49-F238E27FC236}">
                <a16:creationId xmlns:a16="http://schemas.microsoft.com/office/drawing/2014/main" id="{5B32B268-10B7-B045-4B0F-F86C7154A63C}"/>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ED3BE8B0-419F-8D2F-25FD-B902DDD42DD8}"/>
              </a:ext>
            </a:extLst>
          </p:cNvPr>
          <p:cNvPicPr>
            <a:picLocks noChangeAspect="1"/>
          </p:cNvPicPr>
          <p:nvPr/>
        </p:nvPicPr>
        <p:blipFill>
          <a:blip r:embed="rId3"/>
          <a:stretch>
            <a:fillRect/>
          </a:stretch>
        </p:blipFill>
        <p:spPr>
          <a:xfrm>
            <a:off x="230332" y="1140603"/>
            <a:ext cx="11731336" cy="3424552"/>
          </a:xfrm>
          <a:prstGeom prst="rect">
            <a:avLst/>
          </a:prstGeom>
        </p:spPr>
      </p:pic>
    </p:spTree>
    <p:extLst>
      <p:ext uri="{BB962C8B-B14F-4D97-AF65-F5344CB8AC3E}">
        <p14:creationId xmlns:p14="http://schemas.microsoft.com/office/powerpoint/2010/main" val="1156783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F536B7-C695-A730-7895-09273DE382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0052AE-A512-DA9E-44EB-8634B8F47D1C}"/>
              </a:ext>
            </a:extLst>
          </p:cNvPr>
          <p:cNvSpPr>
            <a:spLocks noGrp="1"/>
          </p:cNvSpPr>
          <p:nvPr>
            <p:ph type="title"/>
          </p:nvPr>
        </p:nvSpPr>
        <p:spPr>
          <a:xfrm>
            <a:off x="58992" y="0"/>
            <a:ext cx="10515600" cy="1325563"/>
          </a:xfrm>
        </p:spPr>
        <p:txBody>
          <a:bodyPr/>
          <a:lstStyle/>
          <a:p>
            <a:r>
              <a:rPr lang="en-GB" dirty="0"/>
              <a:t>Curriculum Thread Documents</a:t>
            </a:r>
          </a:p>
        </p:txBody>
      </p:sp>
      <p:pic>
        <p:nvPicPr>
          <p:cNvPr id="3" name="Picture 2">
            <a:extLst>
              <a:ext uri="{FF2B5EF4-FFF2-40B4-BE49-F238E27FC236}">
                <a16:creationId xmlns:a16="http://schemas.microsoft.com/office/drawing/2014/main" id="{2671FEDD-643F-BD7F-21E1-75C85A623122}"/>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18DCACFC-AC93-6ECD-808B-7713993D555A}"/>
              </a:ext>
            </a:extLst>
          </p:cNvPr>
          <p:cNvPicPr>
            <a:picLocks noChangeAspect="1"/>
          </p:cNvPicPr>
          <p:nvPr/>
        </p:nvPicPr>
        <p:blipFill>
          <a:blip r:embed="rId3"/>
          <a:stretch>
            <a:fillRect/>
          </a:stretch>
        </p:blipFill>
        <p:spPr>
          <a:xfrm>
            <a:off x="508808" y="1085523"/>
            <a:ext cx="11174384" cy="4686954"/>
          </a:xfrm>
          <a:prstGeom prst="rect">
            <a:avLst/>
          </a:prstGeom>
        </p:spPr>
      </p:pic>
    </p:spTree>
    <p:extLst>
      <p:ext uri="{BB962C8B-B14F-4D97-AF65-F5344CB8AC3E}">
        <p14:creationId xmlns:p14="http://schemas.microsoft.com/office/powerpoint/2010/main" val="382111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B59AC-E71D-30F7-A35B-9CC8F43D6F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3DE76D-BCDB-BBC3-5695-5CA87A3A3317}"/>
              </a:ext>
            </a:extLst>
          </p:cNvPr>
          <p:cNvSpPr>
            <a:spLocks noGrp="1"/>
          </p:cNvSpPr>
          <p:nvPr>
            <p:ph type="title"/>
          </p:nvPr>
        </p:nvSpPr>
        <p:spPr>
          <a:xfrm>
            <a:off x="58992" y="0"/>
            <a:ext cx="10515600" cy="1325563"/>
          </a:xfrm>
        </p:spPr>
        <p:txBody>
          <a:bodyPr/>
          <a:lstStyle/>
          <a:p>
            <a:r>
              <a:rPr lang="en-GB" dirty="0"/>
              <a:t>Curriculum Thread Documents</a:t>
            </a:r>
          </a:p>
        </p:txBody>
      </p:sp>
      <p:pic>
        <p:nvPicPr>
          <p:cNvPr id="3" name="Picture 2">
            <a:extLst>
              <a:ext uri="{FF2B5EF4-FFF2-40B4-BE49-F238E27FC236}">
                <a16:creationId xmlns:a16="http://schemas.microsoft.com/office/drawing/2014/main" id="{3925E6FF-BD34-A50C-BADA-F230A30AC8DD}"/>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5564CBEB-97A9-98A8-36CB-E3EA0EFA241C}"/>
              </a:ext>
            </a:extLst>
          </p:cNvPr>
          <p:cNvPicPr>
            <a:picLocks noChangeAspect="1"/>
          </p:cNvPicPr>
          <p:nvPr/>
        </p:nvPicPr>
        <p:blipFill>
          <a:blip r:embed="rId3"/>
          <a:stretch>
            <a:fillRect/>
          </a:stretch>
        </p:blipFill>
        <p:spPr>
          <a:xfrm>
            <a:off x="504044" y="950850"/>
            <a:ext cx="11183911" cy="5039428"/>
          </a:xfrm>
          <a:prstGeom prst="rect">
            <a:avLst/>
          </a:prstGeom>
        </p:spPr>
      </p:pic>
      <p:pic>
        <p:nvPicPr>
          <p:cNvPr id="7" name="Picture 6">
            <a:extLst>
              <a:ext uri="{FF2B5EF4-FFF2-40B4-BE49-F238E27FC236}">
                <a16:creationId xmlns:a16="http://schemas.microsoft.com/office/drawing/2014/main" id="{4A26474E-32F1-D8E0-68A2-9A9169101694}"/>
              </a:ext>
            </a:extLst>
          </p:cNvPr>
          <p:cNvPicPr>
            <a:picLocks noChangeAspect="1"/>
          </p:cNvPicPr>
          <p:nvPr/>
        </p:nvPicPr>
        <p:blipFill>
          <a:blip r:embed="rId3"/>
          <a:stretch>
            <a:fillRect/>
          </a:stretch>
        </p:blipFill>
        <p:spPr>
          <a:xfrm>
            <a:off x="504044" y="961241"/>
            <a:ext cx="11183911" cy="5039428"/>
          </a:xfrm>
          <a:prstGeom prst="rect">
            <a:avLst/>
          </a:prstGeom>
        </p:spPr>
      </p:pic>
    </p:spTree>
    <p:extLst>
      <p:ext uri="{BB962C8B-B14F-4D97-AF65-F5344CB8AC3E}">
        <p14:creationId xmlns:p14="http://schemas.microsoft.com/office/powerpoint/2010/main" val="3637883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B01C1-63EB-7109-5FCF-2891B1CEEB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25BDA5-76C2-4933-9FA3-8C7D4F6FB9DE}"/>
              </a:ext>
            </a:extLst>
          </p:cNvPr>
          <p:cNvSpPr>
            <a:spLocks noGrp="1"/>
          </p:cNvSpPr>
          <p:nvPr>
            <p:ph type="title"/>
          </p:nvPr>
        </p:nvSpPr>
        <p:spPr>
          <a:xfrm>
            <a:off x="58992" y="0"/>
            <a:ext cx="10515600" cy="1325563"/>
          </a:xfrm>
        </p:spPr>
        <p:txBody>
          <a:bodyPr/>
          <a:lstStyle/>
          <a:p>
            <a:r>
              <a:rPr lang="en-GB" dirty="0"/>
              <a:t>Curriculum Thread Documents</a:t>
            </a:r>
          </a:p>
        </p:txBody>
      </p:sp>
      <p:pic>
        <p:nvPicPr>
          <p:cNvPr id="3" name="Picture 2">
            <a:extLst>
              <a:ext uri="{FF2B5EF4-FFF2-40B4-BE49-F238E27FC236}">
                <a16:creationId xmlns:a16="http://schemas.microsoft.com/office/drawing/2014/main" id="{5ECBF242-CEFA-BEEF-5DC9-2E2908CC381A}"/>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CC891042-4F72-DF15-5FBA-1B75AB73AB38}"/>
              </a:ext>
            </a:extLst>
          </p:cNvPr>
          <p:cNvPicPr>
            <a:picLocks noChangeAspect="1"/>
          </p:cNvPicPr>
          <p:nvPr/>
        </p:nvPicPr>
        <p:blipFill>
          <a:blip r:embed="rId3"/>
          <a:stretch>
            <a:fillRect/>
          </a:stretch>
        </p:blipFill>
        <p:spPr>
          <a:xfrm>
            <a:off x="499281" y="1190480"/>
            <a:ext cx="11193437" cy="3791479"/>
          </a:xfrm>
          <a:prstGeom prst="rect">
            <a:avLst/>
          </a:prstGeom>
        </p:spPr>
      </p:pic>
    </p:spTree>
    <p:extLst>
      <p:ext uri="{BB962C8B-B14F-4D97-AF65-F5344CB8AC3E}">
        <p14:creationId xmlns:p14="http://schemas.microsoft.com/office/powerpoint/2010/main" val="2582912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1974</TotalTime>
  <Words>1166</Words>
  <Application>Microsoft Office PowerPoint</Application>
  <PresentationFormat>Widescreen</PresentationFormat>
  <Paragraphs>166</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Office Theme</vt:lpstr>
      <vt:lpstr>    Curriculum Marketplace</vt:lpstr>
      <vt:lpstr>Long Term Planning</vt:lpstr>
      <vt:lpstr>Art in EYFS</vt:lpstr>
      <vt:lpstr>PowerPoint Presentation</vt:lpstr>
      <vt:lpstr>Curriculum Thread Documents</vt:lpstr>
      <vt:lpstr>Curriculum Thread Documents</vt:lpstr>
      <vt:lpstr>Curriculum Thread Documents</vt:lpstr>
      <vt:lpstr>Curriculum Thread Documents</vt:lpstr>
      <vt:lpstr>Curriculum Thread Documents</vt:lpstr>
      <vt:lpstr>Vocabulary</vt:lpstr>
      <vt:lpstr>Examples of work</vt:lpstr>
      <vt:lpstr>Assessment</vt:lpstr>
      <vt:lpstr>What can I do as a parent to support my child in this subject? </vt:lpstr>
      <vt:lpstr>Career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Chloe Foster</dc:creator>
  <cp:lastModifiedBy>Chloe Foster</cp:lastModifiedBy>
  <cp:revision>9</cp:revision>
  <dcterms:created xsi:type="dcterms:W3CDTF">2025-01-06T10:26:47Z</dcterms:created>
  <dcterms:modified xsi:type="dcterms:W3CDTF">2025-02-06T17:38:02Z</dcterms:modified>
</cp:coreProperties>
</file>