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1" r:id="rId4"/>
    <p:sldId id="258" r:id="rId5"/>
    <p:sldId id="265" r:id="rId6"/>
    <p:sldId id="266" r:id="rId7"/>
    <p:sldId id="267" r:id="rId8"/>
    <p:sldId id="268" r:id="rId9"/>
    <p:sldId id="269" r:id="rId10"/>
    <p:sldId id="259" r:id="rId11"/>
    <p:sldId id="260" r:id="rId12"/>
    <p:sldId id="261"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BC7B6-7F5E-4724-B664-3150E6997198}" v="49" dt="2025-01-29T15:40:00.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3A594-6A47-4DB6-A3D2-CA36FDD9758C}"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F6749-638F-4B5E-AD5E-D6FCB5025737}" type="slidenum">
              <a:rPr lang="en-GB" smtClean="0"/>
              <a:t>‹#›</a:t>
            </a:fld>
            <a:endParaRPr lang="en-GB"/>
          </a:p>
        </p:txBody>
      </p:sp>
    </p:spTree>
    <p:extLst>
      <p:ext uri="{BB962C8B-B14F-4D97-AF65-F5344CB8AC3E}">
        <p14:creationId xmlns:p14="http://schemas.microsoft.com/office/powerpoint/2010/main" val="3693549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6F6749-638F-4B5E-AD5E-D6FCB5025737}" type="slidenum">
              <a:rPr lang="en-GB" smtClean="0"/>
              <a:t>10</a:t>
            </a:fld>
            <a:endParaRPr lang="en-GB"/>
          </a:p>
        </p:txBody>
      </p:sp>
    </p:spTree>
    <p:extLst>
      <p:ext uri="{BB962C8B-B14F-4D97-AF65-F5344CB8AC3E}">
        <p14:creationId xmlns:p14="http://schemas.microsoft.com/office/powerpoint/2010/main" val="156816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6F6749-638F-4B5E-AD5E-D6FCB5025737}" type="slidenum">
              <a:rPr lang="en-GB" smtClean="0"/>
              <a:t>13</a:t>
            </a:fld>
            <a:endParaRPr lang="en-GB"/>
          </a:p>
        </p:txBody>
      </p:sp>
    </p:spTree>
    <p:extLst>
      <p:ext uri="{BB962C8B-B14F-4D97-AF65-F5344CB8AC3E}">
        <p14:creationId xmlns:p14="http://schemas.microsoft.com/office/powerpoint/2010/main" val="248996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59D2-5D0F-4D67-72ED-AE6BE2C0DB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882CFCA-CF1E-6FB4-F6AA-E193BB8B4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7625F70-09C5-340C-5930-F1B8EDA822B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7E503FC4-46B0-98ED-28AD-2C7E746F4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BF7526-EF79-8A94-178F-8B899D2747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09573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9D4A-3230-FDFB-46F5-930F2BFD89D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30D333D-C0FF-EA8C-093C-6FA46775F2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1D551E-0EDD-4A66-2BDA-6712B6C5910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D3AB0EED-4B46-4E7F-9148-ACA353963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31825-4EBF-1837-205D-0F24CD12A242}"/>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323293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99730-FD8F-192E-1FC9-0969420E447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506BB9-1DEC-30DC-38AA-2A9611BC8D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8CF08D-F903-6AE8-B5F5-FFD7077D591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9CC2EE90-70F9-5F75-A7D3-9FA2B97CC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DB21E6-AA14-4C06-8ABC-6F9120290110}"/>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3027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E664-57E5-6B5A-977E-B2B31382611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426A1A-EDA4-B31D-982E-14F6DCD5FE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8CD745-3976-CF62-FE01-707360569A43}"/>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36F33E74-803A-2FD3-18E5-B2098B6E58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8B2B3-E885-A450-2B77-C45EC915949D}"/>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6440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F0C1-4EC8-9807-1CB1-9F953A7A276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E877533-5515-3130-6D3C-21B842D43A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2772FB-1711-F5F4-C3F1-986EC24C22D9}"/>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5FDB1323-B109-12A2-EF5D-58DDC77E69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54FB7-786C-8DBA-D49E-CEA2DF594A8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427958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20F7-01C5-5164-2BB4-F496D3B9F0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99BD1B5-096C-17A1-08CC-0CA459C59C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3849915-7F27-AE28-72EC-CE2A730AC7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C803783-17C5-AD1D-3CC1-D03E5D16C74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37763670-FBFB-19C7-CFCE-0CFDFB0156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0F7D6-2977-F320-3EF3-05DD2CB9A59E}"/>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22066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1CF9-7798-9D68-C725-F997182707F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DB3AE56-654A-32B9-2B16-139B59793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BDDF2-1CD9-A5A6-D868-B4D1FAB762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D8B9450-A588-C7E0-1D42-06EB69243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F97AF5-1CC5-16B4-AB6C-C8D9970A1F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BA87F7-3ABD-871E-F5B5-043993D1D2B8}"/>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8" name="Footer Placeholder 7">
            <a:extLst>
              <a:ext uri="{FF2B5EF4-FFF2-40B4-BE49-F238E27FC236}">
                <a16:creationId xmlns:a16="http://schemas.microsoft.com/office/drawing/2014/main" id="{2EC03221-A66A-16E9-969A-23006FAA8A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5EEFBE-B452-34B6-0A0E-A0DD227CCAEF}"/>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8118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94F7-5FC2-26DF-CDCE-34F7D98E3C5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3044227-CA78-4DDE-F8FC-EA5354507AF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4" name="Footer Placeholder 3">
            <a:extLst>
              <a:ext uri="{FF2B5EF4-FFF2-40B4-BE49-F238E27FC236}">
                <a16:creationId xmlns:a16="http://schemas.microsoft.com/office/drawing/2014/main" id="{1F03855F-DC3F-1597-AF40-5E1C1F0118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03D60F-4166-F1D6-E239-078E72AE5F9B}"/>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74694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99244-23B3-0060-3A7C-E6167C0DBBC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3" name="Footer Placeholder 2">
            <a:extLst>
              <a:ext uri="{FF2B5EF4-FFF2-40B4-BE49-F238E27FC236}">
                <a16:creationId xmlns:a16="http://schemas.microsoft.com/office/drawing/2014/main" id="{C8609365-E97F-0859-6D66-D608758F66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282A76-CC16-0A25-1EFD-86401CC1DB6A}"/>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66647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0B62-BF27-03D1-0E2F-969F2E189B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3880B0D-29CC-D77C-5DD7-48077F4CD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A2A3905-C84A-C2DC-D9AC-C4ABC2A95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E9FF4F-A03F-34C9-0A5E-DBA2FA1EA14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BA5BCBD4-390E-0B97-59BB-BB2975A9CB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206D34-690F-1149-E512-70A66941E3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19134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4CF7-ED18-F650-6D7B-4AFC509561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9F89062-EFBB-ABE7-5953-11EFC3782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28B0E1-7D49-B650-BA48-A638247E9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253EAB-E780-26E0-0753-6C23E545374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890A1167-193B-3F4E-BFA9-A5B759CCA7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69498-4712-4B06-72E7-3F398ABA38E9}"/>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84558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761F7-0697-79DB-5AFD-63F08B32CE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1591683-EFF9-DF64-3309-AE43B84BD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776176-FC53-1EB7-0301-4FA0F4123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2DD16BA7-023A-20AB-D901-296990842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DDF1BA-44BF-9EC2-46C2-19163A905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90AE69-FAD8-4582-995D-E07A1E33F1B8}" type="slidenum">
              <a:rPr lang="en-GB" smtClean="0"/>
              <a:t>‹#›</a:t>
            </a:fld>
            <a:endParaRPr lang="en-GB"/>
          </a:p>
        </p:txBody>
      </p:sp>
    </p:spTree>
    <p:extLst>
      <p:ext uri="{BB962C8B-B14F-4D97-AF65-F5344CB8AC3E}">
        <p14:creationId xmlns:p14="http://schemas.microsoft.com/office/powerpoint/2010/main" val="97513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5EFC-1D46-DDD2-F880-6C58E2A6067B}"/>
              </a:ext>
            </a:extLst>
          </p:cNvPr>
          <p:cNvSpPr>
            <a:spLocks noGrp="1"/>
          </p:cNvSpPr>
          <p:nvPr>
            <p:ph type="ctrTitle"/>
          </p:nvPr>
        </p:nvSpPr>
        <p:spPr>
          <a:xfrm>
            <a:off x="1435512" y="4236086"/>
            <a:ext cx="9144000" cy="837205"/>
          </a:xfrm>
        </p:spPr>
        <p:txBody>
          <a:bodyPr>
            <a:normAutofit fontScale="90000"/>
          </a:bodyPr>
          <a:lstStyle/>
          <a:p>
            <a:br>
              <a:rPr lang="en-GB" dirty="0"/>
            </a:br>
            <a:r>
              <a:rPr lang="en-GB" dirty="0"/>
              <a:t> </a:t>
            </a:r>
            <a:br>
              <a:rPr lang="en-GB" dirty="0"/>
            </a:br>
            <a:r>
              <a:rPr lang="en-GB" dirty="0"/>
              <a:t> Curriculum Marketplace</a:t>
            </a:r>
          </a:p>
        </p:txBody>
      </p:sp>
      <p:sp>
        <p:nvSpPr>
          <p:cNvPr id="3" name="Subtitle 2">
            <a:extLst>
              <a:ext uri="{FF2B5EF4-FFF2-40B4-BE49-F238E27FC236}">
                <a16:creationId xmlns:a16="http://schemas.microsoft.com/office/drawing/2014/main" id="{B29B9399-69DA-8EE6-675C-AB461B3B31B2}"/>
              </a:ext>
            </a:extLst>
          </p:cNvPr>
          <p:cNvSpPr>
            <a:spLocks noGrp="1"/>
          </p:cNvSpPr>
          <p:nvPr>
            <p:ph type="subTitle" idx="1"/>
          </p:nvPr>
        </p:nvSpPr>
        <p:spPr>
          <a:xfrm>
            <a:off x="1553496" y="5253855"/>
            <a:ext cx="9144000" cy="1125174"/>
          </a:xfrm>
        </p:spPr>
        <p:txBody>
          <a:bodyPr>
            <a:normAutofit fontScale="92500" lnSpcReduction="20000"/>
          </a:bodyPr>
          <a:lstStyle/>
          <a:p>
            <a:r>
              <a:rPr lang="en-GB" sz="4000" dirty="0">
                <a:solidFill>
                  <a:srgbClr val="FF0000"/>
                </a:solidFill>
              </a:rPr>
              <a:t>Computing</a:t>
            </a:r>
          </a:p>
          <a:p>
            <a:r>
              <a:rPr lang="en-GB" sz="4000" dirty="0">
                <a:solidFill>
                  <a:srgbClr val="FF0000"/>
                </a:solidFill>
              </a:rPr>
              <a:t>Mr </a:t>
            </a:r>
            <a:r>
              <a:rPr lang="en-GB" sz="4000">
                <a:solidFill>
                  <a:srgbClr val="FF0000"/>
                </a:solidFill>
              </a:rPr>
              <a:t>Callum Morris</a:t>
            </a:r>
            <a:endParaRPr lang="en-GB" sz="4000" dirty="0">
              <a:solidFill>
                <a:srgbClr val="FF0000"/>
              </a:solidFill>
            </a:endParaRPr>
          </a:p>
        </p:txBody>
      </p:sp>
      <p:pic>
        <p:nvPicPr>
          <p:cNvPr id="1026" name="Picture 2" descr="Bunting Colorful Flags, Pregnant Flags, Flags, Colorful PNG Transparent ...">
            <a:extLst>
              <a:ext uri="{FF2B5EF4-FFF2-40B4-BE49-F238E27FC236}">
                <a16:creationId xmlns:a16="http://schemas.microsoft.com/office/drawing/2014/main" id="{25CBA662-E934-F1AC-35E6-F6B207545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98" y="-474153"/>
            <a:ext cx="13061386" cy="28305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92C7B0-EA40-DFF0-BEA7-6188A79B52BF}"/>
              </a:ext>
            </a:extLst>
          </p:cNvPr>
          <p:cNvPicPr>
            <a:picLocks noChangeAspect="1"/>
          </p:cNvPicPr>
          <p:nvPr/>
        </p:nvPicPr>
        <p:blipFill>
          <a:blip r:embed="rId3"/>
          <a:stretch>
            <a:fillRect/>
          </a:stretch>
        </p:blipFill>
        <p:spPr>
          <a:xfrm>
            <a:off x="3679880" y="2161865"/>
            <a:ext cx="4677544" cy="1792266"/>
          </a:xfrm>
          <a:prstGeom prst="rect">
            <a:avLst/>
          </a:prstGeom>
        </p:spPr>
      </p:pic>
    </p:spTree>
    <p:extLst>
      <p:ext uri="{BB962C8B-B14F-4D97-AF65-F5344CB8AC3E}">
        <p14:creationId xmlns:p14="http://schemas.microsoft.com/office/powerpoint/2010/main" val="26196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00E22-BAD3-F42C-2F4C-1721805D5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A79F0-B9F8-3520-1ADE-6C18168A7DEA}"/>
              </a:ext>
            </a:extLst>
          </p:cNvPr>
          <p:cNvSpPr>
            <a:spLocks noGrp="1"/>
          </p:cNvSpPr>
          <p:nvPr>
            <p:ph type="title"/>
          </p:nvPr>
        </p:nvSpPr>
        <p:spPr>
          <a:xfrm>
            <a:off x="26744" y="0"/>
            <a:ext cx="10515600" cy="1325563"/>
          </a:xfrm>
        </p:spPr>
        <p:txBody>
          <a:bodyPr/>
          <a:lstStyle/>
          <a:p>
            <a:r>
              <a:rPr lang="en-GB" dirty="0"/>
              <a:t>Vocabulary</a:t>
            </a:r>
          </a:p>
        </p:txBody>
      </p:sp>
      <p:pic>
        <p:nvPicPr>
          <p:cNvPr id="3" name="Picture 2">
            <a:extLst>
              <a:ext uri="{FF2B5EF4-FFF2-40B4-BE49-F238E27FC236}">
                <a16:creationId xmlns:a16="http://schemas.microsoft.com/office/drawing/2014/main" id="{CA5DC90A-F97A-05AD-44B9-46F157C305B2}"/>
              </a:ext>
            </a:extLst>
          </p:cNvPr>
          <p:cNvPicPr>
            <a:picLocks noChangeAspect="1"/>
          </p:cNvPicPr>
          <p:nvPr/>
        </p:nvPicPr>
        <p:blipFill>
          <a:blip r:embed="rId3"/>
          <a:stretch>
            <a:fillRect/>
          </a:stretch>
        </p:blipFill>
        <p:spPr>
          <a:xfrm>
            <a:off x="10353368" y="6111277"/>
            <a:ext cx="1632156" cy="625383"/>
          </a:xfrm>
          <a:prstGeom prst="rect">
            <a:avLst/>
          </a:prstGeom>
        </p:spPr>
      </p:pic>
      <p:pic>
        <p:nvPicPr>
          <p:cNvPr id="7" name="Picture 6">
            <a:extLst>
              <a:ext uri="{FF2B5EF4-FFF2-40B4-BE49-F238E27FC236}">
                <a16:creationId xmlns:a16="http://schemas.microsoft.com/office/drawing/2014/main" id="{0A737040-8BE1-6B75-39B5-45F7C6257B97}"/>
              </a:ext>
            </a:extLst>
          </p:cNvPr>
          <p:cNvPicPr>
            <a:picLocks noChangeAspect="1"/>
          </p:cNvPicPr>
          <p:nvPr/>
        </p:nvPicPr>
        <p:blipFill>
          <a:blip r:embed="rId4"/>
          <a:stretch>
            <a:fillRect/>
          </a:stretch>
        </p:blipFill>
        <p:spPr>
          <a:xfrm>
            <a:off x="366200" y="1187005"/>
            <a:ext cx="10330586" cy="4408252"/>
          </a:xfrm>
          <a:prstGeom prst="rect">
            <a:avLst/>
          </a:prstGeom>
        </p:spPr>
      </p:pic>
    </p:spTree>
    <p:extLst>
      <p:ext uri="{BB962C8B-B14F-4D97-AF65-F5344CB8AC3E}">
        <p14:creationId xmlns:p14="http://schemas.microsoft.com/office/powerpoint/2010/main" val="285887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9F701-338E-8B4C-6E07-514F6DE10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334F5-3D39-EE65-9E3A-9CFEC3A8FE98}"/>
              </a:ext>
            </a:extLst>
          </p:cNvPr>
          <p:cNvSpPr>
            <a:spLocks noGrp="1"/>
          </p:cNvSpPr>
          <p:nvPr>
            <p:ph type="title"/>
          </p:nvPr>
        </p:nvSpPr>
        <p:spPr>
          <a:xfrm>
            <a:off x="58992" y="0"/>
            <a:ext cx="10515600" cy="1325563"/>
          </a:xfrm>
        </p:spPr>
        <p:txBody>
          <a:bodyPr/>
          <a:lstStyle/>
          <a:p>
            <a:r>
              <a:rPr lang="en-GB" dirty="0"/>
              <a:t>Examples of work</a:t>
            </a:r>
          </a:p>
        </p:txBody>
      </p:sp>
      <p:pic>
        <p:nvPicPr>
          <p:cNvPr id="3" name="Picture 2">
            <a:extLst>
              <a:ext uri="{FF2B5EF4-FFF2-40B4-BE49-F238E27FC236}">
                <a16:creationId xmlns:a16="http://schemas.microsoft.com/office/drawing/2014/main" id="{062BBC19-9B36-522C-F6BA-17DE984A904C}"/>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82BCF292-7A78-14D6-8521-E068443906D2}"/>
              </a:ext>
            </a:extLst>
          </p:cNvPr>
          <p:cNvPicPr>
            <a:picLocks noChangeAspect="1"/>
          </p:cNvPicPr>
          <p:nvPr/>
        </p:nvPicPr>
        <p:blipFill>
          <a:blip r:embed="rId3"/>
          <a:stretch>
            <a:fillRect/>
          </a:stretch>
        </p:blipFill>
        <p:spPr>
          <a:xfrm>
            <a:off x="505678" y="1152524"/>
            <a:ext cx="4575187" cy="3009901"/>
          </a:xfrm>
          <a:prstGeom prst="rect">
            <a:avLst/>
          </a:prstGeom>
        </p:spPr>
      </p:pic>
      <p:pic>
        <p:nvPicPr>
          <p:cNvPr id="7" name="Picture 6">
            <a:extLst>
              <a:ext uri="{FF2B5EF4-FFF2-40B4-BE49-F238E27FC236}">
                <a16:creationId xmlns:a16="http://schemas.microsoft.com/office/drawing/2014/main" id="{13F0E34C-D79B-8655-ECAE-3CB227A8BE7A}"/>
              </a:ext>
            </a:extLst>
          </p:cNvPr>
          <p:cNvPicPr>
            <a:picLocks noChangeAspect="1"/>
          </p:cNvPicPr>
          <p:nvPr/>
        </p:nvPicPr>
        <p:blipFill>
          <a:blip r:embed="rId4"/>
          <a:stretch>
            <a:fillRect/>
          </a:stretch>
        </p:blipFill>
        <p:spPr>
          <a:xfrm>
            <a:off x="182733" y="3776028"/>
            <a:ext cx="4558089" cy="2848403"/>
          </a:xfrm>
          <a:prstGeom prst="rect">
            <a:avLst/>
          </a:prstGeom>
        </p:spPr>
      </p:pic>
      <p:pic>
        <p:nvPicPr>
          <p:cNvPr id="9" name="Picture 8">
            <a:extLst>
              <a:ext uri="{FF2B5EF4-FFF2-40B4-BE49-F238E27FC236}">
                <a16:creationId xmlns:a16="http://schemas.microsoft.com/office/drawing/2014/main" id="{4B5EFB39-082F-7114-E093-8516820D50F6}"/>
              </a:ext>
            </a:extLst>
          </p:cNvPr>
          <p:cNvPicPr>
            <a:picLocks noChangeAspect="1"/>
          </p:cNvPicPr>
          <p:nvPr/>
        </p:nvPicPr>
        <p:blipFill>
          <a:blip r:embed="rId5"/>
          <a:stretch>
            <a:fillRect/>
          </a:stretch>
        </p:blipFill>
        <p:spPr>
          <a:xfrm>
            <a:off x="5527551" y="140677"/>
            <a:ext cx="4330739" cy="2779101"/>
          </a:xfrm>
          <a:prstGeom prst="rect">
            <a:avLst/>
          </a:prstGeom>
        </p:spPr>
      </p:pic>
      <p:pic>
        <p:nvPicPr>
          <p:cNvPr id="11" name="Picture 10">
            <a:extLst>
              <a:ext uri="{FF2B5EF4-FFF2-40B4-BE49-F238E27FC236}">
                <a16:creationId xmlns:a16="http://schemas.microsoft.com/office/drawing/2014/main" id="{41CD8CF1-C8A8-C621-78B4-C792EBBC23E3}"/>
              </a:ext>
            </a:extLst>
          </p:cNvPr>
          <p:cNvPicPr>
            <a:picLocks noChangeAspect="1"/>
          </p:cNvPicPr>
          <p:nvPr/>
        </p:nvPicPr>
        <p:blipFill>
          <a:blip r:embed="rId6"/>
          <a:stretch>
            <a:fillRect/>
          </a:stretch>
        </p:blipFill>
        <p:spPr>
          <a:xfrm>
            <a:off x="8031234" y="2746233"/>
            <a:ext cx="3917556" cy="2457528"/>
          </a:xfrm>
          <a:prstGeom prst="rect">
            <a:avLst/>
          </a:prstGeom>
        </p:spPr>
      </p:pic>
      <p:pic>
        <p:nvPicPr>
          <p:cNvPr id="15" name="Picture 14">
            <a:extLst>
              <a:ext uri="{FF2B5EF4-FFF2-40B4-BE49-F238E27FC236}">
                <a16:creationId xmlns:a16="http://schemas.microsoft.com/office/drawing/2014/main" id="{A85852F0-1649-68FD-9306-9FF87384AB0C}"/>
              </a:ext>
            </a:extLst>
          </p:cNvPr>
          <p:cNvPicPr>
            <a:picLocks noChangeAspect="1"/>
          </p:cNvPicPr>
          <p:nvPr/>
        </p:nvPicPr>
        <p:blipFill>
          <a:blip r:embed="rId7"/>
          <a:stretch>
            <a:fillRect/>
          </a:stretch>
        </p:blipFill>
        <p:spPr>
          <a:xfrm>
            <a:off x="5291682" y="4457700"/>
            <a:ext cx="4198042" cy="2166731"/>
          </a:xfrm>
          <a:prstGeom prst="rect">
            <a:avLst/>
          </a:prstGeom>
        </p:spPr>
      </p:pic>
    </p:spTree>
    <p:extLst>
      <p:ext uri="{BB962C8B-B14F-4D97-AF65-F5344CB8AC3E}">
        <p14:creationId xmlns:p14="http://schemas.microsoft.com/office/powerpoint/2010/main" val="380737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3214-2A93-B59C-C6AD-8CFBEB12B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6DAB3-DDFE-E693-6C71-A9CAA1B02B39}"/>
              </a:ext>
            </a:extLst>
          </p:cNvPr>
          <p:cNvSpPr>
            <a:spLocks noGrp="1"/>
          </p:cNvSpPr>
          <p:nvPr>
            <p:ph type="title"/>
          </p:nvPr>
        </p:nvSpPr>
        <p:spPr>
          <a:xfrm>
            <a:off x="212084" y="121340"/>
            <a:ext cx="10515600" cy="1325563"/>
          </a:xfrm>
        </p:spPr>
        <p:txBody>
          <a:bodyPr/>
          <a:lstStyle/>
          <a:p>
            <a:r>
              <a:rPr lang="en-GB" dirty="0"/>
              <a:t>Assessment</a:t>
            </a:r>
          </a:p>
        </p:txBody>
      </p:sp>
      <p:pic>
        <p:nvPicPr>
          <p:cNvPr id="3" name="Picture 2">
            <a:extLst>
              <a:ext uri="{FF2B5EF4-FFF2-40B4-BE49-F238E27FC236}">
                <a16:creationId xmlns:a16="http://schemas.microsoft.com/office/drawing/2014/main" id="{FB6D51A1-7085-BCE0-101C-57AC84D20540}"/>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5" name="TextBox 4">
            <a:extLst>
              <a:ext uri="{FF2B5EF4-FFF2-40B4-BE49-F238E27FC236}">
                <a16:creationId xmlns:a16="http://schemas.microsoft.com/office/drawing/2014/main" id="{717E71D0-4DA4-87D2-22FC-F6F024DC8638}"/>
              </a:ext>
            </a:extLst>
          </p:cNvPr>
          <p:cNvSpPr txBox="1"/>
          <p:nvPr/>
        </p:nvSpPr>
        <p:spPr>
          <a:xfrm>
            <a:off x="448596" y="1325563"/>
            <a:ext cx="11294808" cy="4641655"/>
          </a:xfrm>
          <a:prstGeom prst="rect">
            <a:avLst/>
          </a:prstGeom>
          <a:noFill/>
        </p:spPr>
        <p:txBody>
          <a:bodyPr wrap="square">
            <a:spAutoFit/>
          </a:bodyPr>
          <a:lstStyle/>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At Bowling Green our curriculum is carefully planned to match the learning objectives set out in the National Curriculum for each year group. Therefore, we say that a child is ‘expected’ which means they are achieving their year groups objectives if they are keeping up with the learning detailed in our long term and medium term plans.</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Whether a child is deemed to be keeping up with the learning is down to teacher judgement and knowledge of each individual child. To aid this decision each unit has a pre-learning task, this could check a child's understanding of the content up to this point i.e. have they recalled relevant information from previous year groups. This pre-learning task is used to inform planning, specifically thinking about additional support and challenge which may be needed in order to meet the needs of our pupils. Following the completion of a unit there is a post-learning task this checks a child's understanding of the content covered.</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Each lesson has a flashback at the beginning of the lesson this is to support with retrieval of 'sticky knowledge' (knowledge we want children to remember).</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Children are expected in each subject if they are keeping up with the learning detailed in the LTP/MTP.</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Statutory Government assessments are undertaken in Year 1 with the Phonics Screening Check, Year 4 with the multiplication check and Year 6 with SATs. </a:t>
            </a:r>
          </a:p>
        </p:txBody>
      </p:sp>
    </p:spTree>
    <p:extLst>
      <p:ext uri="{BB962C8B-B14F-4D97-AF65-F5344CB8AC3E}">
        <p14:creationId xmlns:p14="http://schemas.microsoft.com/office/powerpoint/2010/main" val="281360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8FA06-D670-C095-3B64-4B65BA30D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7E781-044D-45A2-59EE-B767A3455896}"/>
              </a:ext>
            </a:extLst>
          </p:cNvPr>
          <p:cNvSpPr>
            <a:spLocks noGrp="1"/>
          </p:cNvSpPr>
          <p:nvPr>
            <p:ph type="title"/>
          </p:nvPr>
        </p:nvSpPr>
        <p:spPr>
          <a:xfrm>
            <a:off x="58992" y="98320"/>
            <a:ext cx="10515600" cy="1325563"/>
          </a:xfrm>
        </p:spPr>
        <p:txBody>
          <a:bodyPr/>
          <a:lstStyle/>
          <a:p>
            <a:r>
              <a:rPr lang="en-GB" dirty="0"/>
              <a:t>What can I do as a parent to support my child in this subject? </a:t>
            </a:r>
          </a:p>
        </p:txBody>
      </p:sp>
      <p:pic>
        <p:nvPicPr>
          <p:cNvPr id="3" name="Picture 2">
            <a:extLst>
              <a:ext uri="{FF2B5EF4-FFF2-40B4-BE49-F238E27FC236}">
                <a16:creationId xmlns:a16="http://schemas.microsoft.com/office/drawing/2014/main" id="{11D03F0A-61A1-06C5-17DC-28CF9B92DE4B}"/>
              </a:ext>
            </a:extLst>
          </p:cNvPr>
          <p:cNvPicPr>
            <a:picLocks noChangeAspect="1"/>
          </p:cNvPicPr>
          <p:nvPr/>
        </p:nvPicPr>
        <p:blipFill>
          <a:blip r:embed="rId3"/>
          <a:stretch>
            <a:fillRect/>
          </a:stretch>
        </p:blipFill>
        <p:spPr>
          <a:xfrm>
            <a:off x="10353368" y="6111277"/>
            <a:ext cx="1632156" cy="625383"/>
          </a:xfrm>
          <a:prstGeom prst="rect">
            <a:avLst/>
          </a:prstGeom>
        </p:spPr>
      </p:pic>
      <p:sp>
        <p:nvSpPr>
          <p:cNvPr id="4" name="Rectangle 3">
            <a:extLst>
              <a:ext uri="{FF2B5EF4-FFF2-40B4-BE49-F238E27FC236}">
                <a16:creationId xmlns:a16="http://schemas.microsoft.com/office/drawing/2014/main" id="{CF3704A4-F275-8022-C55C-EFFF1C918136}"/>
              </a:ext>
            </a:extLst>
          </p:cNvPr>
          <p:cNvSpPr/>
          <p:nvPr/>
        </p:nvSpPr>
        <p:spPr>
          <a:xfrm>
            <a:off x="137653" y="1520237"/>
            <a:ext cx="11031793" cy="3416320"/>
          </a:xfrm>
          <a:prstGeom prst="rect">
            <a:avLst/>
          </a:prstGeom>
          <a:noFill/>
        </p:spPr>
        <p:txBody>
          <a:bodyPr wrap="square" lIns="91440" tIns="45720" rIns="91440" bIns="45720">
            <a:spAutoFit/>
          </a:bodyPr>
          <a:lstStyle/>
          <a:p>
            <a:r>
              <a:rPr lang="en-US" sz="2400" dirty="0"/>
              <a:t>As technology is everywhere around us, Online safety has never been more important. Reinforcing safe exploration of the internet, whether this be on an iPad or even gaming online. </a:t>
            </a:r>
          </a:p>
          <a:p>
            <a:r>
              <a:rPr lang="en-US" sz="2400" dirty="0"/>
              <a:t>Discussing setting up a routine, healthy screen time, privacy and being responsible on the internet outside of the platform of Purple Mash.</a:t>
            </a:r>
          </a:p>
          <a:p>
            <a:endParaRPr lang="en-US" sz="2400" dirty="0"/>
          </a:p>
          <a:p>
            <a:r>
              <a:rPr lang="en-US" sz="2400" dirty="0"/>
              <a:t>Collaborate on projects - purple mash can be accessed at home as well as school, many of the activities can be a shared experience to complement learning within the classroom. </a:t>
            </a:r>
          </a:p>
        </p:txBody>
      </p:sp>
    </p:spTree>
    <p:extLst>
      <p:ext uri="{BB962C8B-B14F-4D97-AF65-F5344CB8AC3E}">
        <p14:creationId xmlns:p14="http://schemas.microsoft.com/office/powerpoint/2010/main" val="404427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1EE9E-338E-BE09-C006-26E6E792B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14EB0-58D0-7D6E-4FD3-7D47330B21A4}"/>
              </a:ext>
            </a:extLst>
          </p:cNvPr>
          <p:cNvSpPr>
            <a:spLocks noGrp="1"/>
          </p:cNvSpPr>
          <p:nvPr>
            <p:ph type="title"/>
          </p:nvPr>
        </p:nvSpPr>
        <p:spPr>
          <a:xfrm>
            <a:off x="58992" y="0"/>
            <a:ext cx="10515600" cy="1325563"/>
          </a:xfrm>
        </p:spPr>
        <p:txBody>
          <a:bodyPr/>
          <a:lstStyle/>
          <a:p>
            <a:r>
              <a:rPr lang="en-GB" dirty="0"/>
              <a:t>Career Ideas</a:t>
            </a:r>
          </a:p>
        </p:txBody>
      </p:sp>
      <p:pic>
        <p:nvPicPr>
          <p:cNvPr id="3" name="Picture 2">
            <a:extLst>
              <a:ext uri="{FF2B5EF4-FFF2-40B4-BE49-F238E27FC236}">
                <a16:creationId xmlns:a16="http://schemas.microsoft.com/office/drawing/2014/main" id="{AFEA0F73-184E-5367-C975-3A0C8849A84A}"/>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4" name="TextBox 3">
            <a:extLst>
              <a:ext uri="{FF2B5EF4-FFF2-40B4-BE49-F238E27FC236}">
                <a16:creationId xmlns:a16="http://schemas.microsoft.com/office/drawing/2014/main" id="{2D582F6E-A350-4B63-137F-323B77F5E093}"/>
              </a:ext>
            </a:extLst>
          </p:cNvPr>
          <p:cNvSpPr txBox="1"/>
          <p:nvPr/>
        </p:nvSpPr>
        <p:spPr>
          <a:xfrm>
            <a:off x="641903" y="2539584"/>
            <a:ext cx="3260868" cy="2031325"/>
          </a:xfrm>
          <a:prstGeom prst="rect">
            <a:avLst/>
          </a:prstGeom>
          <a:noFill/>
        </p:spPr>
        <p:txBody>
          <a:bodyPr wrap="square" rtlCol="0">
            <a:spAutoFit/>
          </a:bodyPr>
          <a:lstStyle/>
          <a:p>
            <a:r>
              <a:rPr lang="en-GB" b="1" dirty="0"/>
              <a:t>Software developer</a:t>
            </a:r>
          </a:p>
          <a:p>
            <a:pPr marL="285750" indent="-285750">
              <a:buFont typeface="Arial" panose="020B0604020202020204" pitchFamily="34" charset="0"/>
              <a:buChar char="•"/>
            </a:pPr>
            <a:r>
              <a:rPr lang="en-GB" dirty="0"/>
              <a:t>Programming languages (like Python, Java, or C++)</a:t>
            </a:r>
          </a:p>
          <a:p>
            <a:pPr marL="285750" indent="-285750">
              <a:buFont typeface="Arial" panose="020B0604020202020204" pitchFamily="34" charset="0"/>
              <a:buChar char="•"/>
            </a:pPr>
            <a:r>
              <a:rPr lang="en-GB" dirty="0"/>
              <a:t>problem-solving</a:t>
            </a:r>
          </a:p>
          <a:p>
            <a:pPr marL="285750" indent="-285750">
              <a:buFont typeface="Arial" panose="020B0604020202020204" pitchFamily="34" charset="0"/>
              <a:buChar char="•"/>
            </a:pPr>
            <a:r>
              <a:rPr lang="en-GB" dirty="0"/>
              <a:t>Creativity</a:t>
            </a:r>
          </a:p>
          <a:p>
            <a:pPr marL="285750" indent="-285750">
              <a:buFont typeface="Arial" panose="020B0604020202020204" pitchFamily="34" charset="0"/>
              <a:buChar char="•"/>
            </a:pPr>
            <a:r>
              <a:rPr lang="en-GB" dirty="0"/>
              <a:t>Attention to detail.</a:t>
            </a:r>
          </a:p>
          <a:p>
            <a:pPr marL="285750" indent="-285750">
              <a:buFont typeface="Arial" panose="020B0604020202020204" pitchFamily="34" charset="0"/>
              <a:buChar char="•"/>
            </a:pPr>
            <a:endParaRPr lang="en-GB" dirty="0">
              <a:latin typeface="Twinkl Cursive Looped" panose="02000000000000000000" pitchFamily="2" charset="0"/>
            </a:endParaRPr>
          </a:p>
        </p:txBody>
      </p:sp>
      <p:sp>
        <p:nvSpPr>
          <p:cNvPr id="7" name="TextBox 6">
            <a:extLst>
              <a:ext uri="{FF2B5EF4-FFF2-40B4-BE49-F238E27FC236}">
                <a16:creationId xmlns:a16="http://schemas.microsoft.com/office/drawing/2014/main" id="{8B5D782A-59BF-717B-06B8-44B9BD792B12}"/>
              </a:ext>
            </a:extLst>
          </p:cNvPr>
          <p:cNvSpPr txBox="1"/>
          <p:nvPr/>
        </p:nvSpPr>
        <p:spPr>
          <a:xfrm>
            <a:off x="3902771" y="132528"/>
            <a:ext cx="4027178" cy="1754326"/>
          </a:xfrm>
          <a:prstGeom prst="rect">
            <a:avLst/>
          </a:prstGeom>
          <a:noFill/>
        </p:spPr>
        <p:txBody>
          <a:bodyPr wrap="square">
            <a:spAutoFit/>
          </a:bodyPr>
          <a:lstStyle/>
          <a:p>
            <a:r>
              <a:rPr lang="en-GB" b="1" dirty="0"/>
              <a:t>Web developer</a:t>
            </a:r>
            <a:endParaRPr lang="en-GB" dirty="0"/>
          </a:p>
          <a:p>
            <a:pPr marL="285750" indent="-285750">
              <a:buFont typeface="Arial" panose="020B0604020202020204" pitchFamily="34" charset="0"/>
              <a:buChar char="•"/>
            </a:pPr>
            <a:r>
              <a:rPr lang="en-GB" dirty="0"/>
              <a:t>Web developers build and maintain websites. They work on both the front-end (user interface) and back-end (server-side) components of websites and web applications.</a:t>
            </a:r>
          </a:p>
        </p:txBody>
      </p:sp>
      <p:sp>
        <p:nvSpPr>
          <p:cNvPr id="9" name="TextBox 8">
            <a:extLst>
              <a:ext uri="{FF2B5EF4-FFF2-40B4-BE49-F238E27FC236}">
                <a16:creationId xmlns:a16="http://schemas.microsoft.com/office/drawing/2014/main" id="{212057B2-6506-A08C-8A4B-F7FBDBE2E41D}"/>
              </a:ext>
            </a:extLst>
          </p:cNvPr>
          <p:cNvSpPr txBox="1"/>
          <p:nvPr/>
        </p:nvSpPr>
        <p:spPr>
          <a:xfrm>
            <a:off x="3543492" y="5249636"/>
            <a:ext cx="4386457" cy="1200329"/>
          </a:xfrm>
          <a:prstGeom prst="rect">
            <a:avLst/>
          </a:prstGeom>
          <a:noFill/>
        </p:spPr>
        <p:txBody>
          <a:bodyPr wrap="square">
            <a:spAutoFit/>
          </a:bodyPr>
          <a:lstStyle/>
          <a:p>
            <a:r>
              <a:rPr lang="en-GB" b="1" dirty="0"/>
              <a:t>Cybersecurity specialist</a:t>
            </a:r>
          </a:p>
          <a:p>
            <a:pPr marL="285750" indent="-285750">
              <a:buFont typeface="Arial" panose="020B0604020202020204" pitchFamily="34" charset="0"/>
              <a:buChar char="•"/>
            </a:pPr>
            <a:r>
              <a:rPr lang="en-GB" dirty="0"/>
              <a:t>Cybersecurity specialists protect networks, systems, and data from cyber threats like hacking and malware.</a:t>
            </a:r>
            <a:r>
              <a:rPr lang="en-GB" b="1" dirty="0"/>
              <a:t> </a:t>
            </a:r>
            <a:endParaRPr lang="en-GB" dirty="0"/>
          </a:p>
        </p:txBody>
      </p:sp>
      <p:sp>
        <p:nvSpPr>
          <p:cNvPr id="12" name="TextBox 11">
            <a:extLst>
              <a:ext uri="{FF2B5EF4-FFF2-40B4-BE49-F238E27FC236}">
                <a16:creationId xmlns:a16="http://schemas.microsoft.com/office/drawing/2014/main" id="{4257CE83-BFF7-E048-5F0F-6771F610DC9F}"/>
              </a:ext>
            </a:extLst>
          </p:cNvPr>
          <p:cNvSpPr txBox="1"/>
          <p:nvPr/>
        </p:nvSpPr>
        <p:spPr>
          <a:xfrm>
            <a:off x="8205754" y="1502428"/>
            <a:ext cx="3779770" cy="1477328"/>
          </a:xfrm>
          <a:prstGeom prst="rect">
            <a:avLst/>
          </a:prstGeom>
          <a:noFill/>
        </p:spPr>
        <p:txBody>
          <a:bodyPr wrap="square">
            <a:spAutoFit/>
          </a:bodyPr>
          <a:lstStyle/>
          <a:p>
            <a:r>
              <a:rPr lang="en-GB" b="1" dirty="0"/>
              <a:t>Game developer </a:t>
            </a:r>
          </a:p>
          <a:p>
            <a:pPr marL="285750" indent="-285750">
              <a:buFont typeface="Arial" panose="020B0604020202020204" pitchFamily="34" charset="0"/>
              <a:buChar char="•"/>
            </a:pPr>
            <a:r>
              <a:rPr lang="en-GB" dirty="0"/>
              <a:t>Game developers design and create video games, from concept to final product, for various platforms.</a:t>
            </a:r>
          </a:p>
        </p:txBody>
      </p:sp>
      <p:pic>
        <p:nvPicPr>
          <p:cNvPr id="5" name="Picture 4">
            <a:extLst>
              <a:ext uri="{FF2B5EF4-FFF2-40B4-BE49-F238E27FC236}">
                <a16:creationId xmlns:a16="http://schemas.microsoft.com/office/drawing/2014/main" id="{1A9BCDBB-D719-2A37-0AAA-23D7699DC3E9}"/>
              </a:ext>
            </a:extLst>
          </p:cNvPr>
          <p:cNvPicPr>
            <a:picLocks noChangeAspect="1"/>
          </p:cNvPicPr>
          <p:nvPr/>
        </p:nvPicPr>
        <p:blipFill>
          <a:blip r:embed="rId3"/>
          <a:stretch>
            <a:fillRect/>
          </a:stretch>
        </p:blipFill>
        <p:spPr>
          <a:xfrm>
            <a:off x="853489" y="4593535"/>
            <a:ext cx="2143125" cy="2143125"/>
          </a:xfrm>
          <a:prstGeom prst="rect">
            <a:avLst/>
          </a:prstGeom>
        </p:spPr>
      </p:pic>
      <p:pic>
        <p:nvPicPr>
          <p:cNvPr id="6" name="Picture 5">
            <a:extLst>
              <a:ext uri="{FF2B5EF4-FFF2-40B4-BE49-F238E27FC236}">
                <a16:creationId xmlns:a16="http://schemas.microsoft.com/office/drawing/2014/main" id="{35905C6B-A669-1049-1AC9-CBD56AAAF509}"/>
              </a:ext>
            </a:extLst>
          </p:cNvPr>
          <p:cNvPicPr>
            <a:picLocks noChangeAspect="1"/>
          </p:cNvPicPr>
          <p:nvPr/>
        </p:nvPicPr>
        <p:blipFill>
          <a:blip r:embed="rId4"/>
          <a:stretch>
            <a:fillRect/>
          </a:stretch>
        </p:blipFill>
        <p:spPr>
          <a:xfrm>
            <a:off x="8041832" y="3121916"/>
            <a:ext cx="3888595" cy="2662290"/>
          </a:xfrm>
          <a:prstGeom prst="rect">
            <a:avLst/>
          </a:prstGeom>
        </p:spPr>
      </p:pic>
      <p:pic>
        <p:nvPicPr>
          <p:cNvPr id="8" name="Picture 7">
            <a:extLst>
              <a:ext uri="{FF2B5EF4-FFF2-40B4-BE49-F238E27FC236}">
                <a16:creationId xmlns:a16="http://schemas.microsoft.com/office/drawing/2014/main" id="{13DB3DEA-1032-D16E-D801-F1E1592CBF3F}"/>
              </a:ext>
            </a:extLst>
          </p:cNvPr>
          <p:cNvPicPr>
            <a:picLocks noChangeAspect="1"/>
          </p:cNvPicPr>
          <p:nvPr/>
        </p:nvPicPr>
        <p:blipFill>
          <a:blip r:embed="rId5"/>
          <a:stretch>
            <a:fillRect/>
          </a:stretch>
        </p:blipFill>
        <p:spPr>
          <a:xfrm>
            <a:off x="4536124" y="2421736"/>
            <a:ext cx="2708433" cy="2031325"/>
          </a:xfrm>
          <a:prstGeom prst="rect">
            <a:avLst/>
          </a:prstGeom>
        </p:spPr>
      </p:pic>
      <p:pic>
        <p:nvPicPr>
          <p:cNvPr id="10" name="Picture 9">
            <a:extLst>
              <a:ext uri="{FF2B5EF4-FFF2-40B4-BE49-F238E27FC236}">
                <a16:creationId xmlns:a16="http://schemas.microsoft.com/office/drawing/2014/main" id="{5376FD5F-CF90-B45A-94A8-2C88403E242C}"/>
              </a:ext>
            </a:extLst>
          </p:cNvPr>
          <p:cNvPicPr>
            <a:picLocks noChangeAspect="1"/>
          </p:cNvPicPr>
          <p:nvPr/>
        </p:nvPicPr>
        <p:blipFill>
          <a:blip r:embed="rId6"/>
          <a:stretch>
            <a:fillRect/>
          </a:stretch>
        </p:blipFill>
        <p:spPr>
          <a:xfrm>
            <a:off x="9364575" y="239293"/>
            <a:ext cx="1977586" cy="1228430"/>
          </a:xfrm>
          <a:prstGeom prst="rect">
            <a:avLst/>
          </a:prstGeom>
        </p:spPr>
      </p:pic>
    </p:spTree>
    <p:extLst>
      <p:ext uri="{BB962C8B-B14F-4D97-AF65-F5344CB8AC3E}">
        <p14:creationId xmlns:p14="http://schemas.microsoft.com/office/powerpoint/2010/main" val="112794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DB58-7F02-96F9-4599-8EE44656CCFF}"/>
              </a:ext>
            </a:extLst>
          </p:cNvPr>
          <p:cNvSpPr>
            <a:spLocks noGrp="1"/>
          </p:cNvSpPr>
          <p:nvPr>
            <p:ph type="title"/>
          </p:nvPr>
        </p:nvSpPr>
        <p:spPr>
          <a:xfrm>
            <a:off x="58992" y="0"/>
            <a:ext cx="10515600" cy="1325563"/>
          </a:xfrm>
        </p:spPr>
        <p:txBody>
          <a:bodyPr/>
          <a:lstStyle/>
          <a:p>
            <a:r>
              <a:rPr lang="en-GB" dirty="0"/>
              <a:t>Long Term Planning</a:t>
            </a:r>
          </a:p>
        </p:txBody>
      </p:sp>
      <p:pic>
        <p:nvPicPr>
          <p:cNvPr id="3" name="Picture 2">
            <a:extLst>
              <a:ext uri="{FF2B5EF4-FFF2-40B4-BE49-F238E27FC236}">
                <a16:creationId xmlns:a16="http://schemas.microsoft.com/office/drawing/2014/main" id="{E1C55107-A9A7-7863-7707-863FC2C0B480}"/>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4E6D5D45-DE3E-F1A3-049D-9C398AD44E60}"/>
              </a:ext>
            </a:extLst>
          </p:cNvPr>
          <p:cNvPicPr>
            <a:picLocks noChangeAspect="1"/>
          </p:cNvPicPr>
          <p:nvPr/>
        </p:nvPicPr>
        <p:blipFill>
          <a:blip r:embed="rId3"/>
          <a:stretch>
            <a:fillRect/>
          </a:stretch>
        </p:blipFill>
        <p:spPr>
          <a:xfrm>
            <a:off x="443905" y="1182688"/>
            <a:ext cx="10725541" cy="4785714"/>
          </a:xfrm>
          <a:prstGeom prst="rect">
            <a:avLst/>
          </a:prstGeom>
        </p:spPr>
      </p:pic>
    </p:spTree>
    <p:extLst>
      <p:ext uri="{BB962C8B-B14F-4D97-AF65-F5344CB8AC3E}">
        <p14:creationId xmlns:p14="http://schemas.microsoft.com/office/powerpoint/2010/main" val="111703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E0337C80-7C11-0F48-B78D-1DAD2BF34BE1}"/>
              </a:ext>
            </a:extLst>
          </p:cNvPr>
          <p:cNvGraphicFramePr>
            <a:graphicFrameLocks noGrp="1"/>
          </p:cNvGraphicFramePr>
          <p:nvPr>
            <p:extLst>
              <p:ext uri="{D42A27DB-BD31-4B8C-83A1-F6EECF244321}">
                <p14:modId xmlns:p14="http://schemas.microsoft.com/office/powerpoint/2010/main" val="335226146"/>
              </p:ext>
            </p:extLst>
          </p:nvPr>
        </p:nvGraphicFramePr>
        <p:xfrm>
          <a:off x="191145" y="1151235"/>
          <a:ext cx="11809709" cy="4257468"/>
        </p:xfrm>
        <a:graphic>
          <a:graphicData uri="http://schemas.openxmlformats.org/drawingml/2006/table">
            <a:tbl>
              <a:tblPr firstRow="1" bandRow="1">
                <a:tableStyleId>{93296810-A885-4BE3-A3E7-6D5BEEA58F35}</a:tableStyleId>
              </a:tblPr>
              <a:tblGrid>
                <a:gridCol w="1846812">
                  <a:extLst>
                    <a:ext uri="{9D8B030D-6E8A-4147-A177-3AD203B41FA5}">
                      <a16:colId xmlns:a16="http://schemas.microsoft.com/office/drawing/2014/main" val="3669910378"/>
                    </a:ext>
                  </a:extLst>
                </a:gridCol>
                <a:gridCol w="2496064">
                  <a:extLst>
                    <a:ext uri="{9D8B030D-6E8A-4147-A177-3AD203B41FA5}">
                      <a16:colId xmlns:a16="http://schemas.microsoft.com/office/drawing/2014/main" val="1664454356"/>
                    </a:ext>
                  </a:extLst>
                </a:gridCol>
                <a:gridCol w="4514406">
                  <a:extLst>
                    <a:ext uri="{9D8B030D-6E8A-4147-A177-3AD203B41FA5}">
                      <a16:colId xmlns:a16="http://schemas.microsoft.com/office/drawing/2014/main" val="1379233834"/>
                    </a:ext>
                  </a:extLst>
                </a:gridCol>
                <a:gridCol w="2952427">
                  <a:extLst>
                    <a:ext uri="{9D8B030D-6E8A-4147-A177-3AD203B41FA5}">
                      <a16:colId xmlns:a16="http://schemas.microsoft.com/office/drawing/2014/main" val="2212753411"/>
                    </a:ext>
                  </a:extLst>
                </a:gridCol>
              </a:tblGrid>
              <a:tr h="847950">
                <a:tc>
                  <a:txBody>
                    <a:bodyPr/>
                    <a:lstStyle/>
                    <a:p>
                      <a:pPr algn="ctr"/>
                      <a:r>
                        <a:rPr lang="en-US" sz="1800" dirty="0">
                          <a:latin typeface="Comic Sans MS" panose="030F0902030302020204" pitchFamily="66" charset="0"/>
                        </a:rPr>
                        <a:t>Age of Development</a:t>
                      </a:r>
                    </a:p>
                  </a:txBody>
                  <a:tcPr/>
                </a:tc>
                <a:tc>
                  <a:txBody>
                    <a:bodyPr/>
                    <a:lstStyle/>
                    <a:p>
                      <a:pPr algn="ctr"/>
                      <a:r>
                        <a:rPr lang="en-US" sz="1800" dirty="0">
                          <a:latin typeface="Comic Sans MS" panose="030F0902030302020204" pitchFamily="66" charset="0"/>
                        </a:rPr>
                        <a:t>Prime/Specific Area</a:t>
                      </a:r>
                    </a:p>
                  </a:txBody>
                  <a:tcPr/>
                </a:tc>
                <a:tc>
                  <a:txBody>
                    <a:bodyPr/>
                    <a:lstStyle/>
                    <a:p>
                      <a:pPr algn="ctr"/>
                      <a:r>
                        <a:rPr lang="en-US" sz="1800" dirty="0">
                          <a:latin typeface="Comic Sans MS" panose="030F0902030302020204" pitchFamily="66" charset="0"/>
                        </a:rPr>
                        <a:t>Curriculum Link</a:t>
                      </a:r>
                    </a:p>
                  </a:txBody>
                  <a:tcPr/>
                </a:tc>
                <a:tc>
                  <a:txBody>
                    <a:bodyPr/>
                    <a:lstStyle/>
                    <a:p>
                      <a:pPr algn="ctr"/>
                      <a:r>
                        <a:rPr lang="en-US" sz="1800" dirty="0">
                          <a:latin typeface="Comic Sans MS" panose="030F0902030302020204" pitchFamily="66" charset="0"/>
                        </a:rPr>
                        <a:t>Where might I see this at Bowling Green?</a:t>
                      </a:r>
                    </a:p>
                  </a:txBody>
                  <a:tcPr/>
                </a:tc>
                <a:extLst>
                  <a:ext uri="{0D108BD9-81ED-4DB2-BD59-A6C34878D82A}">
                    <a16:rowId xmlns:a16="http://schemas.microsoft.com/office/drawing/2014/main" val="2552336383"/>
                  </a:ext>
                </a:extLst>
              </a:tr>
              <a:tr h="541269">
                <a:tc>
                  <a:txBody>
                    <a:bodyPr/>
                    <a:lstStyle/>
                    <a:p>
                      <a:r>
                        <a:rPr lang="en-US" sz="1000" dirty="0">
                          <a:latin typeface="Comic Sans MS" panose="030F0902030302020204" pitchFamily="66" charset="0"/>
                        </a:rPr>
                        <a:t>Reception</a:t>
                      </a:r>
                    </a:p>
                  </a:txBody>
                  <a:tcPr/>
                </a:tc>
                <a:tc>
                  <a:txBody>
                    <a:bodyPr/>
                    <a:lstStyle/>
                    <a:p>
                      <a:r>
                        <a:rPr lang="en-US" sz="1000" dirty="0">
                          <a:latin typeface="Comic Sans MS" panose="030F0902030302020204" pitchFamily="66" charset="0"/>
                        </a:rPr>
                        <a:t>Personal, Social and Emotional Development </a:t>
                      </a:r>
                    </a:p>
                  </a:txBody>
                  <a:tcPr/>
                </a:tc>
                <a:tc>
                  <a:txBody>
                    <a:bodyPr/>
                    <a:lstStyle/>
                    <a:p>
                      <a:pPr marL="342900" marR="0" lvl="0" indent="-342900">
                        <a:spcBef>
                          <a:spcPts val="315"/>
                        </a:spcBef>
                        <a:spcAft>
                          <a:spcPts val="0"/>
                        </a:spcAft>
                        <a:buClr>
                          <a:srgbClr val="231F20"/>
                        </a:buClr>
                        <a:buSzPts val="1000"/>
                        <a:buFont typeface="Roboto"/>
                        <a:buChar char="•"/>
                        <a:tabLst>
                          <a:tab pos="179705" algn="l"/>
                        </a:tabLst>
                      </a:pPr>
                      <a:r>
                        <a:rPr lang="en-GB" sz="1000" spc="-55" dirty="0">
                          <a:effectLst/>
                          <a:latin typeface="Comic Sans MS" panose="030F0902030302020204" pitchFamily="66" charset="0"/>
                        </a:rPr>
                        <a:t>PSE.R.04 - Show</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resilience</a:t>
                      </a:r>
                      <a:r>
                        <a:rPr lang="en-GB" sz="1000" spc="-65" dirty="0">
                          <a:effectLst/>
                          <a:latin typeface="Comic Sans MS" panose="030F0902030302020204" pitchFamily="66" charset="0"/>
                        </a:rPr>
                        <a:t> </a:t>
                      </a:r>
                      <a:r>
                        <a:rPr lang="en-GB" sz="1000" spc="-55" dirty="0">
                          <a:effectLst/>
                          <a:latin typeface="Comic Sans MS" panose="030F0902030302020204" pitchFamily="66" charset="0"/>
                        </a:rPr>
                        <a:t>and perseverance</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in the</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face</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of a</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challenge.</a:t>
                      </a:r>
                      <a:endParaRPr lang="en-US" sz="1000" spc="-55" dirty="0">
                        <a:effectLst/>
                        <a:latin typeface="Comic Sans MS" panose="030F0902030302020204" pitchFamily="66" charset="0"/>
                      </a:endParaRPr>
                    </a:p>
                    <a:p>
                      <a:pPr marL="342900" marR="0" lvl="0" indent="-342900">
                        <a:spcBef>
                          <a:spcPts val="315"/>
                        </a:spcBef>
                        <a:spcAft>
                          <a:spcPts val="0"/>
                        </a:spcAft>
                        <a:buClr>
                          <a:srgbClr val="231F20"/>
                        </a:buClr>
                        <a:buSzPts val="1000"/>
                        <a:buFont typeface="Roboto"/>
                        <a:buChar char="•"/>
                        <a:tabLst>
                          <a:tab pos="179705" algn="l"/>
                        </a:tabLst>
                      </a:pPr>
                      <a:endParaRPr lang="en-US" sz="1000" spc="-55" dirty="0">
                        <a:effectLst/>
                        <a:latin typeface="Comic Sans MS" panose="030F0902030302020204" pitchFamily="66" charset="0"/>
                        <a:ea typeface="Roboto"/>
                        <a:cs typeface="Roboto"/>
                      </a:endParaRPr>
                    </a:p>
                  </a:txBody>
                  <a:tcPr/>
                </a:tc>
                <a:tc>
                  <a:txBody>
                    <a:bodyPr/>
                    <a:lstStyle/>
                    <a:p>
                      <a:r>
                        <a:rPr lang="en-US" sz="1000" dirty="0">
                          <a:latin typeface="Comic Sans MS" panose="030F0902030302020204" pitchFamily="66" charset="0"/>
                        </a:rPr>
                        <a:t>Challenges in the classroom. </a:t>
                      </a:r>
                    </a:p>
                  </a:txBody>
                  <a:tcPr/>
                </a:tc>
                <a:extLst>
                  <a:ext uri="{0D108BD9-81ED-4DB2-BD59-A6C34878D82A}">
                    <a16:rowId xmlns:a16="http://schemas.microsoft.com/office/drawing/2014/main" val="4188558464"/>
                  </a:ext>
                </a:extLst>
              </a:tr>
              <a:tr h="895079">
                <a:tc>
                  <a:txBody>
                    <a:bodyPr/>
                    <a:lstStyle/>
                    <a:p>
                      <a:endParaRPr lang="en-US" sz="1000" dirty="0">
                        <a:latin typeface="Comic Sans MS" panose="030F0902030302020204" pitchFamily="66" charset="0"/>
                      </a:endParaRPr>
                    </a:p>
                  </a:txBody>
                  <a:tcPr/>
                </a:tc>
                <a:tc>
                  <a:txBody>
                    <a:bodyPr/>
                    <a:lstStyle/>
                    <a:p>
                      <a:r>
                        <a:rPr lang="en-US" sz="1000" dirty="0">
                          <a:latin typeface="Comic Sans MS" panose="030F0902030302020204" pitchFamily="66" charset="0"/>
                        </a:rPr>
                        <a:t>Physical Development </a:t>
                      </a:r>
                    </a:p>
                  </a:txBody>
                  <a:tcPr/>
                </a:tc>
                <a:tc>
                  <a:txBody>
                    <a:bodyPr/>
                    <a:lstStyle/>
                    <a:p>
                      <a:pPr marL="342900" marR="259715" lvl="0" indent="-342900" algn="l" defTabSz="914400" rtl="0" eaLnBrk="1" fontAlgn="auto" latinLnBrk="0" hangingPunct="1">
                        <a:lnSpc>
                          <a:spcPct val="111000"/>
                        </a:lnSpc>
                        <a:spcBef>
                          <a:spcPts val="435"/>
                        </a:spcBef>
                        <a:spcAft>
                          <a:spcPts val="0"/>
                        </a:spcAft>
                        <a:buClr>
                          <a:srgbClr val="231F20"/>
                        </a:buClr>
                        <a:buSzPts val="1000"/>
                        <a:buFont typeface="Roboto"/>
                        <a:buChar char="•"/>
                        <a:tabLst>
                          <a:tab pos="179705" algn="l"/>
                        </a:tabLst>
                        <a:defRPr/>
                      </a:pPr>
                      <a:r>
                        <a:rPr lang="en-GB" sz="1000" spc="-55" dirty="0">
                          <a:effectLst/>
                          <a:latin typeface="Comic Sans MS" panose="030F0902030302020204" pitchFamily="66" charset="0"/>
                        </a:rPr>
                        <a:t>PD.R.04 - Develop</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their small</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motor skills</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so</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that they</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can</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use</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a</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range of </a:t>
                      </a:r>
                      <a:r>
                        <a:rPr lang="en-GB" sz="1000" dirty="0">
                          <a:effectLst/>
                          <a:latin typeface="Comic Sans MS" panose="030F0902030302020204" pitchFamily="66" charset="0"/>
                        </a:rPr>
                        <a:t>tools competently, safely and confidently.</a:t>
                      </a:r>
                      <a:endParaRPr lang="en-US" sz="1000" dirty="0">
                        <a:effectLst/>
                        <a:latin typeface="Comic Sans MS" panose="030F0902030302020204" pitchFamily="66" charset="0"/>
                      </a:endParaRPr>
                    </a:p>
                    <a:p>
                      <a:pPr marL="342900" marR="259715" lvl="0" indent="-342900">
                        <a:lnSpc>
                          <a:spcPct val="111000"/>
                        </a:lnSpc>
                        <a:spcBef>
                          <a:spcPts val="435"/>
                        </a:spcBef>
                        <a:spcAft>
                          <a:spcPts val="0"/>
                        </a:spcAft>
                        <a:buClr>
                          <a:srgbClr val="231F20"/>
                        </a:buClr>
                        <a:buSzPts val="1000"/>
                        <a:buFont typeface="Roboto"/>
                        <a:buChar char="•"/>
                        <a:tabLst>
                          <a:tab pos="179705" algn="l"/>
                        </a:tabLst>
                      </a:pPr>
                      <a:r>
                        <a:rPr lang="en-GB" sz="1000" spc="-55" dirty="0">
                          <a:effectLst/>
                          <a:latin typeface="Comic Sans MS" panose="030F0902030302020204" pitchFamily="66" charset="0"/>
                        </a:rPr>
                        <a:t>PD.R.12 - Know</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and talk about the different factors that support their overall health and</a:t>
                      </a:r>
                      <a:r>
                        <a:rPr lang="en-GB" sz="1000" spc="-165" dirty="0">
                          <a:effectLst/>
                          <a:latin typeface="Comic Sans MS" panose="030F0902030302020204" pitchFamily="66" charset="0"/>
                        </a:rPr>
                        <a:t> </a:t>
                      </a:r>
                      <a:r>
                        <a:rPr lang="en-GB" sz="1000" spc="-55" dirty="0">
                          <a:effectLst/>
                          <a:latin typeface="Comic Sans MS" panose="030F0902030302020204" pitchFamily="66" charset="0"/>
                        </a:rPr>
                        <a:t>wellbeing:</a:t>
                      </a:r>
                      <a:r>
                        <a:rPr lang="en-US" sz="1000" spc="-55" dirty="0">
                          <a:effectLst/>
                          <a:latin typeface="Comic Sans MS" panose="030F0902030302020204" pitchFamily="66" charset="0"/>
                        </a:rPr>
                        <a:t>- </a:t>
                      </a:r>
                      <a:r>
                        <a:rPr lang="en-GB" sz="1000" dirty="0">
                          <a:effectLst/>
                          <a:latin typeface="Comic Sans MS" panose="030F0902030302020204" pitchFamily="66" charset="0"/>
                        </a:rPr>
                        <a:t>sensible amounts of ‘screen time’</a:t>
                      </a:r>
                      <a:endParaRPr lang="en-US" sz="1000" dirty="0">
                        <a:effectLst/>
                        <a:latin typeface="Comic Sans MS" panose="030F0902030302020204" pitchFamily="66" charset="0"/>
                        <a:ea typeface="Roboto"/>
                        <a:cs typeface="Roboto"/>
                      </a:endParaRPr>
                    </a:p>
                  </a:txBody>
                  <a:tcPr/>
                </a:tc>
                <a:tc>
                  <a:txBody>
                    <a:bodyPr/>
                    <a:lstStyle/>
                    <a:p>
                      <a:r>
                        <a:rPr lang="en-US" sz="1000" dirty="0">
                          <a:latin typeface="Comic Sans MS" panose="030F0902030302020204" pitchFamily="66" charset="0"/>
                        </a:rPr>
                        <a:t>PE</a:t>
                      </a:r>
                    </a:p>
                    <a:p>
                      <a:r>
                        <a:rPr lang="en-US" sz="1000" dirty="0">
                          <a:latin typeface="Comic Sans MS" panose="030F0902030302020204" pitchFamily="66" charset="0"/>
                        </a:rPr>
                        <a:t>Movement </a:t>
                      </a:r>
                    </a:p>
                    <a:p>
                      <a:r>
                        <a:rPr lang="en-US" sz="1000" dirty="0">
                          <a:latin typeface="Comic Sans MS" panose="030F0902030302020204" pitchFamily="66" charset="0"/>
                        </a:rPr>
                        <a:t>Dough Disco</a:t>
                      </a:r>
                    </a:p>
                    <a:p>
                      <a:r>
                        <a:rPr lang="en-US" sz="1000" dirty="0">
                          <a:latin typeface="Comic Sans MS" panose="030F0902030302020204" pitchFamily="66" charset="0"/>
                        </a:rPr>
                        <a:t>Fine motor area</a:t>
                      </a:r>
                    </a:p>
                    <a:p>
                      <a:r>
                        <a:rPr lang="en-US" sz="1000" dirty="0">
                          <a:latin typeface="Comic Sans MS" panose="030F0902030302020204" pitchFamily="66" charset="0"/>
                        </a:rPr>
                        <a:t>Playdough area</a:t>
                      </a:r>
                    </a:p>
                    <a:p>
                      <a:endParaRPr lang="en-US" sz="1000" dirty="0">
                        <a:latin typeface="Comic Sans MS" panose="030F0902030302020204" pitchFamily="66" charset="0"/>
                      </a:endParaRPr>
                    </a:p>
                  </a:txBody>
                  <a:tcPr/>
                </a:tc>
                <a:extLst>
                  <a:ext uri="{0D108BD9-81ED-4DB2-BD59-A6C34878D82A}">
                    <a16:rowId xmlns:a16="http://schemas.microsoft.com/office/drawing/2014/main" val="1437523536"/>
                  </a:ext>
                </a:extLst>
              </a:tr>
              <a:tr h="524763">
                <a:tc>
                  <a:txBody>
                    <a:bodyPr/>
                    <a:lstStyle/>
                    <a:p>
                      <a:endParaRPr lang="en-US" sz="1000" dirty="0">
                        <a:latin typeface="Comic Sans MS" panose="030F0902030302020204" pitchFamily="66" charset="0"/>
                      </a:endParaRPr>
                    </a:p>
                  </a:txBody>
                  <a:tcPr/>
                </a:tc>
                <a:tc>
                  <a:txBody>
                    <a:bodyPr/>
                    <a:lstStyle/>
                    <a:p>
                      <a:r>
                        <a:rPr lang="en-US" sz="1000" dirty="0">
                          <a:latin typeface="Comic Sans MS" panose="030F0902030302020204" pitchFamily="66" charset="0"/>
                        </a:rPr>
                        <a:t>Expressive Arts and Design </a:t>
                      </a:r>
                    </a:p>
                  </a:txBody>
                  <a:tcPr/>
                </a:tc>
                <a:tc>
                  <a:txBody>
                    <a:bodyPr/>
                    <a:lstStyle/>
                    <a:p>
                      <a:pPr marL="342900" marR="259715" lvl="0" indent="-342900" algn="l" defTabSz="914400" rtl="0" eaLnBrk="1" fontAlgn="auto" latinLnBrk="0" hangingPunct="1">
                        <a:lnSpc>
                          <a:spcPct val="111000"/>
                        </a:lnSpc>
                        <a:spcBef>
                          <a:spcPts val="435"/>
                        </a:spcBef>
                        <a:spcAft>
                          <a:spcPts val="0"/>
                        </a:spcAft>
                        <a:buClr>
                          <a:srgbClr val="231F20"/>
                        </a:buClr>
                        <a:buSzPts val="1000"/>
                        <a:buFont typeface="Roboto"/>
                        <a:buChar char="•"/>
                        <a:tabLst>
                          <a:tab pos="179705" algn="l"/>
                        </a:tabLst>
                        <a:defRPr/>
                      </a:pPr>
                      <a:r>
                        <a:rPr lang="en-GB" sz="1000" spc="-55" dirty="0">
                          <a:effectLst/>
                          <a:latin typeface="Comic Sans MS" panose="030F0902030302020204" pitchFamily="66" charset="0"/>
                        </a:rPr>
                        <a:t>EAD.R.01 - Explore,</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use</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and</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refine a variety</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of artistic</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effects</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to express</a:t>
                      </a:r>
                      <a:r>
                        <a:rPr lang="en-US" sz="1000" spc="-55" dirty="0">
                          <a:effectLst/>
                          <a:latin typeface="Comic Sans MS" panose="030F0902030302020204" pitchFamily="66" charset="0"/>
                        </a:rPr>
                        <a:t> </a:t>
                      </a:r>
                      <a:r>
                        <a:rPr lang="en-GB" sz="1000" dirty="0">
                          <a:effectLst/>
                          <a:latin typeface="Comic Sans MS" panose="030F0902030302020204" pitchFamily="66" charset="0"/>
                        </a:rPr>
                        <a:t>their ideas and feelings.</a:t>
                      </a:r>
                      <a:endParaRPr lang="en-US" sz="1000" dirty="0">
                        <a:effectLst/>
                        <a:latin typeface="Comic Sans MS" panose="030F0902030302020204" pitchFamily="66" charset="0"/>
                      </a:endParaRPr>
                    </a:p>
                  </a:txBody>
                  <a:tcPr/>
                </a:tc>
                <a:tc>
                  <a:txBody>
                    <a:bodyPr/>
                    <a:lstStyle/>
                    <a:p>
                      <a:r>
                        <a:rPr lang="en-US" sz="1000" dirty="0">
                          <a:latin typeface="Comic Sans MS" panose="030F0902030302020204" pitchFamily="66" charset="0"/>
                        </a:rPr>
                        <a:t>Craft area.</a:t>
                      </a:r>
                    </a:p>
                  </a:txBody>
                  <a:tcPr/>
                </a:tc>
                <a:extLst>
                  <a:ext uri="{0D108BD9-81ED-4DB2-BD59-A6C34878D82A}">
                    <a16:rowId xmlns:a16="http://schemas.microsoft.com/office/drawing/2014/main" val="1415615907"/>
                  </a:ext>
                </a:extLst>
              </a:tr>
              <a:tr h="837583">
                <a:tc>
                  <a:txBody>
                    <a:bodyPr/>
                    <a:lstStyle/>
                    <a:p>
                      <a:r>
                        <a:rPr lang="en-US" sz="1000" dirty="0">
                          <a:latin typeface="Comic Sans MS" panose="030F0902030302020204" pitchFamily="66" charset="0"/>
                        </a:rPr>
                        <a:t>ELG</a:t>
                      </a:r>
                    </a:p>
                  </a:txBody>
                  <a:tcPr/>
                </a:tc>
                <a:tc>
                  <a:txBody>
                    <a:bodyPr/>
                    <a:lstStyle/>
                    <a:p>
                      <a:r>
                        <a:rPr lang="en-US" sz="1000" dirty="0">
                          <a:latin typeface="Comic Sans MS" panose="030F0902030302020204" pitchFamily="66" charset="0"/>
                        </a:rPr>
                        <a:t>Personal, Social and Emotional Development – Managing Self</a:t>
                      </a:r>
                    </a:p>
                  </a:txBody>
                  <a:tcPr/>
                </a:tc>
                <a:tc>
                  <a:txBody>
                    <a:bodyPr/>
                    <a:lstStyle/>
                    <a:p>
                      <a:pPr marL="342900" marR="0" lvl="0" indent="-342900">
                        <a:spcBef>
                          <a:spcPts val="315"/>
                        </a:spcBef>
                        <a:spcAft>
                          <a:spcPts val="0"/>
                        </a:spcAft>
                        <a:buClr>
                          <a:srgbClr val="231F20"/>
                        </a:buClr>
                        <a:buSzPts val="1000"/>
                        <a:buFont typeface="Roboto"/>
                        <a:buChar char="•"/>
                        <a:tabLst>
                          <a:tab pos="179705" algn="l"/>
                        </a:tabLst>
                      </a:pPr>
                      <a:r>
                        <a:rPr lang="en-GB" sz="1000" spc="-55" dirty="0">
                          <a:effectLst/>
                          <a:latin typeface="Comic Sans MS" panose="030F0902030302020204" pitchFamily="66" charset="0"/>
                        </a:rPr>
                        <a:t>Be confident</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to try new</a:t>
                      </a:r>
                      <a:r>
                        <a:rPr lang="en-GB" sz="1000" spc="-50" dirty="0">
                          <a:effectLst/>
                          <a:latin typeface="Comic Sans MS" panose="030F0902030302020204" pitchFamily="66" charset="0"/>
                        </a:rPr>
                        <a:t> </a:t>
                      </a:r>
                      <a:r>
                        <a:rPr lang="en-GB" sz="1000" spc="-55" dirty="0">
                          <a:effectLst/>
                          <a:latin typeface="Comic Sans MS" panose="030F0902030302020204" pitchFamily="66" charset="0"/>
                        </a:rPr>
                        <a:t>activities</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and show independence,</a:t>
                      </a:r>
                      <a:r>
                        <a:rPr lang="en-US" sz="1000" spc="-55" dirty="0">
                          <a:effectLst/>
                          <a:latin typeface="Comic Sans MS" panose="030F0902030302020204" pitchFamily="66" charset="0"/>
                        </a:rPr>
                        <a:t> </a:t>
                      </a:r>
                      <a:r>
                        <a:rPr lang="en-GB" sz="1000" dirty="0">
                          <a:effectLst/>
                          <a:latin typeface="Comic Sans MS" panose="030F0902030302020204" pitchFamily="66" charset="0"/>
                        </a:rPr>
                        <a:t>resilience and perseverance in the face of challenge.</a:t>
                      </a:r>
                      <a:endParaRPr lang="en-US" sz="1000" dirty="0">
                        <a:effectLst/>
                        <a:latin typeface="Comic Sans MS" panose="030F0902030302020204" pitchFamily="66" charset="0"/>
                      </a:endParaRPr>
                    </a:p>
                    <a:p>
                      <a:pPr marL="342900" marR="92075" lvl="0" indent="-342900">
                        <a:lnSpc>
                          <a:spcPct val="111000"/>
                        </a:lnSpc>
                        <a:spcBef>
                          <a:spcPts val="435"/>
                        </a:spcBef>
                        <a:spcAft>
                          <a:spcPts val="0"/>
                        </a:spcAft>
                        <a:buClr>
                          <a:srgbClr val="231F20"/>
                        </a:buClr>
                        <a:buSzPts val="1000"/>
                        <a:buFont typeface="Roboto"/>
                        <a:buChar char="•"/>
                        <a:tabLst>
                          <a:tab pos="179705" algn="l"/>
                        </a:tabLst>
                      </a:pPr>
                      <a:r>
                        <a:rPr lang="en-GB" sz="1000" spc="-55" dirty="0">
                          <a:effectLst/>
                          <a:latin typeface="Comic Sans MS" panose="030F0902030302020204" pitchFamily="66" charset="0"/>
                        </a:rPr>
                        <a:t>Explain</a:t>
                      </a:r>
                      <a:r>
                        <a:rPr lang="en-GB" sz="1000" spc="-70" dirty="0">
                          <a:effectLst/>
                          <a:latin typeface="Comic Sans MS" panose="030F0902030302020204" pitchFamily="66" charset="0"/>
                        </a:rPr>
                        <a:t> </a:t>
                      </a:r>
                      <a:r>
                        <a:rPr lang="en-GB" sz="1000" spc="-55" dirty="0">
                          <a:effectLst/>
                          <a:latin typeface="Comic Sans MS" panose="030F0902030302020204" pitchFamily="66" charset="0"/>
                        </a:rPr>
                        <a:t>the</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reasons</a:t>
                      </a:r>
                      <a:r>
                        <a:rPr lang="en-GB" sz="1000" spc="-65" dirty="0">
                          <a:effectLst/>
                          <a:latin typeface="Comic Sans MS" panose="030F0902030302020204" pitchFamily="66" charset="0"/>
                        </a:rPr>
                        <a:t> </a:t>
                      </a:r>
                      <a:r>
                        <a:rPr lang="en-GB" sz="1000" spc="-55" dirty="0">
                          <a:effectLst/>
                          <a:latin typeface="Comic Sans MS" panose="030F0902030302020204" pitchFamily="66" charset="0"/>
                        </a:rPr>
                        <a:t>for</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rules,</a:t>
                      </a:r>
                      <a:r>
                        <a:rPr lang="en-GB" sz="1000" spc="-70" dirty="0">
                          <a:effectLst/>
                          <a:latin typeface="Comic Sans MS" panose="030F0902030302020204" pitchFamily="66" charset="0"/>
                        </a:rPr>
                        <a:t> </a:t>
                      </a:r>
                      <a:r>
                        <a:rPr lang="en-GB" sz="1000" spc="-55" dirty="0">
                          <a:effectLst/>
                          <a:latin typeface="Comic Sans MS" panose="030F0902030302020204" pitchFamily="66" charset="0"/>
                        </a:rPr>
                        <a:t>know</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right</a:t>
                      </a:r>
                      <a:r>
                        <a:rPr lang="en-GB" sz="1000" spc="-70" dirty="0">
                          <a:effectLst/>
                          <a:latin typeface="Comic Sans MS" panose="030F0902030302020204" pitchFamily="66" charset="0"/>
                        </a:rPr>
                        <a:t> </a:t>
                      </a:r>
                      <a:r>
                        <a:rPr lang="en-GB" sz="1000" spc="-55" dirty="0">
                          <a:effectLst/>
                          <a:latin typeface="Comic Sans MS" panose="030F0902030302020204" pitchFamily="66" charset="0"/>
                        </a:rPr>
                        <a:t>from</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wrong</a:t>
                      </a:r>
                      <a:r>
                        <a:rPr lang="en-GB" sz="1000" spc="-70" dirty="0">
                          <a:effectLst/>
                          <a:latin typeface="Comic Sans MS" panose="030F0902030302020204" pitchFamily="66" charset="0"/>
                        </a:rPr>
                        <a:t> </a:t>
                      </a:r>
                      <a:r>
                        <a:rPr lang="en-GB" sz="1000" spc="-55" dirty="0">
                          <a:effectLst/>
                          <a:latin typeface="Comic Sans MS" panose="030F0902030302020204" pitchFamily="66" charset="0"/>
                        </a:rPr>
                        <a:t>and</a:t>
                      </a:r>
                      <a:r>
                        <a:rPr lang="en-GB" sz="1000" spc="-60" dirty="0">
                          <a:effectLst/>
                          <a:latin typeface="Comic Sans MS" panose="030F0902030302020204" pitchFamily="66" charset="0"/>
                        </a:rPr>
                        <a:t> </a:t>
                      </a:r>
                      <a:r>
                        <a:rPr lang="en-GB" sz="1000" spc="-55" dirty="0">
                          <a:effectLst/>
                          <a:latin typeface="Comic Sans MS" panose="030F0902030302020204" pitchFamily="66" charset="0"/>
                        </a:rPr>
                        <a:t>try</a:t>
                      </a:r>
                      <a:r>
                        <a:rPr lang="en-GB" sz="1000" spc="-65" dirty="0">
                          <a:effectLst/>
                          <a:latin typeface="Comic Sans MS" panose="030F0902030302020204" pitchFamily="66" charset="0"/>
                        </a:rPr>
                        <a:t> </a:t>
                      </a:r>
                      <a:r>
                        <a:rPr lang="en-GB" sz="1000" spc="-55" dirty="0">
                          <a:effectLst/>
                          <a:latin typeface="Comic Sans MS" panose="030F0902030302020204" pitchFamily="66" charset="0"/>
                        </a:rPr>
                        <a:t>to behave accordingly.</a:t>
                      </a:r>
                      <a:endParaRPr lang="en-US" sz="1000" spc="-55" dirty="0">
                        <a:effectLst/>
                        <a:latin typeface="Comic Sans MS" panose="030F0902030302020204" pitchFamily="66" charset="0"/>
                        <a:ea typeface="Roboto"/>
                        <a:cs typeface="Roboto"/>
                      </a:endParaRPr>
                    </a:p>
                  </a:txBody>
                  <a:tcPr/>
                </a:tc>
                <a:tc>
                  <a:txBody>
                    <a:bodyPr/>
                    <a:lstStyle/>
                    <a:p>
                      <a:endParaRPr lang="en-US" sz="1000" dirty="0">
                        <a:latin typeface="Comic Sans MS" panose="030F0902030302020204" pitchFamily="66" charset="0"/>
                      </a:endParaRPr>
                    </a:p>
                  </a:txBody>
                  <a:tcPr/>
                </a:tc>
                <a:extLst>
                  <a:ext uri="{0D108BD9-81ED-4DB2-BD59-A6C34878D82A}">
                    <a16:rowId xmlns:a16="http://schemas.microsoft.com/office/drawing/2014/main" val="1543343683"/>
                  </a:ext>
                </a:extLst>
              </a:tr>
              <a:tr h="500063">
                <a:tc>
                  <a:txBody>
                    <a:bodyPr/>
                    <a:lstStyle/>
                    <a:p>
                      <a:endParaRPr lang="en-US" sz="1000" dirty="0">
                        <a:latin typeface="Comic Sans MS" panose="030F0902030302020204" pitchFamily="66" charset="0"/>
                      </a:endParaRPr>
                    </a:p>
                  </a:txBody>
                  <a:tcPr/>
                </a:tc>
                <a:tc>
                  <a:txBody>
                    <a:bodyPr/>
                    <a:lstStyle/>
                    <a:p>
                      <a:r>
                        <a:rPr lang="en-US" sz="1000" dirty="0">
                          <a:latin typeface="Comic Sans MS" panose="030F0902030302020204" pitchFamily="66" charset="0"/>
                        </a:rPr>
                        <a:t>Expressive Arts and Design – Creating with materials. </a:t>
                      </a:r>
                    </a:p>
                  </a:txBody>
                  <a:tcPr/>
                </a:tc>
                <a:tc>
                  <a:txBody>
                    <a:bodyPr/>
                    <a:lstStyle/>
                    <a:p>
                      <a:pPr marL="342900" marR="210820" lvl="0" indent="-342900">
                        <a:lnSpc>
                          <a:spcPct val="111000"/>
                        </a:lnSpc>
                        <a:spcBef>
                          <a:spcPts val="315"/>
                        </a:spcBef>
                        <a:spcAft>
                          <a:spcPts val="0"/>
                        </a:spcAft>
                        <a:buClr>
                          <a:srgbClr val="231F20"/>
                        </a:buClr>
                        <a:buSzPts val="1000"/>
                        <a:buFont typeface="Roboto"/>
                        <a:buChar char="•"/>
                        <a:tabLst>
                          <a:tab pos="180340" algn="l"/>
                        </a:tabLst>
                      </a:pPr>
                      <a:r>
                        <a:rPr lang="en-GB" sz="1000" spc="-60" dirty="0">
                          <a:effectLst/>
                          <a:latin typeface="Comic Sans MS" panose="030F0902030302020204" pitchFamily="66" charset="0"/>
                        </a:rPr>
                        <a:t>Safely use and explore a variety of materials, tools and techniques,</a:t>
                      </a:r>
                      <a:r>
                        <a:rPr lang="en-GB" sz="1000" spc="-55" dirty="0">
                          <a:effectLst/>
                          <a:latin typeface="Comic Sans MS" panose="030F0902030302020204" pitchFamily="66" charset="0"/>
                        </a:rPr>
                        <a:t> </a:t>
                      </a:r>
                      <a:r>
                        <a:rPr lang="en-GB" sz="1000" spc="-60" dirty="0">
                          <a:effectLst/>
                          <a:latin typeface="Comic Sans MS" panose="030F0902030302020204" pitchFamily="66" charset="0"/>
                        </a:rPr>
                        <a:t>experimenting with </a:t>
                      </a:r>
                      <a:r>
                        <a:rPr lang="en-GB" sz="1000" spc="-15" dirty="0">
                          <a:effectLst/>
                          <a:latin typeface="Comic Sans MS" panose="030F0902030302020204" pitchFamily="66" charset="0"/>
                        </a:rPr>
                        <a:t>colour,</a:t>
                      </a:r>
                      <a:r>
                        <a:rPr lang="en-GB" sz="1000" spc="-55" dirty="0">
                          <a:effectLst/>
                          <a:latin typeface="Comic Sans MS" panose="030F0902030302020204" pitchFamily="66" charset="0"/>
                        </a:rPr>
                        <a:t> </a:t>
                      </a:r>
                      <a:r>
                        <a:rPr lang="en-GB" sz="1000" spc="-60" dirty="0">
                          <a:effectLst/>
                          <a:latin typeface="Comic Sans MS" panose="030F0902030302020204" pitchFamily="66" charset="0"/>
                        </a:rPr>
                        <a:t>design,</a:t>
                      </a:r>
                      <a:r>
                        <a:rPr lang="en-GB" sz="1000" spc="-55" dirty="0">
                          <a:effectLst/>
                          <a:latin typeface="Comic Sans MS" panose="030F0902030302020204" pitchFamily="66" charset="0"/>
                        </a:rPr>
                        <a:t> </a:t>
                      </a:r>
                      <a:r>
                        <a:rPr lang="en-GB" sz="1000" spc="-60" dirty="0">
                          <a:effectLst/>
                          <a:latin typeface="Comic Sans MS" panose="030F0902030302020204" pitchFamily="66" charset="0"/>
                        </a:rPr>
                        <a:t>texture,</a:t>
                      </a:r>
                      <a:r>
                        <a:rPr lang="en-GB" sz="1000" spc="-55" dirty="0">
                          <a:effectLst/>
                          <a:latin typeface="Comic Sans MS" panose="030F0902030302020204" pitchFamily="66" charset="0"/>
                        </a:rPr>
                        <a:t> </a:t>
                      </a:r>
                      <a:r>
                        <a:rPr lang="en-GB" sz="1000" spc="-60" dirty="0">
                          <a:effectLst/>
                          <a:latin typeface="Comic Sans MS" panose="030F0902030302020204" pitchFamily="66" charset="0"/>
                        </a:rPr>
                        <a:t>form and</a:t>
                      </a:r>
                      <a:r>
                        <a:rPr lang="en-GB" sz="1000" spc="-55" dirty="0">
                          <a:effectLst/>
                          <a:latin typeface="Comic Sans MS" panose="030F0902030302020204" pitchFamily="66" charset="0"/>
                        </a:rPr>
                        <a:t> </a:t>
                      </a:r>
                      <a:r>
                        <a:rPr lang="en-GB" sz="1000" spc="-60" dirty="0">
                          <a:effectLst/>
                          <a:latin typeface="Comic Sans MS" panose="030F0902030302020204" pitchFamily="66" charset="0"/>
                        </a:rPr>
                        <a:t>function.</a:t>
                      </a:r>
                      <a:endParaRPr lang="en-US" sz="1000" spc="-60" dirty="0">
                        <a:effectLst/>
                        <a:latin typeface="Comic Sans MS" panose="030F0902030302020204" pitchFamily="66" charset="0"/>
                      </a:endParaRPr>
                    </a:p>
                  </a:txBody>
                  <a:tcPr/>
                </a:tc>
                <a:tc>
                  <a:txBody>
                    <a:bodyPr/>
                    <a:lstStyle/>
                    <a:p>
                      <a:endParaRPr lang="en-US" sz="1000" dirty="0">
                        <a:latin typeface="Comic Sans MS" panose="030F0902030302020204" pitchFamily="66" charset="0"/>
                      </a:endParaRPr>
                    </a:p>
                  </a:txBody>
                  <a:tcPr/>
                </a:tc>
                <a:extLst>
                  <a:ext uri="{0D108BD9-81ED-4DB2-BD59-A6C34878D82A}">
                    <a16:rowId xmlns:a16="http://schemas.microsoft.com/office/drawing/2014/main" val="286852740"/>
                  </a:ext>
                </a:extLst>
              </a:tr>
            </a:tbl>
          </a:graphicData>
        </a:graphic>
      </p:graphicFrame>
      <p:sp>
        <p:nvSpPr>
          <p:cNvPr id="6" name="Title 1">
            <a:extLst>
              <a:ext uri="{FF2B5EF4-FFF2-40B4-BE49-F238E27FC236}">
                <a16:creationId xmlns:a16="http://schemas.microsoft.com/office/drawing/2014/main" id="{76630EB6-70BE-2360-C2AE-F156BBD05B69}"/>
              </a:ext>
            </a:extLst>
          </p:cNvPr>
          <p:cNvSpPr>
            <a:spLocks noGrp="1"/>
          </p:cNvSpPr>
          <p:nvPr>
            <p:ph type="title"/>
          </p:nvPr>
        </p:nvSpPr>
        <p:spPr>
          <a:xfrm>
            <a:off x="58992" y="0"/>
            <a:ext cx="10515600" cy="1325563"/>
          </a:xfrm>
        </p:spPr>
        <p:txBody>
          <a:bodyPr/>
          <a:lstStyle/>
          <a:p>
            <a:r>
              <a:rPr lang="en-GB" dirty="0"/>
              <a:t>Computing in EYFS</a:t>
            </a:r>
          </a:p>
        </p:txBody>
      </p:sp>
      <p:pic>
        <p:nvPicPr>
          <p:cNvPr id="7" name="Picture 6">
            <a:extLst>
              <a:ext uri="{FF2B5EF4-FFF2-40B4-BE49-F238E27FC236}">
                <a16:creationId xmlns:a16="http://schemas.microsoft.com/office/drawing/2014/main" id="{658B9782-D3F2-2A2F-E51C-3C246233C0C2}"/>
              </a:ext>
            </a:extLst>
          </p:cNvPr>
          <p:cNvPicPr>
            <a:picLocks noChangeAspect="1"/>
          </p:cNvPicPr>
          <p:nvPr/>
        </p:nvPicPr>
        <p:blipFill>
          <a:blip r:embed="rId2"/>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129080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DE714-8D13-4949-27E5-9982E3E98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CF10F-8DC5-52BD-1284-7635F6D9D4F0}"/>
              </a:ext>
            </a:extLst>
          </p:cNvPr>
          <p:cNvSpPr>
            <a:spLocks noGrp="1"/>
          </p:cNvSpPr>
          <p:nvPr>
            <p:ph type="title"/>
          </p:nvPr>
        </p:nvSpPr>
        <p:spPr>
          <a:xfrm>
            <a:off x="58992" y="0"/>
            <a:ext cx="10515600" cy="1325563"/>
          </a:xfrm>
        </p:spPr>
        <p:txBody>
          <a:bodyPr/>
          <a:lstStyle/>
          <a:p>
            <a:r>
              <a:rPr lang="en-GB" dirty="0"/>
              <a:t>Curriculum Thread Documents – Year 1</a:t>
            </a:r>
          </a:p>
        </p:txBody>
      </p:sp>
      <p:pic>
        <p:nvPicPr>
          <p:cNvPr id="3" name="Picture 2">
            <a:extLst>
              <a:ext uri="{FF2B5EF4-FFF2-40B4-BE49-F238E27FC236}">
                <a16:creationId xmlns:a16="http://schemas.microsoft.com/office/drawing/2014/main" id="{BF674BF0-DA04-A9D1-1341-1019013F2803}"/>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10" name="Picture 9">
            <a:extLst>
              <a:ext uri="{FF2B5EF4-FFF2-40B4-BE49-F238E27FC236}">
                <a16:creationId xmlns:a16="http://schemas.microsoft.com/office/drawing/2014/main" id="{1C9EA046-C52D-21F0-CE19-934603CEA60F}"/>
              </a:ext>
            </a:extLst>
          </p:cNvPr>
          <p:cNvPicPr>
            <a:picLocks noChangeAspect="1"/>
          </p:cNvPicPr>
          <p:nvPr/>
        </p:nvPicPr>
        <p:blipFill>
          <a:blip r:embed="rId3"/>
          <a:stretch>
            <a:fillRect/>
          </a:stretch>
        </p:blipFill>
        <p:spPr>
          <a:xfrm>
            <a:off x="206476" y="1080710"/>
            <a:ext cx="9704190" cy="5655950"/>
          </a:xfrm>
          <a:prstGeom prst="rect">
            <a:avLst/>
          </a:prstGeom>
        </p:spPr>
      </p:pic>
    </p:spTree>
    <p:extLst>
      <p:ext uri="{BB962C8B-B14F-4D97-AF65-F5344CB8AC3E}">
        <p14:creationId xmlns:p14="http://schemas.microsoft.com/office/powerpoint/2010/main" val="171813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C1DA-745B-AD87-1440-385BAF73A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0D9A7-1669-577E-9696-D0D85D8DE456}"/>
              </a:ext>
            </a:extLst>
          </p:cNvPr>
          <p:cNvSpPr>
            <a:spLocks noGrp="1"/>
          </p:cNvSpPr>
          <p:nvPr>
            <p:ph type="title"/>
          </p:nvPr>
        </p:nvSpPr>
        <p:spPr>
          <a:xfrm>
            <a:off x="58992" y="0"/>
            <a:ext cx="10515600" cy="1325563"/>
          </a:xfrm>
        </p:spPr>
        <p:txBody>
          <a:bodyPr/>
          <a:lstStyle/>
          <a:p>
            <a:r>
              <a:rPr lang="en-GB" dirty="0"/>
              <a:t>Curriculum Thread Documents – Year 2</a:t>
            </a:r>
          </a:p>
        </p:txBody>
      </p:sp>
      <p:pic>
        <p:nvPicPr>
          <p:cNvPr id="3" name="Picture 2">
            <a:extLst>
              <a:ext uri="{FF2B5EF4-FFF2-40B4-BE49-F238E27FC236}">
                <a16:creationId xmlns:a16="http://schemas.microsoft.com/office/drawing/2014/main" id="{2204F9ED-B8E6-C2FE-44AC-6FCB750F1ED7}"/>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D184360B-9E65-AE9C-CD14-5705956C92E6}"/>
              </a:ext>
            </a:extLst>
          </p:cNvPr>
          <p:cNvPicPr>
            <a:picLocks noChangeAspect="1"/>
          </p:cNvPicPr>
          <p:nvPr/>
        </p:nvPicPr>
        <p:blipFill>
          <a:blip r:embed="rId3"/>
          <a:stretch>
            <a:fillRect/>
          </a:stretch>
        </p:blipFill>
        <p:spPr>
          <a:xfrm>
            <a:off x="58992" y="966218"/>
            <a:ext cx="10185019" cy="5891782"/>
          </a:xfrm>
          <a:prstGeom prst="rect">
            <a:avLst/>
          </a:prstGeom>
        </p:spPr>
      </p:pic>
    </p:spTree>
    <p:extLst>
      <p:ext uri="{BB962C8B-B14F-4D97-AF65-F5344CB8AC3E}">
        <p14:creationId xmlns:p14="http://schemas.microsoft.com/office/powerpoint/2010/main" val="39573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187C-DB6F-166D-2CD1-AF7A7D14E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97AA3-9532-B064-96F5-22287D297887}"/>
              </a:ext>
            </a:extLst>
          </p:cNvPr>
          <p:cNvSpPr>
            <a:spLocks noGrp="1"/>
          </p:cNvSpPr>
          <p:nvPr>
            <p:ph type="title"/>
          </p:nvPr>
        </p:nvSpPr>
        <p:spPr>
          <a:xfrm>
            <a:off x="58992" y="0"/>
            <a:ext cx="10515600" cy="1325563"/>
          </a:xfrm>
        </p:spPr>
        <p:txBody>
          <a:bodyPr/>
          <a:lstStyle/>
          <a:p>
            <a:r>
              <a:rPr lang="en-GB" dirty="0"/>
              <a:t>Curriculum Thread Documents – Year 3</a:t>
            </a:r>
          </a:p>
        </p:txBody>
      </p:sp>
      <p:pic>
        <p:nvPicPr>
          <p:cNvPr id="3" name="Picture 2">
            <a:extLst>
              <a:ext uri="{FF2B5EF4-FFF2-40B4-BE49-F238E27FC236}">
                <a16:creationId xmlns:a16="http://schemas.microsoft.com/office/drawing/2014/main" id="{A0924F81-1548-FC3C-CC95-3D95BE7CB0D0}"/>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80B5E72A-A9A8-BEA1-0B47-B224758EE3EE}"/>
              </a:ext>
            </a:extLst>
          </p:cNvPr>
          <p:cNvPicPr>
            <a:picLocks noChangeAspect="1"/>
          </p:cNvPicPr>
          <p:nvPr/>
        </p:nvPicPr>
        <p:blipFill>
          <a:blip r:embed="rId3"/>
          <a:stretch>
            <a:fillRect/>
          </a:stretch>
        </p:blipFill>
        <p:spPr>
          <a:xfrm>
            <a:off x="83092" y="892629"/>
            <a:ext cx="10007966" cy="5813011"/>
          </a:xfrm>
          <a:prstGeom prst="rect">
            <a:avLst/>
          </a:prstGeom>
        </p:spPr>
      </p:pic>
    </p:spTree>
    <p:extLst>
      <p:ext uri="{BB962C8B-B14F-4D97-AF65-F5344CB8AC3E}">
        <p14:creationId xmlns:p14="http://schemas.microsoft.com/office/powerpoint/2010/main" val="385129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DA3BC-E01E-ECAA-7AA2-8AAE7CEE5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1F66B6-DA55-D5F0-A6C0-BD61050CB594}"/>
              </a:ext>
            </a:extLst>
          </p:cNvPr>
          <p:cNvSpPr>
            <a:spLocks noGrp="1"/>
          </p:cNvSpPr>
          <p:nvPr>
            <p:ph type="title"/>
          </p:nvPr>
        </p:nvSpPr>
        <p:spPr>
          <a:xfrm>
            <a:off x="58992" y="0"/>
            <a:ext cx="10515600" cy="1325563"/>
          </a:xfrm>
        </p:spPr>
        <p:txBody>
          <a:bodyPr/>
          <a:lstStyle/>
          <a:p>
            <a:r>
              <a:rPr lang="en-GB" dirty="0"/>
              <a:t>Curriculum Thread Documents – Year 4</a:t>
            </a:r>
          </a:p>
        </p:txBody>
      </p:sp>
      <p:pic>
        <p:nvPicPr>
          <p:cNvPr id="3" name="Picture 2">
            <a:extLst>
              <a:ext uri="{FF2B5EF4-FFF2-40B4-BE49-F238E27FC236}">
                <a16:creationId xmlns:a16="http://schemas.microsoft.com/office/drawing/2014/main" id="{89A3CBC9-02DD-8A4B-04DC-AB404F0C838D}"/>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19679075-C3B3-3B9C-05F7-DBC417EC06B0}"/>
              </a:ext>
            </a:extLst>
          </p:cNvPr>
          <p:cNvPicPr>
            <a:picLocks noChangeAspect="1"/>
          </p:cNvPicPr>
          <p:nvPr/>
        </p:nvPicPr>
        <p:blipFill>
          <a:blip r:embed="rId3"/>
          <a:stretch>
            <a:fillRect/>
          </a:stretch>
        </p:blipFill>
        <p:spPr>
          <a:xfrm>
            <a:off x="155931" y="971366"/>
            <a:ext cx="10197438" cy="5886634"/>
          </a:xfrm>
          <a:prstGeom prst="rect">
            <a:avLst/>
          </a:prstGeom>
        </p:spPr>
      </p:pic>
    </p:spTree>
    <p:extLst>
      <p:ext uri="{BB962C8B-B14F-4D97-AF65-F5344CB8AC3E}">
        <p14:creationId xmlns:p14="http://schemas.microsoft.com/office/powerpoint/2010/main" val="207240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210BE-4C7A-F141-75C6-3DF159BE6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724984-6FD5-860A-72BF-8EE1D9F6E648}"/>
              </a:ext>
            </a:extLst>
          </p:cNvPr>
          <p:cNvSpPr>
            <a:spLocks noGrp="1"/>
          </p:cNvSpPr>
          <p:nvPr>
            <p:ph type="title"/>
          </p:nvPr>
        </p:nvSpPr>
        <p:spPr>
          <a:xfrm>
            <a:off x="58992" y="0"/>
            <a:ext cx="10515600" cy="1325563"/>
          </a:xfrm>
        </p:spPr>
        <p:txBody>
          <a:bodyPr/>
          <a:lstStyle/>
          <a:p>
            <a:r>
              <a:rPr lang="en-GB" dirty="0"/>
              <a:t>Curriculum Thread Documents – Year 5</a:t>
            </a:r>
          </a:p>
        </p:txBody>
      </p:sp>
      <p:pic>
        <p:nvPicPr>
          <p:cNvPr id="3" name="Picture 2">
            <a:extLst>
              <a:ext uri="{FF2B5EF4-FFF2-40B4-BE49-F238E27FC236}">
                <a16:creationId xmlns:a16="http://schemas.microsoft.com/office/drawing/2014/main" id="{43032080-0400-5D69-F432-CCE3164ADEC0}"/>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993ABEFE-D5CE-3424-0AA9-34E68D9171F9}"/>
              </a:ext>
            </a:extLst>
          </p:cNvPr>
          <p:cNvPicPr>
            <a:picLocks noChangeAspect="1"/>
          </p:cNvPicPr>
          <p:nvPr/>
        </p:nvPicPr>
        <p:blipFill>
          <a:blip r:embed="rId3"/>
          <a:stretch>
            <a:fillRect/>
          </a:stretch>
        </p:blipFill>
        <p:spPr>
          <a:xfrm>
            <a:off x="206476" y="1048056"/>
            <a:ext cx="10014312" cy="5809944"/>
          </a:xfrm>
          <a:prstGeom prst="rect">
            <a:avLst/>
          </a:prstGeom>
        </p:spPr>
      </p:pic>
    </p:spTree>
    <p:extLst>
      <p:ext uri="{BB962C8B-B14F-4D97-AF65-F5344CB8AC3E}">
        <p14:creationId xmlns:p14="http://schemas.microsoft.com/office/powerpoint/2010/main" val="192915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26F81-4111-C757-71B7-A09957B3D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70D0D-A8F2-DB6F-22C3-6B0604092DF9}"/>
              </a:ext>
            </a:extLst>
          </p:cNvPr>
          <p:cNvSpPr>
            <a:spLocks noGrp="1"/>
          </p:cNvSpPr>
          <p:nvPr>
            <p:ph type="title"/>
          </p:nvPr>
        </p:nvSpPr>
        <p:spPr>
          <a:xfrm>
            <a:off x="58992" y="0"/>
            <a:ext cx="10515600" cy="1325563"/>
          </a:xfrm>
        </p:spPr>
        <p:txBody>
          <a:bodyPr/>
          <a:lstStyle/>
          <a:p>
            <a:r>
              <a:rPr lang="en-GB" dirty="0"/>
              <a:t>Curriculum Thread Documents – Year 6</a:t>
            </a:r>
          </a:p>
        </p:txBody>
      </p:sp>
      <p:pic>
        <p:nvPicPr>
          <p:cNvPr id="3" name="Picture 2">
            <a:extLst>
              <a:ext uri="{FF2B5EF4-FFF2-40B4-BE49-F238E27FC236}">
                <a16:creationId xmlns:a16="http://schemas.microsoft.com/office/drawing/2014/main" id="{94B508BD-537B-9D7B-C221-5997599F6267}"/>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5C21A46C-3A00-E57E-7547-32F71F39C82A}"/>
              </a:ext>
            </a:extLst>
          </p:cNvPr>
          <p:cNvPicPr>
            <a:picLocks noChangeAspect="1"/>
          </p:cNvPicPr>
          <p:nvPr/>
        </p:nvPicPr>
        <p:blipFill>
          <a:blip r:embed="rId3"/>
          <a:stretch>
            <a:fillRect/>
          </a:stretch>
        </p:blipFill>
        <p:spPr>
          <a:xfrm>
            <a:off x="206476" y="901917"/>
            <a:ext cx="9959943" cy="5834743"/>
          </a:xfrm>
          <a:prstGeom prst="rect">
            <a:avLst/>
          </a:prstGeom>
        </p:spPr>
      </p:pic>
    </p:spTree>
    <p:extLst>
      <p:ext uri="{BB962C8B-B14F-4D97-AF65-F5344CB8AC3E}">
        <p14:creationId xmlns:p14="http://schemas.microsoft.com/office/powerpoint/2010/main" val="3207562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239</TotalTime>
  <Words>728</Words>
  <Application>Microsoft Office PowerPoint</Application>
  <PresentationFormat>Widescreen</PresentationFormat>
  <Paragraphs>63</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Comic Sans MS</vt:lpstr>
      <vt:lpstr>Roboto</vt:lpstr>
      <vt:lpstr>Twinkl Cursive Looped</vt:lpstr>
      <vt:lpstr>Office Theme</vt:lpstr>
      <vt:lpstr>    Curriculum Marketplace</vt:lpstr>
      <vt:lpstr>Long Term Planning</vt:lpstr>
      <vt:lpstr>Computing in EYFS</vt:lpstr>
      <vt:lpstr>Curriculum Thread Documents – Year 1</vt:lpstr>
      <vt:lpstr>Curriculum Thread Documents – Year 2</vt:lpstr>
      <vt:lpstr>Curriculum Thread Documents – Year 3</vt:lpstr>
      <vt:lpstr>Curriculum Thread Documents – Year 4</vt:lpstr>
      <vt:lpstr>Curriculum Thread Documents – Year 5</vt:lpstr>
      <vt:lpstr>Curriculum Thread Documents – Year 6</vt:lpstr>
      <vt:lpstr>Vocabulary</vt:lpstr>
      <vt:lpstr>Examples of work</vt:lpstr>
      <vt:lpstr>Assessment</vt:lpstr>
      <vt:lpstr>What can I do as a parent to support my child in this subject? </vt:lpstr>
      <vt:lpstr>Career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Chloe Foster</dc:creator>
  <cp:lastModifiedBy>Chloe Foster</cp:lastModifiedBy>
  <cp:revision>10</cp:revision>
  <dcterms:created xsi:type="dcterms:W3CDTF">2025-01-06T10:26:47Z</dcterms:created>
  <dcterms:modified xsi:type="dcterms:W3CDTF">2025-02-06T17:38:18Z</dcterms:modified>
</cp:coreProperties>
</file>