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328" r:id="rId4"/>
    <p:sldId id="340" r:id="rId5"/>
    <p:sldId id="341" r:id="rId6"/>
    <p:sldId id="342" r:id="rId7"/>
    <p:sldId id="258" r:id="rId8"/>
    <p:sldId id="343" r:id="rId9"/>
    <p:sldId id="260" r:id="rId10"/>
    <p:sldId id="261" r:id="rId11"/>
    <p:sldId id="262"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3A594-6A47-4DB6-A3D2-CA36FDD9758C}" type="datetimeFigureOut">
              <a:rPr lang="en-GB" smtClean="0"/>
              <a:t>07/02/2025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F6749-638F-4B5E-AD5E-D6FCB5025737}" type="slidenum">
              <a:rPr lang="en-GB" smtClean="0"/>
              <a:t>‹#›</a:t>
            </a:fld>
            <a:endParaRPr lang="en-GB"/>
          </a:p>
        </p:txBody>
      </p:sp>
    </p:spTree>
    <p:extLst>
      <p:ext uri="{BB962C8B-B14F-4D97-AF65-F5344CB8AC3E}">
        <p14:creationId xmlns:p14="http://schemas.microsoft.com/office/powerpoint/2010/main" val="3693549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FEE44C5-FA99-4680-9B86-B28965A57CB9}" type="slidenum">
              <a:rPr lang="en-GB" smtClean="0"/>
              <a:t>4</a:t>
            </a:fld>
            <a:endParaRPr lang="en-GB"/>
          </a:p>
        </p:txBody>
      </p:sp>
    </p:spTree>
    <p:extLst>
      <p:ext uri="{BB962C8B-B14F-4D97-AF65-F5344CB8AC3E}">
        <p14:creationId xmlns:p14="http://schemas.microsoft.com/office/powerpoint/2010/main" val="362675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990B9-FBFC-B8EA-76A5-91853C024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FF84A-8FBF-5E67-61B2-DFE6DF494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505EC-0EDA-3BD6-E545-BEE50337F33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00660F-A781-C013-DD3C-6D8E726C6B45}"/>
              </a:ext>
            </a:extLst>
          </p:cNvPr>
          <p:cNvSpPr>
            <a:spLocks noGrp="1"/>
          </p:cNvSpPr>
          <p:nvPr>
            <p:ph type="sldNum" sz="quarter" idx="5"/>
          </p:nvPr>
        </p:nvSpPr>
        <p:spPr/>
        <p:txBody>
          <a:bodyPr/>
          <a:lstStyle/>
          <a:p>
            <a:fld id="{156F6749-638F-4B5E-AD5E-D6FCB5025737}" type="slidenum">
              <a:rPr lang="en-GB" smtClean="0"/>
              <a:t>8</a:t>
            </a:fld>
            <a:endParaRPr lang="en-GB"/>
          </a:p>
        </p:txBody>
      </p:sp>
    </p:spTree>
    <p:extLst>
      <p:ext uri="{BB962C8B-B14F-4D97-AF65-F5344CB8AC3E}">
        <p14:creationId xmlns:p14="http://schemas.microsoft.com/office/powerpoint/2010/main" val="331777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6F6749-638F-4B5E-AD5E-D6FCB5025737}" type="slidenum">
              <a:rPr lang="en-GB" smtClean="0"/>
              <a:t>11</a:t>
            </a:fld>
            <a:endParaRPr lang="en-GB"/>
          </a:p>
        </p:txBody>
      </p:sp>
    </p:spTree>
    <p:extLst>
      <p:ext uri="{BB962C8B-B14F-4D97-AF65-F5344CB8AC3E}">
        <p14:creationId xmlns:p14="http://schemas.microsoft.com/office/powerpoint/2010/main" val="248996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59D2-5D0F-4D67-72ED-AE6BE2C0DB4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882CFCA-CF1E-6FB4-F6AA-E193BB8B4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7625F70-09C5-340C-5930-F1B8EDA822BF}"/>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5" name="Footer Placeholder 4">
            <a:extLst>
              <a:ext uri="{FF2B5EF4-FFF2-40B4-BE49-F238E27FC236}">
                <a16:creationId xmlns:a16="http://schemas.microsoft.com/office/drawing/2014/main" id="{7E503FC4-46B0-98ED-28AD-2C7E746F48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BF7526-EF79-8A94-178F-8B899D2747D4}"/>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09573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9D4A-3230-FDFB-46F5-930F2BFD89D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30D333D-C0FF-EA8C-093C-6FA46775F2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1D551E-0EDD-4A66-2BDA-6712B6C59102}"/>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5" name="Footer Placeholder 4">
            <a:extLst>
              <a:ext uri="{FF2B5EF4-FFF2-40B4-BE49-F238E27FC236}">
                <a16:creationId xmlns:a16="http://schemas.microsoft.com/office/drawing/2014/main" id="{D3AB0EED-4B46-4E7F-9148-ACA353963A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E31825-4EBF-1837-205D-0F24CD12A242}"/>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323293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99730-FD8F-192E-1FC9-0969420E447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0506BB9-1DEC-30DC-38AA-2A9611BC8D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78CF08D-F903-6AE8-B5F5-FFD7077D5917}"/>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5" name="Footer Placeholder 4">
            <a:extLst>
              <a:ext uri="{FF2B5EF4-FFF2-40B4-BE49-F238E27FC236}">
                <a16:creationId xmlns:a16="http://schemas.microsoft.com/office/drawing/2014/main" id="{9CC2EE90-70F9-5F75-A7D3-9FA2B97CC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B21E6-AA14-4C06-8ABC-6F9120290110}"/>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3027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E664-57E5-6B5A-977E-B2B31382611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7426A1A-EDA4-B31D-982E-14F6DCD5FE7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68CD745-3976-CF62-FE01-707360569A43}"/>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5" name="Footer Placeholder 4">
            <a:extLst>
              <a:ext uri="{FF2B5EF4-FFF2-40B4-BE49-F238E27FC236}">
                <a16:creationId xmlns:a16="http://schemas.microsoft.com/office/drawing/2014/main" id="{36F33E74-803A-2FD3-18E5-B2098B6E58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F8B2B3-E885-A450-2B77-C45EC915949D}"/>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864402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F0C1-4EC8-9807-1CB1-9F953A7A27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E877533-5515-3130-6D3C-21B842D43A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D2772FB-1711-F5F4-C3F1-986EC24C22D9}"/>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5" name="Footer Placeholder 4">
            <a:extLst>
              <a:ext uri="{FF2B5EF4-FFF2-40B4-BE49-F238E27FC236}">
                <a16:creationId xmlns:a16="http://schemas.microsoft.com/office/drawing/2014/main" id="{5FDB1323-B109-12A2-EF5D-58DDC77E69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D54FB7-786C-8DBA-D49E-CEA2DF594A84}"/>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427958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20F7-01C5-5164-2BB4-F496D3B9F0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9BD1B5-096C-17A1-08CC-0CA459C59C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3849915-7F27-AE28-72EC-CE2A730AC7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C803783-17C5-AD1D-3CC1-D03E5D16C74A}"/>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6" name="Footer Placeholder 5">
            <a:extLst>
              <a:ext uri="{FF2B5EF4-FFF2-40B4-BE49-F238E27FC236}">
                <a16:creationId xmlns:a16="http://schemas.microsoft.com/office/drawing/2014/main" id="{37763670-FBFB-19C7-CFCE-0CFDFB0156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40F7D6-2977-F320-3EF3-05DD2CB9A59E}"/>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22066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1CF9-7798-9D68-C725-F997182707F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DB3AE56-654A-32B9-2B16-139B59793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2BDDF2-1CD9-A5A6-D868-B4D1FAB7629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D8B9450-A588-C7E0-1D42-06EB69243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F97AF5-1CC5-16B4-AB6C-C8D9970A1F9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2BA87F7-3ABD-871E-F5B5-043993D1D2B8}"/>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8" name="Footer Placeholder 7">
            <a:extLst>
              <a:ext uri="{FF2B5EF4-FFF2-40B4-BE49-F238E27FC236}">
                <a16:creationId xmlns:a16="http://schemas.microsoft.com/office/drawing/2014/main" id="{2EC03221-A66A-16E9-969A-23006FAA8A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5EEFBE-B452-34B6-0A0E-A0DD227CCAEF}"/>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88118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94F7-5FC2-26DF-CDCE-34F7D98E3C5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3044227-CA78-4DDE-F8FC-EA5354507AFA}"/>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4" name="Footer Placeholder 3">
            <a:extLst>
              <a:ext uri="{FF2B5EF4-FFF2-40B4-BE49-F238E27FC236}">
                <a16:creationId xmlns:a16="http://schemas.microsoft.com/office/drawing/2014/main" id="{1F03855F-DC3F-1597-AF40-5E1C1F0118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03D60F-4166-F1D6-E239-078E72AE5F9B}"/>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74694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99244-23B3-0060-3A7C-E6167C0DBBC2}"/>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3" name="Footer Placeholder 2">
            <a:extLst>
              <a:ext uri="{FF2B5EF4-FFF2-40B4-BE49-F238E27FC236}">
                <a16:creationId xmlns:a16="http://schemas.microsoft.com/office/drawing/2014/main" id="{C8609365-E97F-0859-6D66-D608758F66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282A76-CC16-0A25-1EFD-86401CC1DB6A}"/>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66647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0B62-BF27-03D1-0E2F-969F2E189B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3880B0D-29CC-D77C-5DD7-48077F4CD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A2A3905-C84A-C2DC-D9AC-C4ABC2A95F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E9FF4F-A03F-34C9-0A5E-DBA2FA1EA14F}"/>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6" name="Footer Placeholder 5">
            <a:extLst>
              <a:ext uri="{FF2B5EF4-FFF2-40B4-BE49-F238E27FC236}">
                <a16:creationId xmlns:a16="http://schemas.microsoft.com/office/drawing/2014/main" id="{BA5BCBD4-390E-0B97-59BB-BB2975A9CB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206D34-690F-1149-E512-70A66941E3D4}"/>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191345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4CF7-ED18-F650-6D7B-4AFC509561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9F89062-EFBB-ABE7-5953-11EFC3782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28B0E1-7D49-B650-BA48-A638247E9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253EAB-E780-26E0-0753-6C23E5453747}"/>
              </a:ext>
            </a:extLst>
          </p:cNvPr>
          <p:cNvSpPr>
            <a:spLocks noGrp="1"/>
          </p:cNvSpPr>
          <p:nvPr>
            <p:ph type="dt" sz="half" idx="10"/>
          </p:nvPr>
        </p:nvSpPr>
        <p:spPr/>
        <p:txBody>
          <a:bodyPr/>
          <a:lstStyle/>
          <a:p>
            <a:fld id="{CDB4D2D7-44B1-4434-A196-3C7C4CFBB1D0}" type="datetimeFigureOut">
              <a:rPr lang="en-GB" smtClean="0"/>
              <a:t>07/02/2025</a:t>
            </a:fld>
            <a:endParaRPr lang="en-GB"/>
          </a:p>
        </p:txBody>
      </p:sp>
      <p:sp>
        <p:nvSpPr>
          <p:cNvPr id="6" name="Footer Placeholder 5">
            <a:extLst>
              <a:ext uri="{FF2B5EF4-FFF2-40B4-BE49-F238E27FC236}">
                <a16:creationId xmlns:a16="http://schemas.microsoft.com/office/drawing/2014/main" id="{890A1167-193B-3F4E-BFA9-A5B759CCA7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669498-4712-4B06-72E7-3F398ABA38E9}"/>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84558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3761F7-0697-79DB-5AFD-63F08B32C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1591683-EFF9-DF64-3309-AE43B84BD8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9776176-FC53-1EB7-0301-4FA0F4123C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B4D2D7-44B1-4434-A196-3C7C4CFBB1D0}" type="datetimeFigureOut">
              <a:rPr lang="en-GB" smtClean="0"/>
              <a:t>07/02/2025</a:t>
            </a:fld>
            <a:endParaRPr lang="en-GB"/>
          </a:p>
        </p:txBody>
      </p:sp>
      <p:sp>
        <p:nvSpPr>
          <p:cNvPr id="5" name="Footer Placeholder 4">
            <a:extLst>
              <a:ext uri="{FF2B5EF4-FFF2-40B4-BE49-F238E27FC236}">
                <a16:creationId xmlns:a16="http://schemas.microsoft.com/office/drawing/2014/main" id="{2DD16BA7-023A-20AB-D901-296990842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DDF1BA-44BF-9EC2-46C2-19163A9056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90AE69-FAD8-4582-995D-E07A1E33F1B8}" type="slidenum">
              <a:rPr lang="en-GB" smtClean="0"/>
              <a:t>‹#›</a:t>
            </a:fld>
            <a:endParaRPr lang="en-GB"/>
          </a:p>
        </p:txBody>
      </p:sp>
    </p:spTree>
    <p:extLst>
      <p:ext uri="{BB962C8B-B14F-4D97-AF65-F5344CB8AC3E}">
        <p14:creationId xmlns:p14="http://schemas.microsoft.com/office/powerpoint/2010/main" val="975133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5EFC-1D46-DDD2-F880-6C58E2A6067B}"/>
              </a:ext>
            </a:extLst>
          </p:cNvPr>
          <p:cNvSpPr>
            <a:spLocks noGrp="1"/>
          </p:cNvSpPr>
          <p:nvPr>
            <p:ph type="ctrTitle"/>
          </p:nvPr>
        </p:nvSpPr>
        <p:spPr>
          <a:xfrm>
            <a:off x="1435512" y="4236086"/>
            <a:ext cx="9144000" cy="837205"/>
          </a:xfrm>
        </p:spPr>
        <p:txBody>
          <a:bodyPr>
            <a:normAutofit fontScale="90000"/>
          </a:bodyPr>
          <a:lstStyle/>
          <a:p>
            <a:br>
              <a:rPr lang="en-GB" dirty="0"/>
            </a:br>
            <a:r>
              <a:rPr lang="en-GB" dirty="0"/>
              <a:t> </a:t>
            </a:r>
            <a:br>
              <a:rPr lang="en-GB" dirty="0"/>
            </a:br>
            <a:r>
              <a:rPr lang="en-GB" dirty="0"/>
              <a:t> Curriculum Marketplace</a:t>
            </a:r>
          </a:p>
        </p:txBody>
      </p:sp>
      <p:sp>
        <p:nvSpPr>
          <p:cNvPr id="3" name="Subtitle 2">
            <a:extLst>
              <a:ext uri="{FF2B5EF4-FFF2-40B4-BE49-F238E27FC236}">
                <a16:creationId xmlns:a16="http://schemas.microsoft.com/office/drawing/2014/main" id="{B29B9399-69DA-8EE6-675C-AB461B3B31B2}"/>
              </a:ext>
            </a:extLst>
          </p:cNvPr>
          <p:cNvSpPr>
            <a:spLocks noGrp="1"/>
          </p:cNvSpPr>
          <p:nvPr>
            <p:ph type="subTitle" idx="1"/>
          </p:nvPr>
        </p:nvSpPr>
        <p:spPr>
          <a:xfrm>
            <a:off x="1553496" y="5253855"/>
            <a:ext cx="9144000" cy="1604145"/>
          </a:xfrm>
        </p:spPr>
        <p:txBody>
          <a:bodyPr>
            <a:normAutofit/>
          </a:bodyPr>
          <a:lstStyle/>
          <a:p>
            <a:r>
              <a:rPr lang="en-GB" sz="4000" dirty="0">
                <a:solidFill>
                  <a:srgbClr val="FF0000"/>
                </a:solidFill>
              </a:rPr>
              <a:t>DT</a:t>
            </a:r>
          </a:p>
          <a:p>
            <a:r>
              <a:rPr lang="en-GB" sz="4000" dirty="0">
                <a:solidFill>
                  <a:srgbClr val="FF0000"/>
                </a:solidFill>
              </a:rPr>
              <a:t>Mr Callum Morris</a:t>
            </a:r>
          </a:p>
        </p:txBody>
      </p:sp>
      <p:pic>
        <p:nvPicPr>
          <p:cNvPr id="1026" name="Picture 2" descr="Bunting Colorful Flags, Pregnant Flags, Flags, Colorful PNG Transparent ...">
            <a:extLst>
              <a:ext uri="{FF2B5EF4-FFF2-40B4-BE49-F238E27FC236}">
                <a16:creationId xmlns:a16="http://schemas.microsoft.com/office/drawing/2014/main" id="{25CBA662-E934-F1AC-35E6-F6B207545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98" y="-474153"/>
            <a:ext cx="13061386" cy="2830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92C7B0-EA40-DFF0-BEA7-6188A79B52BF}"/>
              </a:ext>
            </a:extLst>
          </p:cNvPr>
          <p:cNvPicPr>
            <a:picLocks noChangeAspect="1"/>
          </p:cNvPicPr>
          <p:nvPr/>
        </p:nvPicPr>
        <p:blipFill>
          <a:blip r:embed="rId3"/>
          <a:stretch>
            <a:fillRect/>
          </a:stretch>
        </p:blipFill>
        <p:spPr>
          <a:xfrm>
            <a:off x="3679880" y="2161865"/>
            <a:ext cx="4677544" cy="1792266"/>
          </a:xfrm>
          <a:prstGeom prst="rect">
            <a:avLst/>
          </a:prstGeom>
        </p:spPr>
      </p:pic>
    </p:spTree>
    <p:extLst>
      <p:ext uri="{BB962C8B-B14F-4D97-AF65-F5344CB8AC3E}">
        <p14:creationId xmlns:p14="http://schemas.microsoft.com/office/powerpoint/2010/main" val="261967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3214-2A93-B59C-C6AD-8CFBEB12B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6DAB3-DDFE-E693-6C71-A9CAA1B02B39}"/>
              </a:ext>
            </a:extLst>
          </p:cNvPr>
          <p:cNvSpPr>
            <a:spLocks noGrp="1"/>
          </p:cNvSpPr>
          <p:nvPr>
            <p:ph type="title"/>
          </p:nvPr>
        </p:nvSpPr>
        <p:spPr>
          <a:xfrm>
            <a:off x="212084" y="121340"/>
            <a:ext cx="10515600" cy="1325563"/>
          </a:xfrm>
        </p:spPr>
        <p:txBody>
          <a:bodyPr/>
          <a:lstStyle/>
          <a:p>
            <a:r>
              <a:rPr lang="en-GB" dirty="0"/>
              <a:t>Assessment</a:t>
            </a:r>
          </a:p>
        </p:txBody>
      </p:sp>
      <p:pic>
        <p:nvPicPr>
          <p:cNvPr id="3" name="Picture 2">
            <a:extLst>
              <a:ext uri="{FF2B5EF4-FFF2-40B4-BE49-F238E27FC236}">
                <a16:creationId xmlns:a16="http://schemas.microsoft.com/office/drawing/2014/main" id="{FB6D51A1-7085-BCE0-101C-57AC84D20540}"/>
              </a:ext>
            </a:extLst>
          </p:cNvPr>
          <p:cNvPicPr>
            <a:picLocks noChangeAspect="1"/>
          </p:cNvPicPr>
          <p:nvPr/>
        </p:nvPicPr>
        <p:blipFill>
          <a:blip r:embed="rId2"/>
          <a:stretch>
            <a:fillRect/>
          </a:stretch>
        </p:blipFill>
        <p:spPr>
          <a:xfrm>
            <a:off x="10353368" y="6111277"/>
            <a:ext cx="1632156" cy="625383"/>
          </a:xfrm>
          <a:prstGeom prst="rect">
            <a:avLst/>
          </a:prstGeom>
        </p:spPr>
      </p:pic>
      <p:sp>
        <p:nvSpPr>
          <p:cNvPr id="5" name="TextBox 4">
            <a:extLst>
              <a:ext uri="{FF2B5EF4-FFF2-40B4-BE49-F238E27FC236}">
                <a16:creationId xmlns:a16="http://schemas.microsoft.com/office/drawing/2014/main" id="{E6371C07-9769-0420-4DF2-86B70CBAD0C9}"/>
              </a:ext>
            </a:extLst>
          </p:cNvPr>
          <p:cNvSpPr txBox="1"/>
          <p:nvPr/>
        </p:nvSpPr>
        <p:spPr>
          <a:xfrm>
            <a:off x="448596" y="1325563"/>
            <a:ext cx="11294808" cy="4641655"/>
          </a:xfrm>
          <a:prstGeom prst="rect">
            <a:avLst/>
          </a:prstGeom>
          <a:noFill/>
        </p:spPr>
        <p:txBody>
          <a:bodyPr wrap="square">
            <a:spAutoFit/>
          </a:bodyPr>
          <a:lstStyle/>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At Bowling Green our curriculum is carefully planned to match the learning objectives set out in the National Curriculum for each year group. Therefore, we say that a child is ‘expected’ which means they are achieving their year groups objectives if they are keeping up with the learning detailed in our long term and medium term plans.</a:t>
            </a:r>
          </a:p>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Whether a child is deemed to be keeping up with the learning is down to teacher judgement and knowledge of each individual child. To aid this decision each unit has a pre-learning task, this could check a child's understanding of the content up to this point i.e. have they recalled relevant information from previous year groups. This pre-learning task is used to inform planning, specifically thinking about additional support and challenge which may be needed in order to meet the needs of our pupils. Following the completion of a unit there is a post-learning task this checks a child's understanding of the content covered.</a:t>
            </a:r>
          </a:p>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Each lesson has a flashback at the beginning of the lesson this is to support with retrieval of 'sticky knowledge' (knowledge we want children to remember).</a:t>
            </a:r>
          </a:p>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Children are expected in each subject if they are keeping up with the learning detailed in the LTP/MTP.</a:t>
            </a:r>
          </a:p>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Statutory Government assessments are undertaken in Year 1 with the Phonics Screening Check, Year 4 with the multiplication check and Year 6 with SATs. </a:t>
            </a:r>
          </a:p>
        </p:txBody>
      </p:sp>
    </p:spTree>
    <p:extLst>
      <p:ext uri="{BB962C8B-B14F-4D97-AF65-F5344CB8AC3E}">
        <p14:creationId xmlns:p14="http://schemas.microsoft.com/office/powerpoint/2010/main" val="281360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8FA06-D670-C095-3B64-4B65BA30D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7E781-044D-45A2-59EE-B767A3455896}"/>
              </a:ext>
            </a:extLst>
          </p:cNvPr>
          <p:cNvSpPr>
            <a:spLocks noGrp="1"/>
          </p:cNvSpPr>
          <p:nvPr>
            <p:ph type="title"/>
          </p:nvPr>
        </p:nvSpPr>
        <p:spPr>
          <a:xfrm>
            <a:off x="58992" y="98320"/>
            <a:ext cx="10515600" cy="1325563"/>
          </a:xfrm>
        </p:spPr>
        <p:txBody>
          <a:bodyPr/>
          <a:lstStyle/>
          <a:p>
            <a:r>
              <a:rPr lang="en-GB" dirty="0"/>
              <a:t>What can I do as a parent to support my child in this subject? </a:t>
            </a:r>
          </a:p>
        </p:txBody>
      </p:sp>
      <p:pic>
        <p:nvPicPr>
          <p:cNvPr id="3" name="Picture 2">
            <a:extLst>
              <a:ext uri="{FF2B5EF4-FFF2-40B4-BE49-F238E27FC236}">
                <a16:creationId xmlns:a16="http://schemas.microsoft.com/office/drawing/2014/main" id="{11D03F0A-61A1-06C5-17DC-28CF9B92DE4B}"/>
              </a:ext>
            </a:extLst>
          </p:cNvPr>
          <p:cNvPicPr>
            <a:picLocks noChangeAspect="1"/>
          </p:cNvPicPr>
          <p:nvPr/>
        </p:nvPicPr>
        <p:blipFill>
          <a:blip r:embed="rId3"/>
          <a:stretch>
            <a:fillRect/>
          </a:stretch>
        </p:blipFill>
        <p:spPr>
          <a:xfrm>
            <a:off x="10353368" y="6111277"/>
            <a:ext cx="1632156" cy="625383"/>
          </a:xfrm>
          <a:prstGeom prst="rect">
            <a:avLst/>
          </a:prstGeom>
        </p:spPr>
      </p:pic>
      <p:sp>
        <p:nvSpPr>
          <p:cNvPr id="6" name="TextBox 5">
            <a:extLst>
              <a:ext uri="{FF2B5EF4-FFF2-40B4-BE49-F238E27FC236}">
                <a16:creationId xmlns:a16="http://schemas.microsoft.com/office/drawing/2014/main" id="{D8942A86-E848-E0E1-3512-207B9711368C}"/>
              </a:ext>
            </a:extLst>
          </p:cNvPr>
          <p:cNvSpPr txBox="1"/>
          <p:nvPr/>
        </p:nvSpPr>
        <p:spPr>
          <a:xfrm>
            <a:off x="434340" y="1736254"/>
            <a:ext cx="4247388" cy="2062103"/>
          </a:xfrm>
          <a:prstGeom prst="rect">
            <a:avLst/>
          </a:prstGeom>
          <a:noFill/>
        </p:spPr>
        <p:txBody>
          <a:bodyPr wrap="square">
            <a:spAutoFit/>
          </a:bodyPr>
          <a:lstStyle/>
          <a:p>
            <a:r>
              <a:rPr lang="en-GB" sz="1600" b="1" dirty="0"/>
              <a:t>Hands-On Projects: </a:t>
            </a:r>
          </a:p>
          <a:p>
            <a:r>
              <a:rPr lang="en-GB" sz="1600" dirty="0"/>
              <a:t>Encourage your child to experiment with DT-related activities at home. Try simple cooking recipes, explore basic woodworking or model building, or experiment with textile crafts like sewing or knitting. These activities echo what they learn at school and help develop practical skills.</a:t>
            </a:r>
          </a:p>
        </p:txBody>
      </p:sp>
      <p:sp>
        <p:nvSpPr>
          <p:cNvPr id="8" name="TextBox 7">
            <a:extLst>
              <a:ext uri="{FF2B5EF4-FFF2-40B4-BE49-F238E27FC236}">
                <a16:creationId xmlns:a16="http://schemas.microsoft.com/office/drawing/2014/main" id="{A7B7AA3D-3E5D-5A21-5B10-568F6F3E6AAB}"/>
              </a:ext>
            </a:extLst>
          </p:cNvPr>
          <p:cNvSpPr txBox="1"/>
          <p:nvPr/>
        </p:nvSpPr>
        <p:spPr>
          <a:xfrm>
            <a:off x="5337810" y="1043310"/>
            <a:ext cx="3470148" cy="2554545"/>
          </a:xfrm>
          <a:prstGeom prst="rect">
            <a:avLst/>
          </a:prstGeom>
          <a:noFill/>
        </p:spPr>
        <p:txBody>
          <a:bodyPr wrap="square">
            <a:spAutoFit/>
          </a:bodyPr>
          <a:lstStyle/>
          <a:p>
            <a:r>
              <a:rPr lang="en-GB" sz="1600" b="1" dirty="0"/>
              <a:t>Local Maker Spaces &amp; Workshops: </a:t>
            </a:r>
            <a:r>
              <a:rPr lang="en-GB" sz="1600" dirty="0"/>
              <a:t>Look for local maker spaces, community centres, or workshops where families can participate in hands-on projects. Leeds, Sheffield, and York often host makers’ fairs or DIY workshops. Check local council websites or community boards for events related to crafting, woodworking, or digital design.</a:t>
            </a:r>
          </a:p>
        </p:txBody>
      </p:sp>
      <p:sp>
        <p:nvSpPr>
          <p:cNvPr id="10" name="TextBox 9">
            <a:extLst>
              <a:ext uri="{FF2B5EF4-FFF2-40B4-BE49-F238E27FC236}">
                <a16:creationId xmlns:a16="http://schemas.microsoft.com/office/drawing/2014/main" id="{B744A496-A877-1E78-73C2-DCF34DA515C3}"/>
              </a:ext>
            </a:extLst>
          </p:cNvPr>
          <p:cNvSpPr txBox="1"/>
          <p:nvPr/>
        </p:nvSpPr>
        <p:spPr>
          <a:xfrm>
            <a:off x="9464040" y="2151727"/>
            <a:ext cx="2627376" cy="2554545"/>
          </a:xfrm>
          <a:prstGeom prst="rect">
            <a:avLst/>
          </a:prstGeom>
          <a:noFill/>
        </p:spPr>
        <p:txBody>
          <a:bodyPr wrap="square">
            <a:spAutoFit/>
          </a:bodyPr>
          <a:lstStyle/>
          <a:p>
            <a:r>
              <a:rPr lang="en-GB" sz="1600" b="1" dirty="0"/>
              <a:t>Museums and Exhibitions: </a:t>
            </a:r>
          </a:p>
          <a:p>
            <a:r>
              <a:rPr lang="en-GB" sz="1600" dirty="0"/>
              <a:t>Visit local museums or galleries that feature design and technology exhibits. For example, the Yorkshire Sculpture Park or local art galleries often showcase innovative design works, sparking creativity and discussion.</a:t>
            </a:r>
          </a:p>
        </p:txBody>
      </p:sp>
      <p:sp>
        <p:nvSpPr>
          <p:cNvPr id="12" name="TextBox 11">
            <a:extLst>
              <a:ext uri="{FF2B5EF4-FFF2-40B4-BE49-F238E27FC236}">
                <a16:creationId xmlns:a16="http://schemas.microsoft.com/office/drawing/2014/main" id="{82394656-4323-C982-1701-FBCC867F53A3}"/>
              </a:ext>
            </a:extLst>
          </p:cNvPr>
          <p:cNvSpPr txBox="1"/>
          <p:nvPr/>
        </p:nvSpPr>
        <p:spPr>
          <a:xfrm>
            <a:off x="1293876" y="4324695"/>
            <a:ext cx="3717036" cy="1815882"/>
          </a:xfrm>
          <a:prstGeom prst="rect">
            <a:avLst/>
          </a:prstGeom>
          <a:noFill/>
        </p:spPr>
        <p:txBody>
          <a:bodyPr wrap="square">
            <a:spAutoFit/>
          </a:bodyPr>
          <a:lstStyle/>
          <a:p>
            <a:r>
              <a:rPr lang="en-GB" sz="1600" b="1" dirty="0"/>
              <a:t>Local Libraries and Community Groups: </a:t>
            </a:r>
          </a:p>
          <a:p>
            <a:r>
              <a:rPr lang="en-GB" sz="1600" dirty="0"/>
              <a:t>Many libraries host events or clubs that focus on crafts, DIY, or even coding and robotics. These can be a great way to connect with other families interested in DT and find new project ideas.</a:t>
            </a:r>
          </a:p>
        </p:txBody>
      </p:sp>
      <p:sp>
        <p:nvSpPr>
          <p:cNvPr id="14" name="TextBox 13">
            <a:extLst>
              <a:ext uri="{FF2B5EF4-FFF2-40B4-BE49-F238E27FC236}">
                <a16:creationId xmlns:a16="http://schemas.microsoft.com/office/drawing/2014/main" id="{33E9E27B-AB90-3B1F-3C13-2461AC82F322}"/>
              </a:ext>
            </a:extLst>
          </p:cNvPr>
          <p:cNvSpPr txBox="1"/>
          <p:nvPr/>
        </p:nvSpPr>
        <p:spPr>
          <a:xfrm>
            <a:off x="5896774" y="4451356"/>
            <a:ext cx="3150108" cy="2308324"/>
          </a:xfrm>
          <a:prstGeom prst="rect">
            <a:avLst/>
          </a:prstGeom>
          <a:noFill/>
        </p:spPr>
        <p:txBody>
          <a:bodyPr wrap="square">
            <a:spAutoFit/>
          </a:bodyPr>
          <a:lstStyle/>
          <a:p>
            <a:r>
              <a:rPr lang="en-GB" sz="1600" b="1" dirty="0"/>
              <a:t>Online Resources and Tutorials: </a:t>
            </a:r>
            <a:r>
              <a:rPr lang="en-GB" sz="1600" dirty="0"/>
              <a:t>There are many online tutorials and project ideas that can supplement your child’s learning. Websites and platforms like YouTube, Pinterest, and maker blogs provide a wealth of ideas and step-by-step guides that you can try together.</a:t>
            </a:r>
          </a:p>
        </p:txBody>
      </p:sp>
    </p:spTree>
    <p:extLst>
      <p:ext uri="{BB962C8B-B14F-4D97-AF65-F5344CB8AC3E}">
        <p14:creationId xmlns:p14="http://schemas.microsoft.com/office/powerpoint/2010/main" val="4044278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EE9E-338E-BE09-C006-26E6E792B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14EB0-58D0-7D6E-4FD3-7D47330B21A4}"/>
              </a:ext>
            </a:extLst>
          </p:cNvPr>
          <p:cNvSpPr>
            <a:spLocks noGrp="1"/>
          </p:cNvSpPr>
          <p:nvPr>
            <p:ph type="title"/>
          </p:nvPr>
        </p:nvSpPr>
        <p:spPr>
          <a:xfrm>
            <a:off x="58992" y="0"/>
            <a:ext cx="10515600" cy="1325563"/>
          </a:xfrm>
        </p:spPr>
        <p:txBody>
          <a:bodyPr/>
          <a:lstStyle/>
          <a:p>
            <a:r>
              <a:rPr lang="en-GB" dirty="0"/>
              <a:t>Career Ideas</a:t>
            </a:r>
          </a:p>
        </p:txBody>
      </p:sp>
      <p:pic>
        <p:nvPicPr>
          <p:cNvPr id="3" name="Picture 2">
            <a:extLst>
              <a:ext uri="{FF2B5EF4-FFF2-40B4-BE49-F238E27FC236}">
                <a16:creationId xmlns:a16="http://schemas.microsoft.com/office/drawing/2014/main" id="{AFEA0F73-184E-5367-C975-3A0C8849A84A}"/>
              </a:ext>
            </a:extLst>
          </p:cNvPr>
          <p:cNvPicPr>
            <a:picLocks noChangeAspect="1"/>
          </p:cNvPicPr>
          <p:nvPr/>
        </p:nvPicPr>
        <p:blipFill>
          <a:blip r:embed="rId2"/>
          <a:stretch>
            <a:fillRect/>
          </a:stretch>
        </p:blipFill>
        <p:spPr>
          <a:xfrm>
            <a:off x="10353368" y="6111277"/>
            <a:ext cx="1632156" cy="625383"/>
          </a:xfrm>
          <a:prstGeom prst="rect">
            <a:avLst/>
          </a:prstGeom>
        </p:spPr>
      </p:pic>
      <p:sp>
        <p:nvSpPr>
          <p:cNvPr id="4" name="TextBox 3">
            <a:extLst>
              <a:ext uri="{FF2B5EF4-FFF2-40B4-BE49-F238E27FC236}">
                <a16:creationId xmlns:a16="http://schemas.microsoft.com/office/drawing/2014/main" id="{2D582F6E-A350-4B63-137F-323B77F5E093}"/>
              </a:ext>
            </a:extLst>
          </p:cNvPr>
          <p:cNvSpPr txBox="1"/>
          <p:nvPr/>
        </p:nvSpPr>
        <p:spPr>
          <a:xfrm>
            <a:off x="641903" y="2539584"/>
            <a:ext cx="3260868" cy="1200329"/>
          </a:xfrm>
          <a:prstGeom prst="rect">
            <a:avLst/>
          </a:prstGeom>
          <a:noFill/>
        </p:spPr>
        <p:txBody>
          <a:bodyPr wrap="square" rtlCol="0">
            <a:spAutoFit/>
          </a:bodyPr>
          <a:lstStyle/>
          <a:p>
            <a:r>
              <a:rPr lang="en-GB" b="1" dirty="0">
                <a:latin typeface="Twinkl Cursive Looped" panose="02000000000000000000" pitchFamily="2" charset="0"/>
              </a:rPr>
              <a:t>Architect </a:t>
            </a:r>
          </a:p>
          <a:p>
            <a:r>
              <a:rPr lang="en-GB" dirty="0">
                <a:latin typeface="Twinkl Cursive Looped" panose="02000000000000000000" pitchFamily="2" charset="0"/>
              </a:rPr>
              <a:t>Designing buildings or managing construction projects.</a:t>
            </a:r>
          </a:p>
          <a:p>
            <a:pPr marL="285750" indent="-285750">
              <a:buFont typeface="Arial" panose="020B0604020202020204" pitchFamily="34" charset="0"/>
              <a:buChar char="•"/>
            </a:pPr>
            <a:endParaRPr lang="en-GB" dirty="0">
              <a:latin typeface="Twinkl Cursive Looped" panose="02000000000000000000" pitchFamily="2" charset="0"/>
            </a:endParaRPr>
          </a:p>
        </p:txBody>
      </p:sp>
      <p:sp>
        <p:nvSpPr>
          <p:cNvPr id="7" name="TextBox 6">
            <a:extLst>
              <a:ext uri="{FF2B5EF4-FFF2-40B4-BE49-F238E27FC236}">
                <a16:creationId xmlns:a16="http://schemas.microsoft.com/office/drawing/2014/main" id="{8B5D782A-59BF-717B-06B8-44B9BD792B12}"/>
              </a:ext>
            </a:extLst>
          </p:cNvPr>
          <p:cNvSpPr txBox="1"/>
          <p:nvPr/>
        </p:nvSpPr>
        <p:spPr>
          <a:xfrm>
            <a:off x="3902771" y="132528"/>
            <a:ext cx="3723325" cy="923330"/>
          </a:xfrm>
          <a:prstGeom prst="rect">
            <a:avLst/>
          </a:prstGeom>
          <a:noFill/>
        </p:spPr>
        <p:txBody>
          <a:bodyPr wrap="square">
            <a:spAutoFit/>
          </a:bodyPr>
          <a:lstStyle/>
          <a:p>
            <a:r>
              <a:rPr lang="en-GB" b="1" dirty="0">
                <a:latin typeface="Twinkl Cursive Looped" panose="02000000000000000000" pitchFamily="2" charset="0"/>
              </a:rPr>
              <a:t>Manufacturing engineer </a:t>
            </a:r>
          </a:p>
          <a:p>
            <a:r>
              <a:rPr lang="en-GB" dirty="0"/>
              <a:t>Designing and improving machines or production processes.</a:t>
            </a:r>
            <a:endParaRPr lang="en-GB" dirty="0">
              <a:latin typeface="Twinkl Cursive Looped" panose="02000000000000000000" pitchFamily="2" charset="0"/>
            </a:endParaRPr>
          </a:p>
        </p:txBody>
      </p:sp>
      <p:sp>
        <p:nvSpPr>
          <p:cNvPr id="9" name="TextBox 8">
            <a:extLst>
              <a:ext uri="{FF2B5EF4-FFF2-40B4-BE49-F238E27FC236}">
                <a16:creationId xmlns:a16="http://schemas.microsoft.com/office/drawing/2014/main" id="{212057B2-6506-A08C-8A4B-F7FBDBE2E41D}"/>
              </a:ext>
            </a:extLst>
          </p:cNvPr>
          <p:cNvSpPr txBox="1"/>
          <p:nvPr/>
        </p:nvSpPr>
        <p:spPr>
          <a:xfrm>
            <a:off x="1914202" y="4221257"/>
            <a:ext cx="4386457" cy="923330"/>
          </a:xfrm>
          <a:prstGeom prst="rect">
            <a:avLst/>
          </a:prstGeom>
          <a:noFill/>
        </p:spPr>
        <p:txBody>
          <a:bodyPr wrap="square">
            <a:spAutoFit/>
          </a:bodyPr>
          <a:lstStyle/>
          <a:p>
            <a:r>
              <a:rPr lang="en-GB" b="1" dirty="0">
                <a:latin typeface="Twinkl Cursive Looped" panose="02000000000000000000" pitchFamily="2" charset="0"/>
              </a:rPr>
              <a:t>Product designer </a:t>
            </a:r>
          </a:p>
          <a:p>
            <a:r>
              <a:rPr lang="en-GB" dirty="0"/>
              <a:t>Creating everyday products, from furniture to gadgets.</a:t>
            </a:r>
            <a:endParaRPr lang="en-GB" dirty="0">
              <a:latin typeface="Twinkl Cursive Looped" panose="02000000000000000000" pitchFamily="2" charset="0"/>
            </a:endParaRPr>
          </a:p>
        </p:txBody>
      </p:sp>
      <p:sp>
        <p:nvSpPr>
          <p:cNvPr id="12" name="TextBox 11">
            <a:extLst>
              <a:ext uri="{FF2B5EF4-FFF2-40B4-BE49-F238E27FC236}">
                <a16:creationId xmlns:a16="http://schemas.microsoft.com/office/drawing/2014/main" id="{4257CE83-BFF7-E048-5F0F-6771F610DC9F}"/>
              </a:ext>
            </a:extLst>
          </p:cNvPr>
          <p:cNvSpPr txBox="1"/>
          <p:nvPr/>
        </p:nvSpPr>
        <p:spPr>
          <a:xfrm>
            <a:off x="8205754" y="1502428"/>
            <a:ext cx="3779770" cy="1200329"/>
          </a:xfrm>
          <a:prstGeom prst="rect">
            <a:avLst/>
          </a:prstGeom>
          <a:noFill/>
        </p:spPr>
        <p:txBody>
          <a:bodyPr wrap="square">
            <a:spAutoFit/>
          </a:bodyPr>
          <a:lstStyle/>
          <a:p>
            <a:r>
              <a:rPr lang="en-GB" b="1" dirty="0">
                <a:latin typeface="Twinkl Cursive Looped" panose="02000000000000000000" pitchFamily="2" charset="0"/>
              </a:rPr>
              <a:t>Chef</a:t>
            </a:r>
          </a:p>
          <a:p>
            <a:r>
              <a:rPr lang="en-GB" dirty="0">
                <a:latin typeface="Twinkl Cursive Looped" panose="02000000000000000000" pitchFamily="2" charset="0"/>
              </a:rPr>
              <a:t>Innovating in the culinary arts, combining creativity with technical skills in cooking and presentation.</a:t>
            </a:r>
          </a:p>
        </p:txBody>
      </p:sp>
      <p:sp>
        <p:nvSpPr>
          <p:cNvPr id="13" name="TextBox 12">
            <a:extLst>
              <a:ext uri="{FF2B5EF4-FFF2-40B4-BE49-F238E27FC236}">
                <a16:creationId xmlns:a16="http://schemas.microsoft.com/office/drawing/2014/main" id="{84463803-E123-68F3-7699-2B36825F7E0D}"/>
              </a:ext>
            </a:extLst>
          </p:cNvPr>
          <p:cNvSpPr txBox="1"/>
          <p:nvPr/>
        </p:nvSpPr>
        <p:spPr>
          <a:xfrm>
            <a:off x="7865114" y="4031324"/>
            <a:ext cx="3779770" cy="923330"/>
          </a:xfrm>
          <a:prstGeom prst="rect">
            <a:avLst/>
          </a:prstGeom>
          <a:noFill/>
        </p:spPr>
        <p:txBody>
          <a:bodyPr wrap="square">
            <a:spAutoFit/>
          </a:bodyPr>
          <a:lstStyle/>
          <a:p>
            <a:r>
              <a:rPr lang="en-GB" b="1" dirty="0"/>
              <a:t>Fashion designer </a:t>
            </a:r>
          </a:p>
          <a:p>
            <a:r>
              <a:rPr lang="en-GB" dirty="0"/>
              <a:t>Creating clothing, accessories, or innovative textile designs.</a:t>
            </a:r>
          </a:p>
        </p:txBody>
      </p:sp>
      <p:pic>
        <p:nvPicPr>
          <p:cNvPr id="14" name="Picture 13">
            <a:extLst>
              <a:ext uri="{FF2B5EF4-FFF2-40B4-BE49-F238E27FC236}">
                <a16:creationId xmlns:a16="http://schemas.microsoft.com/office/drawing/2014/main" id="{68A0E7C3-E247-7390-385B-AF1615FEE966}"/>
              </a:ext>
            </a:extLst>
          </p:cNvPr>
          <p:cNvPicPr>
            <a:picLocks noChangeAspect="1"/>
          </p:cNvPicPr>
          <p:nvPr/>
        </p:nvPicPr>
        <p:blipFill>
          <a:blip r:embed="rId3"/>
          <a:stretch>
            <a:fillRect/>
          </a:stretch>
        </p:blipFill>
        <p:spPr>
          <a:xfrm>
            <a:off x="9050824" y="173861"/>
            <a:ext cx="2296880" cy="1511657"/>
          </a:xfrm>
          <a:prstGeom prst="rect">
            <a:avLst/>
          </a:prstGeom>
        </p:spPr>
      </p:pic>
      <p:pic>
        <p:nvPicPr>
          <p:cNvPr id="15" name="Picture 14">
            <a:extLst>
              <a:ext uri="{FF2B5EF4-FFF2-40B4-BE49-F238E27FC236}">
                <a16:creationId xmlns:a16="http://schemas.microsoft.com/office/drawing/2014/main" id="{BF7E5A34-07BF-842D-4D1C-DA746D71EDA3}"/>
              </a:ext>
            </a:extLst>
          </p:cNvPr>
          <p:cNvPicPr>
            <a:picLocks noChangeAspect="1"/>
          </p:cNvPicPr>
          <p:nvPr/>
        </p:nvPicPr>
        <p:blipFill>
          <a:blip r:embed="rId4"/>
          <a:stretch>
            <a:fillRect/>
          </a:stretch>
        </p:blipFill>
        <p:spPr>
          <a:xfrm>
            <a:off x="7626096" y="5144587"/>
            <a:ext cx="2576857" cy="1449482"/>
          </a:xfrm>
          <a:prstGeom prst="rect">
            <a:avLst/>
          </a:prstGeom>
        </p:spPr>
      </p:pic>
      <p:pic>
        <p:nvPicPr>
          <p:cNvPr id="16" name="Picture 15">
            <a:extLst>
              <a:ext uri="{FF2B5EF4-FFF2-40B4-BE49-F238E27FC236}">
                <a16:creationId xmlns:a16="http://schemas.microsoft.com/office/drawing/2014/main" id="{FD520C59-0D81-D526-BF6C-2DA49E9E1F43}"/>
              </a:ext>
            </a:extLst>
          </p:cNvPr>
          <p:cNvPicPr>
            <a:picLocks noChangeAspect="1"/>
          </p:cNvPicPr>
          <p:nvPr/>
        </p:nvPicPr>
        <p:blipFill>
          <a:blip r:embed="rId5"/>
          <a:stretch>
            <a:fillRect/>
          </a:stretch>
        </p:blipFill>
        <p:spPr>
          <a:xfrm>
            <a:off x="3381209" y="5020394"/>
            <a:ext cx="2291335" cy="1554289"/>
          </a:xfrm>
          <a:prstGeom prst="rect">
            <a:avLst/>
          </a:prstGeom>
        </p:spPr>
      </p:pic>
      <p:pic>
        <p:nvPicPr>
          <p:cNvPr id="17" name="Picture 16">
            <a:extLst>
              <a:ext uri="{FF2B5EF4-FFF2-40B4-BE49-F238E27FC236}">
                <a16:creationId xmlns:a16="http://schemas.microsoft.com/office/drawing/2014/main" id="{D456DA84-7B59-0F6E-2B79-B69A2AA35E15}"/>
              </a:ext>
            </a:extLst>
          </p:cNvPr>
          <p:cNvPicPr>
            <a:picLocks noChangeAspect="1"/>
          </p:cNvPicPr>
          <p:nvPr/>
        </p:nvPicPr>
        <p:blipFill>
          <a:blip r:embed="rId6"/>
          <a:stretch>
            <a:fillRect/>
          </a:stretch>
        </p:blipFill>
        <p:spPr>
          <a:xfrm>
            <a:off x="1760438" y="1164204"/>
            <a:ext cx="2142333" cy="1536739"/>
          </a:xfrm>
          <a:prstGeom prst="rect">
            <a:avLst/>
          </a:prstGeom>
        </p:spPr>
      </p:pic>
      <p:pic>
        <p:nvPicPr>
          <p:cNvPr id="1026" name="Picture 2" descr="247,300+ Industrial Uniforms Stock Photos, Pictures ...">
            <a:extLst>
              <a:ext uri="{FF2B5EF4-FFF2-40B4-BE49-F238E27FC236}">
                <a16:creationId xmlns:a16="http://schemas.microsoft.com/office/drawing/2014/main" id="{814028B2-E1A4-FE16-21ED-293125A463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7841" y="1082454"/>
            <a:ext cx="2331434" cy="155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4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DB58-7F02-96F9-4599-8EE44656CCFF}"/>
              </a:ext>
            </a:extLst>
          </p:cNvPr>
          <p:cNvSpPr>
            <a:spLocks noGrp="1"/>
          </p:cNvSpPr>
          <p:nvPr>
            <p:ph type="title"/>
          </p:nvPr>
        </p:nvSpPr>
        <p:spPr>
          <a:xfrm>
            <a:off x="58992" y="0"/>
            <a:ext cx="10515600" cy="1325563"/>
          </a:xfrm>
        </p:spPr>
        <p:txBody>
          <a:bodyPr/>
          <a:lstStyle/>
          <a:p>
            <a:r>
              <a:rPr lang="en-GB" dirty="0"/>
              <a:t>Long Term Planning</a:t>
            </a:r>
          </a:p>
        </p:txBody>
      </p:sp>
      <p:pic>
        <p:nvPicPr>
          <p:cNvPr id="3" name="Picture 2">
            <a:extLst>
              <a:ext uri="{FF2B5EF4-FFF2-40B4-BE49-F238E27FC236}">
                <a16:creationId xmlns:a16="http://schemas.microsoft.com/office/drawing/2014/main" id="{E1C55107-A9A7-7863-7707-863FC2C0B480}"/>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5" name="Picture 4">
            <a:extLst>
              <a:ext uri="{FF2B5EF4-FFF2-40B4-BE49-F238E27FC236}">
                <a16:creationId xmlns:a16="http://schemas.microsoft.com/office/drawing/2014/main" id="{9F8C9BEF-4954-E9A6-DA56-4D63BAACED7F}"/>
              </a:ext>
            </a:extLst>
          </p:cNvPr>
          <p:cNvPicPr>
            <a:picLocks noChangeAspect="1"/>
          </p:cNvPicPr>
          <p:nvPr/>
        </p:nvPicPr>
        <p:blipFill>
          <a:blip r:embed="rId3"/>
          <a:srcRect t="5901" b="1"/>
          <a:stretch/>
        </p:blipFill>
        <p:spPr>
          <a:xfrm>
            <a:off x="173818" y="982030"/>
            <a:ext cx="9329411" cy="5748193"/>
          </a:xfrm>
          <a:prstGeom prst="rect">
            <a:avLst/>
          </a:prstGeom>
        </p:spPr>
      </p:pic>
    </p:spTree>
    <p:extLst>
      <p:ext uri="{BB962C8B-B14F-4D97-AF65-F5344CB8AC3E}">
        <p14:creationId xmlns:p14="http://schemas.microsoft.com/office/powerpoint/2010/main" val="1117034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B10B0B0-77A1-DC4F-AF7D-CA24283EAE42}"/>
              </a:ext>
            </a:extLst>
          </p:cNvPr>
          <p:cNvSpPr>
            <a:spLocks noChangeArrowheads="1"/>
          </p:cNvSpPr>
          <p:nvPr/>
        </p:nvSpPr>
        <p:spPr bwMode="auto">
          <a:xfrm>
            <a:off x="1067268" y="3028696"/>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D095F4E2-A29E-A24F-AEA5-3952FE5ED013}"/>
              </a:ext>
            </a:extLst>
          </p:cNvPr>
          <p:cNvGraphicFramePr>
            <a:graphicFrameLocks noGrp="1"/>
          </p:cNvGraphicFramePr>
          <p:nvPr>
            <p:extLst>
              <p:ext uri="{D42A27DB-BD31-4B8C-83A1-F6EECF244321}">
                <p14:modId xmlns:p14="http://schemas.microsoft.com/office/powerpoint/2010/main" val="1219807220"/>
              </p:ext>
            </p:extLst>
          </p:nvPr>
        </p:nvGraphicFramePr>
        <p:xfrm>
          <a:off x="430894" y="1666385"/>
          <a:ext cx="11408337" cy="4517449"/>
        </p:xfrm>
        <a:graphic>
          <a:graphicData uri="http://schemas.openxmlformats.org/drawingml/2006/table">
            <a:tbl>
              <a:tblPr firstRow="1" firstCol="1" bandRow="1">
                <a:tableStyleId>{5C22544A-7EE6-4342-B048-85BDC9FD1C3A}</a:tableStyleId>
              </a:tblPr>
              <a:tblGrid>
                <a:gridCol w="1263515">
                  <a:extLst>
                    <a:ext uri="{9D8B030D-6E8A-4147-A177-3AD203B41FA5}">
                      <a16:colId xmlns:a16="http://schemas.microsoft.com/office/drawing/2014/main" val="3401256802"/>
                    </a:ext>
                  </a:extLst>
                </a:gridCol>
                <a:gridCol w="2226659">
                  <a:extLst>
                    <a:ext uri="{9D8B030D-6E8A-4147-A177-3AD203B41FA5}">
                      <a16:colId xmlns:a16="http://schemas.microsoft.com/office/drawing/2014/main" val="3268591095"/>
                    </a:ext>
                  </a:extLst>
                </a:gridCol>
                <a:gridCol w="1460486">
                  <a:extLst>
                    <a:ext uri="{9D8B030D-6E8A-4147-A177-3AD203B41FA5}">
                      <a16:colId xmlns:a16="http://schemas.microsoft.com/office/drawing/2014/main" val="2164551869"/>
                    </a:ext>
                  </a:extLst>
                </a:gridCol>
                <a:gridCol w="2312998">
                  <a:extLst>
                    <a:ext uri="{9D8B030D-6E8A-4147-A177-3AD203B41FA5}">
                      <a16:colId xmlns:a16="http://schemas.microsoft.com/office/drawing/2014/main" val="3423813128"/>
                    </a:ext>
                  </a:extLst>
                </a:gridCol>
                <a:gridCol w="1035006">
                  <a:extLst>
                    <a:ext uri="{9D8B030D-6E8A-4147-A177-3AD203B41FA5}">
                      <a16:colId xmlns:a16="http://schemas.microsoft.com/office/drawing/2014/main" val="226506178"/>
                    </a:ext>
                  </a:extLst>
                </a:gridCol>
                <a:gridCol w="1699851">
                  <a:extLst>
                    <a:ext uri="{9D8B030D-6E8A-4147-A177-3AD203B41FA5}">
                      <a16:colId xmlns:a16="http://schemas.microsoft.com/office/drawing/2014/main" val="2957349265"/>
                    </a:ext>
                  </a:extLst>
                </a:gridCol>
                <a:gridCol w="1409822">
                  <a:extLst>
                    <a:ext uri="{9D8B030D-6E8A-4147-A177-3AD203B41FA5}">
                      <a16:colId xmlns:a16="http://schemas.microsoft.com/office/drawing/2014/main" val="1677197717"/>
                    </a:ext>
                  </a:extLst>
                </a:gridCol>
              </a:tblGrid>
              <a:tr h="181170">
                <a:tc>
                  <a:txBody>
                    <a:bodyPr/>
                    <a:lstStyle/>
                    <a:p>
                      <a:pPr marL="0" marR="0" algn="ctr">
                        <a:lnSpc>
                          <a:spcPct val="107000"/>
                        </a:lnSpc>
                        <a:spcBef>
                          <a:spcPts val="0"/>
                        </a:spcBef>
                        <a:spcAft>
                          <a:spcPts val="0"/>
                        </a:spcAft>
                      </a:pPr>
                      <a:r>
                        <a:rPr lang="en-GB" sz="1000">
                          <a:solidFill>
                            <a:schemeClr val="tx1"/>
                          </a:solidFill>
                          <a:effectLst/>
                          <a:latin typeface="+mn-lt"/>
                        </a:rPr>
                        <a:t>Term</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a:txBody>
                    <a:bodyPr/>
                    <a:lstStyle/>
                    <a:p>
                      <a:pPr marL="0" marR="0" algn="ctr">
                        <a:lnSpc>
                          <a:spcPct val="107000"/>
                        </a:lnSpc>
                        <a:spcBef>
                          <a:spcPts val="0"/>
                        </a:spcBef>
                        <a:spcAft>
                          <a:spcPts val="0"/>
                        </a:spcAft>
                      </a:pPr>
                      <a:r>
                        <a:rPr lang="en-GB" sz="1000">
                          <a:solidFill>
                            <a:schemeClr val="tx1"/>
                          </a:solidFill>
                          <a:effectLst/>
                          <a:latin typeface="+mn-lt"/>
                        </a:rPr>
                        <a:t>Autumn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mn-lt"/>
                        </a:rPr>
                        <a:t>Autumn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mn-lt"/>
                        </a:rPr>
                        <a:t>Spring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Spring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extLst>
                  <a:ext uri="{0D108BD9-81ED-4DB2-BD59-A6C34878D82A}">
                    <a16:rowId xmlns:a16="http://schemas.microsoft.com/office/drawing/2014/main" val="521371201"/>
                  </a:ext>
                </a:extLst>
              </a:tr>
              <a:tr h="756022">
                <a:tc>
                  <a:txBody>
                    <a:bodyPr/>
                    <a:lstStyle/>
                    <a:p>
                      <a:pPr marL="0" marR="0" algn="ctr">
                        <a:lnSpc>
                          <a:spcPct val="107000"/>
                        </a:lnSpc>
                        <a:spcBef>
                          <a:spcPts val="0"/>
                        </a:spcBef>
                        <a:spcAft>
                          <a:spcPts val="0"/>
                        </a:spcAft>
                      </a:pPr>
                      <a:r>
                        <a:rPr lang="en-GB" sz="1000" dirty="0">
                          <a:solidFill>
                            <a:schemeClr val="tx1"/>
                          </a:solidFill>
                          <a:effectLst/>
                          <a:latin typeface="+mn-lt"/>
                        </a:rPr>
                        <a:t>Theme </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Who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All about me, my feelings, similarities and differences, my family, celebrations, past and present.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What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Evolution, human bodies, staying healthy, oral hygiene, amazing humans, plants vs humans, minibeasts and life cycles.</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Where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Where I live, the UK, fossils/dinosaurs, the world, pirates, space, and how to care for the planet.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hMerge="1">
                  <a:txBody>
                    <a:bodyPr/>
                    <a:lstStyle/>
                    <a:p>
                      <a:endParaRPr lang="en-US"/>
                    </a:p>
                  </a:txBody>
                  <a:tcPr/>
                </a:tc>
                <a:extLst>
                  <a:ext uri="{0D108BD9-81ED-4DB2-BD59-A6C34878D82A}">
                    <a16:rowId xmlns:a16="http://schemas.microsoft.com/office/drawing/2014/main" val="853664077"/>
                  </a:ext>
                </a:extLst>
              </a:tr>
              <a:tr h="1117920">
                <a:tc>
                  <a:txBody>
                    <a:bodyPr/>
                    <a:lstStyle/>
                    <a:p>
                      <a:pPr marL="0" marR="0" algn="ctr">
                        <a:lnSpc>
                          <a:spcPct val="107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Expressive Arts and Design</a:t>
                      </a:r>
                    </a:p>
                    <a:p>
                      <a:pPr marL="0" marR="0" algn="ctr">
                        <a:lnSpc>
                          <a:spcPct val="107000"/>
                        </a:lnSpc>
                        <a:spcBef>
                          <a:spcPts val="0"/>
                        </a:spcBef>
                        <a:spcAft>
                          <a:spcPts val="0"/>
                        </a:spcAft>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171450" indent="-171450" algn="ctr">
                        <a:buFontTx/>
                        <a:buBlip>
                          <a:blip r:embed="rId2"/>
                        </a:buBlip>
                      </a:pPr>
                      <a:r>
                        <a:rPr lang="en-GB" sz="1000" b="0" dirty="0">
                          <a:solidFill>
                            <a:schemeClr val="tx1"/>
                          </a:solidFill>
                          <a:latin typeface="+mn-lt"/>
                          <a:cs typeface="Amatic SC" panose="00000500000000000000" pitchFamily="2" charset="-79"/>
                        </a:rPr>
                        <a:t>Join in with a range of songs/nursery rhymes.</a:t>
                      </a:r>
                    </a:p>
                    <a:p>
                      <a:pPr marL="171450" indent="-171450" algn="ctr">
                        <a:buFontTx/>
                        <a:buBlip>
                          <a:blip r:embed="rId2"/>
                        </a:buBlip>
                      </a:pPr>
                      <a:r>
                        <a:rPr lang="en-GB" sz="1000" b="0" dirty="0">
                          <a:solidFill>
                            <a:schemeClr val="tx1"/>
                          </a:solidFill>
                          <a:latin typeface="+mn-lt"/>
                          <a:cs typeface="Amatic SC" panose="00000500000000000000" pitchFamily="2" charset="-79"/>
                        </a:rPr>
                        <a:t>Call and response songs. </a:t>
                      </a:r>
                    </a:p>
                    <a:p>
                      <a:pPr marL="171450" indent="-171450" algn="ctr">
                        <a:buFontTx/>
                        <a:buBlip>
                          <a:blip r:embed="rId2"/>
                        </a:buBlip>
                      </a:pPr>
                      <a:r>
                        <a:rPr lang="en-GB" sz="1000" b="0" dirty="0">
                          <a:solidFill>
                            <a:schemeClr val="tx1"/>
                          </a:solidFill>
                          <a:latin typeface="+mn-lt"/>
                          <a:cs typeface="Amatic SC" panose="00000500000000000000" pitchFamily="2" charset="-79"/>
                        </a:rPr>
                        <a:t>Use a variety of mark-making resources.</a:t>
                      </a:r>
                    </a:p>
                    <a:p>
                      <a:pPr marL="171450" indent="-171450" algn="ctr">
                        <a:buFontTx/>
                        <a:buBlip>
                          <a:blip r:embed="rId2"/>
                        </a:buBlip>
                      </a:pPr>
                      <a:r>
                        <a:rPr lang="en-GB" sz="1000" b="0" dirty="0">
                          <a:solidFill>
                            <a:schemeClr val="tx1"/>
                          </a:solidFill>
                          <a:latin typeface="+mn-lt"/>
                          <a:cs typeface="Amatic SC" panose="00000500000000000000" pitchFamily="2" charset="-79"/>
                        </a:rPr>
                        <a:t>Begin to select colours for a purpose. </a:t>
                      </a:r>
                    </a:p>
                    <a:p>
                      <a:pPr marL="171450" indent="-171450" algn="ctr">
                        <a:buFontTx/>
                        <a:buBlip>
                          <a:blip r:embed="rId2"/>
                        </a:buBlip>
                      </a:pPr>
                      <a:r>
                        <a:rPr lang="en-GB" sz="1000" b="0" dirty="0">
                          <a:solidFill>
                            <a:schemeClr val="tx1"/>
                          </a:solidFill>
                          <a:latin typeface="+mn-lt"/>
                          <a:cs typeface="Amatic SC" panose="00000500000000000000" pitchFamily="2" charset="-79"/>
                        </a:rPr>
                        <a:t>Beginning to mix colours.</a:t>
                      </a:r>
                    </a:p>
                    <a:p>
                      <a:pPr marL="171450" indent="-171450" algn="ctr">
                        <a:buFontTx/>
                        <a:buBlip>
                          <a:blip r:embed="rId2"/>
                        </a:buBlip>
                      </a:pPr>
                      <a:r>
                        <a:rPr lang="en-GB" sz="1000" b="0" dirty="0">
                          <a:solidFill>
                            <a:schemeClr val="tx1"/>
                          </a:solidFill>
                          <a:latin typeface="+mn-lt"/>
                          <a:cs typeface="Amatic SC" panose="00000500000000000000" pitchFamily="2" charset="-79"/>
                        </a:rPr>
                        <a:t>Create a collaborative art piece for display. </a:t>
                      </a:r>
                    </a:p>
                    <a:p>
                      <a:pPr marL="171450" indent="-171450" algn="ctr">
                        <a:buFontTx/>
                        <a:buBlip>
                          <a:blip r:embed="rId2"/>
                        </a:buBlip>
                      </a:pPr>
                      <a:r>
                        <a:rPr lang="en-GB" sz="1000" b="0" dirty="0">
                          <a:solidFill>
                            <a:schemeClr val="tx1"/>
                          </a:solidFill>
                          <a:latin typeface="+mn-lt"/>
                          <a:cs typeface="Amatic SC" panose="00000500000000000000" pitchFamily="2" charset="-79"/>
                        </a:rPr>
                        <a:t>Join in with role play games and use resources for props.</a:t>
                      </a:r>
                    </a:p>
                    <a:p>
                      <a:pPr marL="171450" indent="-171450" algn="ctr">
                        <a:buFontTx/>
                        <a:buBlip>
                          <a:blip r:embed="rId2"/>
                        </a:buBlip>
                      </a:pPr>
                      <a:r>
                        <a:rPr lang="en-GB" sz="1000" b="0" dirty="0">
                          <a:solidFill>
                            <a:srgbClr val="FF0000"/>
                          </a:solidFill>
                          <a:latin typeface="+mn-lt"/>
                          <a:cs typeface="Amatic SC" panose="00000500000000000000" pitchFamily="2" charset="-79"/>
                        </a:rPr>
                        <a:t>Build models using construction equipment. </a:t>
                      </a:r>
                    </a:p>
                    <a:p>
                      <a:pPr marL="171450" indent="-171450" algn="ctr">
                        <a:buFontTx/>
                        <a:buBlip>
                          <a:blip r:embed="rId2"/>
                        </a:buBlip>
                      </a:pPr>
                      <a:r>
                        <a:rPr lang="en-GB" sz="1000" b="0" dirty="0">
                          <a:solidFill>
                            <a:schemeClr val="tx1"/>
                          </a:solidFill>
                          <a:latin typeface="+mn-lt"/>
                          <a:cs typeface="Amatic SC" panose="00000500000000000000" pitchFamily="2" charset="-79"/>
                        </a:rPr>
                        <a:t>Self portraits.</a:t>
                      </a:r>
                    </a:p>
                    <a:p>
                      <a:pPr marL="171450" indent="-171450" algn="ctr">
                        <a:buFontTx/>
                        <a:buBlip>
                          <a:blip r:embed="rId2"/>
                        </a:buBlip>
                      </a:pPr>
                      <a:r>
                        <a:rPr lang="en-GB" sz="1000" b="0" dirty="0">
                          <a:solidFill>
                            <a:schemeClr val="tx1"/>
                          </a:solidFill>
                          <a:latin typeface="+mn-lt"/>
                          <a:cs typeface="Amatic SC" panose="00000500000000000000" pitchFamily="2" charset="-79"/>
                        </a:rPr>
                        <a:t>Portraits of Family members.</a:t>
                      </a:r>
                    </a:p>
                    <a:p>
                      <a:pPr marL="171450" indent="-171450" algn="ctr">
                        <a:buFontTx/>
                        <a:buBlip>
                          <a:blip r:embed="rId2"/>
                        </a:buBlip>
                      </a:pPr>
                      <a:r>
                        <a:rPr lang="en-GB" sz="1000" b="0" dirty="0">
                          <a:solidFill>
                            <a:srgbClr val="FF0000"/>
                          </a:solidFill>
                          <a:latin typeface="+mn-lt"/>
                          <a:cs typeface="Amatic SC" panose="00000500000000000000" pitchFamily="2" charset="-79"/>
                        </a:rPr>
                        <a:t>Junk modelling – houses.</a:t>
                      </a:r>
                    </a:p>
                    <a:p>
                      <a:pPr marL="171450" indent="-171450" algn="ctr">
                        <a:buFontTx/>
                        <a:buBlip>
                          <a:blip r:embed="rId2"/>
                        </a:buBlip>
                      </a:pPr>
                      <a:r>
                        <a:rPr lang="en-GB" sz="1000" b="0" dirty="0">
                          <a:solidFill>
                            <a:schemeClr val="tx1"/>
                          </a:solidFill>
                          <a:latin typeface="+mn-lt"/>
                          <a:cs typeface="Amatic SC" panose="00000500000000000000" pitchFamily="2" charset="-79"/>
                        </a:rPr>
                        <a:t>Movement dances (copy dance moves).</a:t>
                      </a:r>
                    </a:p>
                    <a:p>
                      <a:pPr marL="171450" indent="-171450" algn="ctr">
                        <a:buFontTx/>
                        <a:buBlip>
                          <a:blip r:embed="rId2"/>
                        </a:buBlip>
                      </a:pPr>
                      <a:r>
                        <a:rPr lang="en-GB" sz="1000" b="0" dirty="0">
                          <a:solidFill>
                            <a:schemeClr val="tx1"/>
                          </a:solidFill>
                          <a:latin typeface="+mn-lt"/>
                          <a:cs typeface="Amatic SC" panose="00000500000000000000" pitchFamily="2" charset="-79"/>
                        </a:rPr>
                        <a:t>Explore instruments. </a:t>
                      </a:r>
                    </a:p>
                    <a:p>
                      <a:pPr marL="171450" indent="-171450" algn="ctr">
                        <a:buFontTx/>
                        <a:buBlip>
                          <a:blip r:embed="rId2"/>
                        </a:buBlip>
                      </a:pPr>
                      <a:r>
                        <a:rPr lang="en-GB" sz="1000" b="0" dirty="0">
                          <a:solidFill>
                            <a:schemeClr val="tx1"/>
                          </a:solidFill>
                          <a:latin typeface="+mn-lt"/>
                          <a:cs typeface="Amatic SC" panose="00000500000000000000" pitchFamily="2" charset="-79"/>
                        </a:rPr>
                        <a:t>Firework pictures.</a:t>
                      </a:r>
                    </a:p>
                    <a:p>
                      <a:pPr marL="171450" indent="-171450" algn="ctr">
                        <a:buFontTx/>
                        <a:buBlip>
                          <a:blip r:embed="rId2"/>
                        </a:buBlip>
                      </a:pPr>
                      <a:r>
                        <a:rPr lang="en-GB" sz="1000" b="0" dirty="0">
                          <a:solidFill>
                            <a:srgbClr val="FF0000"/>
                          </a:solidFill>
                          <a:latin typeface="+mn-lt"/>
                          <a:cs typeface="Amatic SC" panose="00000500000000000000" pitchFamily="2" charset="-79"/>
                        </a:rPr>
                        <a:t>Christmas decorations.</a:t>
                      </a:r>
                    </a:p>
                    <a:p>
                      <a:pPr marL="171450" indent="-171450" algn="ctr">
                        <a:buFontTx/>
                        <a:buBlip>
                          <a:blip r:embed="rId2"/>
                        </a:buBlip>
                      </a:pPr>
                      <a:r>
                        <a:rPr lang="en-GB" sz="1000" b="0" dirty="0">
                          <a:solidFill>
                            <a:schemeClr val="tx1"/>
                          </a:solidFill>
                          <a:latin typeface="+mn-lt"/>
                          <a:cs typeface="Amatic SC" panose="00000500000000000000" pitchFamily="2" charset="-79"/>
                        </a:rPr>
                        <a:t>Divas</a:t>
                      </a:r>
                    </a:p>
                    <a:p>
                      <a:pPr marL="171450" indent="-171450" algn="ctr">
                        <a:buFontTx/>
                        <a:buBlip>
                          <a:blip r:embed="rId2"/>
                        </a:buBlip>
                      </a:pPr>
                      <a:r>
                        <a:rPr lang="en-GB" sz="1000" b="0" dirty="0">
                          <a:solidFill>
                            <a:schemeClr val="tx1"/>
                          </a:solidFill>
                          <a:latin typeface="+mn-lt"/>
                          <a:cs typeface="Amatic SC" panose="00000500000000000000" pitchFamily="2" charset="-79"/>
                        </a:rPr>
                        <a:t>Christmas songs.</a:t>
                      </a:r>
                    </a:p>
                    <a:p>
                      <a:pPr marL="171450" indent="-171450" algn="ctr">
                        <a:buFontTx/>
                        <a:buBlip>
                          <a:blip r:embed="rId2"/>
                        </a:buBlip>
                      </a:pPr>
                      <a:r>
                        <a:rPr lang="en-GB" sz="1000" b="0" dirty="0">
                          <a:solidFill>
                            <a:schemeClr val="tx1"/>
                          </a:solidFill>
                          <a:latin typeface="+mn-lt"/>
                          <a:cs typeface="Amatic SC" panose="00000500000000000000" pitchFamily="2" charset="-79"/>
                        </a:rPr>
                        <a:t>Nativity.</a:t>
                      </a:r>
                    </a:p>
                    <a:p>
                      <a:pPr marL="171450" indent="-171450" algn="ctr">
                        <a:buFontTx/>
                        <a:buBlip>
                          <a:blip r:embed="rId2"/>
                        </a:buBlip>
                      </a:pPr>
                      <a:r>
                        <a:rPr lang="en-GB" sz="1000" b="0" dirty="0">
                          <a:solidFill>
                            <a:schemeClr val="tx1"/>
                          </a:solidFill>
                          <a:latin typeface="+mn-lt"/>
                          <a:cs typeface="Amatic SC" panose="00000500000000000000" pitchFamily="2" charset="-79"/>
                        </a:rPr>
                        <a:t>Listen to and talk about a range of different types of music – how does it make you feel. </a:t>
                      </a:r>
                    </a:p>
                    <a:p>
                      <a:pPr marL="171450" marR="0" lvl="0" indent="-171450" algn="ctr" defTabSz="914400" rtl="0" eaLnBrk="1" fontAlgn="auto" latinLnBrk="0" hangingPunct="1">
                        <a:lnSpc>
                          <a:spcPct val="100000"/>
                        </a:lnSpc>
                        <a:spcBef>
                          <a:spcPts val="0"/>
                        </a:spcBef>
                        <a:spcAft>
                          <a:spcPts val="0"/>
                        </a:spcAft>
                        <a:buClrTx/>
                        <a:buSzTx/>
                        <a:buFontTx/>
                        <a:buBlip>
                          <a:blip r:embed="rId2"/>
                        </a:buBlip>
                        <a:tabLst/>
                        <a:defRPr/>
                      </a:pPr>
                      <a:r>
                        <a:rPr lang="en-US" sz="1000" dirty="0">
                          <a:solidFill>
                            <a:schemeClr val="tx1"/>
                          </a:solidFill>
                          <a:effectLst/>
                          <a:latin typeface="+mn-lt"/>
                          <a:ea typeface="Calibri" panose="020F0502020204030204" pitchFamily="34" charset="0"/>
                          <a:cs typeface="Times New Roman" panose="02020603050405020304" pitchFamily="18" charset="0"/>
                        </a:rPr>
                        <a:t>Stage in the outdoor area to engage in music making and dance. </a:t>
                      </a:r>
                      <a:endParaRPr lang="en-GB" sz="1000" b="0" dirty="0">
                        <a:solidFill>
                          <a:schemeClr val="tx1"/>
                        </a:solidFill>
                        <a:latin typeface="+mn-lt"/>
                        <a:cs typeface="Amatic SC" panose="00000500000000000000" pitchFamily="2" charset="-79"/>
                      </a:endParaRPr>
                    </a:p>
                    <a:p>
                      <a:pPr marL="171450" indent="-171450" algn="ctr">
                        <a:buFontTx/>
                        <a:buBlip>
                          <a:blip r:embed="rId2"/>
                        </a:buBlip>
                      </a:pPr>
                      <a:endParaRPr lang="en-GB" sz="1000" b="1" dirty="0">
                        <a:solidFill>
                          <a:schemeClr val="tx1"/>
                        </a:solidFill>
                        <a:latin typeface="+mn-lt"/>
                        <a:cs typeface="Amatic SC" panose="00000500000000000000" pitchFamily="2" charset="-79"/>
                      </a:endParaRPr>
                    </a:p>
                  </a:txBody>
                  <a:tcPr marL="51465" marR="51465" marT="0" marB="0">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Join in with role play and small world activities – incorporating stories into play.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Join in with a range of songs/nursery rhymes.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Movement dances.</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1000" b="0" dirty="0">
                          <a:solidFill>
                            <a:schemeClr val="tx1"/>
                          </a:solidFill>
                          <a:latin typeface="+mn-lt"/>
                          <a:cs typeface="Amatic SC" panose="00000500000000000000" pitchFamily="2" charset="-79"/>
                        </a:rPr>
                        <a:t>Explore instruments and begin to name some. </a:t>
                      </a:r>
                      <a:endParaRPr lang="en-US" sz="1000" dirty="0">
                        <a:solidFill>
                          <a:schemeClr val="tx1"/>
                        </a:solidFill>
                        <a:effectLst/>
                        <a:latin typeface="+mn-lt"/>
                        <a:ea typeface="Calibri" panose="020F0502020204030204" pitchFamily="34" charset="0"/>
                        <a:cs typeface="Times New Roman" panose="02020603050405020304" pitchFamily="18" charset="0"/>
                      </a:endParaRP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Symmetrical Butterflies.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Mix colours to create new ones.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Observational Drawings of plants. </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Design homes for hibernating animals. </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Making lanterns for Chinese New Year.</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Watch and discuss Chinese New Year dragon dances – expressing feelings, likes/dislikes and responses.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Drawing around each other.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Shadow drawing. </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Junk Modelling</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Lifecycles.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Printing patterns on Easter Eggs.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Easter Cards.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Mothers Day Cards.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Stage in the outdoor area to engage in music making and dance. </a:t>
                      </a:r>
                    </a:p>
                    <a:p>
                      <a:pPr marL="171450" marR="0" indent="-171450" algn="ctr">
                        <a:lnSpc>
                          <a:spcPct val="107000"/>
                        </a:lnSpc>
                        <a:spcBef>
                          <a:spcPts val="0"/>
                        </a:spcBef>
                        <a:spcAft>
                          <a:spcPts val="0"/>
                        </a:spcAft>
                        <a:buFontTx/>
                        <a:buBlip>
                          <a:blip r:embed="rId2"/>
                        </a:buBlip>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Join in with role play and small world activities – incorporating stories into play.</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US" sz="1000" dirty="0">
                          <a:solidFill>
                            <a:schemeClr val="tx1"/>
                          </a:solidFill>
                          <a:effectLst/>
                          <a:latin typeface="+mn-lt"/>
                          <a:ea typeface="Calibri" panose="020F0502020204030204" pitchFamily="34" charset="0"/>
                          <a:cs typeface="Times New Roman" panose="02020603050405020304" pitchFamily="18" charset="0"/>
                        </a:rPr>
                        <a:t>Join in with a range of songs/nursery rhymes.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Movement Dances.</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US" sz="1000" dirty="0">
                          <a:solidFill>
                            <a:schemeClr val="tx1"/>
                          </a:solidFill>
                          <a:effectLst/>
                          <a:latin typeface="+mn-lt"/>
                          <a:ea typeface="Calibri" panose="020F0502020204030204" pitchFamily="34" charset="0"/>
                          <a:cs typeface="Times New Roman" panose="02020603050405020304" pitchFamily="18" charset="0"/>
                        </a:rPr>
                        <a:t>Stage in the outdoor area to engage in music making and dance. </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US" sz="1000" dirty="0">
                          <a:solidFill>
                            <a:schemeClr val="tx1"/>
                          </a:solidFill>
                          <a:effectLst/>
                          <a:latin typeface="+mn-lt"/>
                          <a:ea typeface="Calibri" panose="020F0502020204030204" pitchFamily="34" charset="0"/>
                          <a:cs typeface="Times New Roman" panose="02020603050405020304" pitchFamily="18" charset="0"/>
                        </a:rPr>
                        <a:t>Play an instrument to a simple beat. </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Design and make rockets.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Creating outer space pictures.</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Design and make objects they need in space.</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Junk Modelling</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Exploration of other countries that have a contrasting life – dressing up in different costumes.</a:t>
                      </a:r>
                    </a:p>
                    <a:p>
                      <a:pPr marL="171450" marR="0" indent="-171450" algn="ctr">
                        <a:lnSpc>
                          <a:spcPct val="107000"/>
                        </a:lnSpc>
                        <a:spcBef>
                          <a:spcPts val="0"/>
                        </a:spcBef>
                        <a:spcAft>
                          <a:spcPts val="0"/>
                        </a:spcAft>
                        <a:buFontTx/>
                        <a:buBlip>
                          <a:blip r:embed="rId2"/>
                        </a:buBlip>
                      </a:pPr>
                      <a:r>
                        <a:rPr lang="en-US" sz="1000" dirty="0">
                          <a:solidFill>
                            <a:srgbClr val="FF0000"/>
                          </a:solidFill>
                          <a:effectLst/>
                          <a:latin typeface="+mn-lt"/>
                          <a:ea typeface="Calibri" panose="020F0502020204030204" pitchFamily="34" charset="0"/>
                          <a:cs typeface="Times New Roman" panose="02020603050405020304" pitchFamily="18" charset="0"/>
                        </a:rPr>
                        <a:t>Salt dough fossils.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Treasure maps.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Fathers Day Cards.</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Watercolour pictures – paint lines and circles to create an image. </a:t>
                      </a:r>
                    </a:p>
                    <a:p>
                      <a:pPr marL="171450" marR="0" indent="-171450" algn="ctr">
                        <a:lnSpc>
                          <a:spcPct val="107000"/>
                        </a:lnSpc>
                        <a:spcBef>
                          <a:spcPts val="0"/>
                        </a:spcBef>
                        <a:spcAft>
                          <a:spcPts val="0"/>
                        </a:spcAft>
                        <a:buFontTx/>
                        <a:buBlip>
                          <a:blip r:embed="rId2"/>
                        </a:buBlip>
                      </a:pPr>
                      <a:r>
                        <a:rPr lang="en-US" sz="1000" dirty="0">
                          <a:solidFill>
                            <a:schemeClr val="tx1"/>
                          </a:solidFill>
                          <a:effectLst/>
                          <a:latin typeface="+mn-lt"/>
                          <a:ea typeface="Calibri" panose="020F0502020204030204" pitchFamily="34" charset="0"/>
                          <a:cs typeface="Times New Roman" panose="02020603050405020304" pitchFamily="18" charset="0"/>
                        </a:rPr>
                        <a:t>Making passports. </a:t>
                      </a:r>
                    </a:p>
                  </a:txBody>
                  <a:tcPr marL="51465" marR="51465" marT="0" marB="0">
                    <a:noFill/>
                  </a:tcPr>
                </a:tc>
                <a:tc hMerge="1">
                  <a:txBody>
                    <a:bodyPr/>
                    <a:lstStyle/>
                    <a:p>
                      <a:endParaRPr lang="en-US"/>
                    </a:p>
                  </a:txBody>
                  <a:tcPr/>
                </a:tc>
                <a:extLst>
                  <a:ext uri="{0D108BD9-81ED-4DB2-BD59-A6C34878D82A}">
                    <a16:rowId xmlns:a16="http://schemas.microsoft.com/office/drawing/2014/main" val="1299007805"/>
                  </a:ext>
                </a:extLst>
              </a:tr>
            </a:tbl>
          </a:graphicData>
        </a:graphic>
      </p:graphicFrame>
      <p:sp>
        <p:nvSpPr>
          <p:cNvPr id="7" name="Title 1">
            <a:extLst>
              <a:ext uri="{FF2B5EF4-FFF2-40B4-BE49-F238E27FC236}">
                <a16:creationId xmlns:a16="http://schemas.microsoft.com/office/drawing/2014/main" id="{0F6A04B0-ABC1-7E41-8433-D46F6A8FF9DB}"/>
              </a:ext>
            </a:extLst>
          </p:cNvPr>
          <p:cNvSpPr>
            <a:spLocks noGrp="1"/>
          </p:cNvSpPr>
          <p:nvPr>
            <p:ph type="title"/>
          </p:nvPr>
        </p:nvSpPr>
        <p:spPr>
          <a:xfrm>
            <a:off x="156274" y="143033"/>
            <a:ext cx="9065218" cy="1122712"/>
          </a:xfrm>
        </p:spPr>
        <p:txBody>
          <a:bodyPr>
            <a:normAutofit/>
          </a:bodyPr>
          <a:lstStyle/>
          <a:p>
            <a:r>
              <a:rPr lang="en-US" dirty="0">
                <a:latin typeface="+mn-lt"/>
              </a:rPr>
              <a:t>DT in EYFS</a:t>
            </a:r>
          </a:p>
        </p:txBody>
      </p:sp>
      <p:sp>
        <p:nvSpPr>
          <p:cNvPr id="2" name="TextBox 1">
            <a:extLst>
              <a:ext uri="{FF2B5EF4-FFF2-40B4-BE49-F238E27FC236}">
                <a16:creationId xmlns:a16="http://schemas.microsoft.com/office/drawing/2014/main" id="{8F4A69DA-0AA1-5264-B6F1-84E1B0E1CD6C}"/>
              </a:ext>
            </a:extLst>
          </p:cNvPr>
          <p:cNvSpPr txBox="1"/>
          <p:nvPr/>
        </p:nvSpPr>
        <p:spPr>
          <a:xfrm>
            <a:off x="6480500" y="143033"/>
            <a:ext cx="5711500" cy="1384995"/>
          </a:xfrm>
          <a:prstGeom prst="rect">
            <a:avLst/>
          </a:prstGeom>
          <a:noFill/>
        </p:spPr>
        <p:txBody>
          <a:bodyPr wrap="square">
            <a:spAutoFit/>
          </a:bodyPr>
          <a:lstStyle/>
          <a:p>
            <a:r>
              <a:rPr lang="en-GB" sz="1400" b="1" dirty="0"/>
              <a:t>DT in Foundation Stage is covered in the Expressive Arts and Design, PSE, Physical Development and understanding the word parts of the EYFS curriculum. It is introduced indirectly through activities in continuous provision as well as, adult led activities such as exploring healthy and unhealthy food. Adults model key skills required i.e. Constructing from junk modelling. </a:t>
            </a:r>
          </a:p>
        </p:txBody>
      </p:sp>
    </p:spTree>
    <p:extLst>
      <p:ext uri="{BB962C8B-B14F-4D97-AF65-F5344CB8AC3E}">
        <p14:creationId xmlns:p14="http://schemas.microsoft.com/office/powerpoint/2010/main" val="377990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ADFB3FC-7125-4349-9B61-E93ADDF33681}"/>
              </a:ext>
            </a:extLst>
          </p:cNvPr>
          <p:cNvGraphicFramePr>
            <a:graphicFrameLocks noGrp="1"/>
          </p:cNvGraphicFramePr>
          <p:nvPr/>
        </p:nvGraphicFramePr>
        <p:xfrm>
          <a:off x="134986" y="1575228"/>
          <a:ext cx="11922028" cy="3707543"/>
        </p:xfrm>
        <a:graphic>
          <a:graphicData uri="http://schemas.openxmlformats.org/drawingml/2006/table">
            <a:tbl>
              <a:tblPr firstRow="1" firstCol="1" bandRow="1">
                <a:tableStyleId>{5C22544A-7EE6-4342-B048-85BDC9FD1C3A}</a:tableStyleId>
              </a:tblPr>
              <a:tblGrid>
                <a:gridCol w="1320408">
                  <a:extLst>
                    <a:ext uri="{9D8B030D-6E8A-4147-A177-3AD203B41FA5}">
                      <a16:colId xmlns:a16="http://schemas.microsoft.com/office/drawing/2014/main" val="1904135216"/>
                    </a:ext>
                  </a:extLst>
                </a:gridCol>
                <a:gridCol w="2326921">
                  <a:extLst>
                    <a:ext uri="{9D8B030D-6E8A-4147-A177-3AD203B41FA5}">
                      <a16:colId xmlns:a16="http://schemas.microsoft.com/office/drawing/2014/main" val="1728074064"/>
                    </a:ext>
                  </a:extLst>
                </a:gridCol>
                <a:gridCol w="1526249">
                  <a:extLst>
                    <a:ext uri="{9D8B030D-6E8A-4147-A177-3AD203B41FA5}">
                      <a16:colId xmlns:a16="http://schemas.microsoft.com/office/drawing/2014/main" val="3298801574"/>
                    </a:ext>
                  </a:extLst>
                </a:gridCol>
                <a:gridCol w="2417146">
                  <a:extLst>
                    <a:ext uri="{9D8B030D-6E8A-4147-A177-3AD203B41FA5}">
                      <a16:colId xmlns:a16="http://schemas.microsoft.com/office/drawing/2014/main" val="1485825520"/>
                    </a:ext>
                  </a:extLst>
                </a:gridCol>
                <a:gridCol w="1081610">
                  <a:extLst>
                    <a:ext uri="{9D8B030D-6E8A-4147-A177-3AD203B41FA5}">
                      <a16:colId xmlns:a16="http://schemas.microsoft.com/office/drawing/2014/main" val="2504857739"/>
                    </a:ext>
                  </a:extLst>
                </a:gridCol>
                <a:gridCol w="1776391">
                  <a:extLst>
                    <a:ext uri="{9D8B030D-6E8A-4147-A177-3AD203B41FA5}">
                      <a16:colId xmlns:a16="http://schemas.microsoft.com/office/drawing/2014/main" val="1122204918"/>
                    </a:ext>
                  </a:extLst>
                </a:gridCol>
                <a:gridCol w="1473303">
                  <a:extLst>
                    <a:ext uri="{9D8B030D-6E8A-4147-A177-3AD203B41FA5}">
                      <a16:colId xmlns:a16="http://schemas.microsoft.com/office/drawing/2014/main" val="16465686"/>
                    </a:ext>
                  </a:extLst>
                </a:gridCol>
              </a:tblGrid>
              <a:tr h="270871">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Term</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Autumn 1</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Autumn 2</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Spring 1</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Spring 2</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Summer 1</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FFFF00"/>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Summer 2</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FFFF00"/>
                    </a:solidFill>
                  </a:tcPr>
                </a:tc>
                <a:extLst>
                  <a:ext uri="{0D108BD9-81ED-4DB2-BD59-A6C34878D82A}">
                    <a16:rowId xmlns:a16="http://schemas.microsoft.com/office/drawing/2014/main" val="1676155777"/>
                  </a:ext>
                </a:extLst>
              </a:tr>
              <a:tr h="673406">
                <a:tc>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Theme </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Who am I?</a:t>
                      </a:r>
                      <a:endParaRPr lang="en-US" sz="1000" dirty="0">
                        <a:solidFill>
                          <a:schemeClr val="tx1"/>
                        </a:solidFill>
                        <a:effectLst/>
                        <a:latin typeface="Comic Sans MS" panose="030F0902030302020204" pitchFamily="66" charset="0"/>
                      </a:endParaRPr>
                    </a:p>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All about me, my feelings, similarities and differences, my family, celebrations, past and present.</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chemeClr val="accent2"/>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What am I?</a:t>
                      </a:r>
                      <a:endParaRPr lang="en-US" sz="1000" dirty="0">
                        <a:solidFill>
                          <a:schemeClr val="tx1"/>
                        </a:solidFill>
                        <a:effectLst/>
                        <a:latin typeface="Comic Sans MS" panose="030F0902030302020204" pitchFamily="66" charset="0"/>
                      </a:endParaRPr>
                    </a:p>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Evolution, human bodies, staying healthy, oral hygiene, amazing humans, plants vs humans, minibeasts and life cycles.</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92D05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Where am I?</a:t>
                      </a:r>
                      <a:endParaRPr lang="en-US" sz="1000" dirty="0">
                        <a:solidFill>
                          <a:schemeClr val="tx1"/>
                        </a:solidFill>
                        <a:effectLst/>
                        <a:latin typeface="Comic Sans MS" panose="030F0902030302020204" pitchFamily="66" charset="0"/>
                      </a:endParaRPr>
                    </a:p>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Where I live, the UK, fossils/dinosaurs, the world, pirates, space, and how to care for the planet.</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FFFF00"/>
                    </a:solidFill>
                  </a:tcPr>
                </a:tc>
                <a:tc hMerge="1">
                  <a:txBody>
                    <a:bodyPr/>
                    <a:lstStyle/>
                    <a:p>
                      <a:endParaRPr lang="en-US"/>
                    </a:p>
                  </a:txBody>
                  <a:tcPr/>
                </a:tc>
                <a:extLst>
                  <a:ext uri="{0D108BD9-81ED-4DB2-BD59-A6C34878D82A}">
                    <a16:rowId xmlns:a16="http://schemas.microsoft.com/office/drawing/2014/main" val="3198315687"/>
                  </a:ext>
                </a:extLst>
              </a:tr>
              <a:tr h="2666584">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Personal, Social and Emotional Development</a:t>
                      </a:r>
                    </a:p>
                  </a:txBody>
                  <a:tcPr marL="51465" marR="51465" marT="0" marB="0">
                    <a:noFill/>
                  </a:tcPr>
                </a:tc>
                <a:tc gridSpan="2">
                  <a:txBody>
                    <a:bodyPr/>
                    <a:lstStyle/>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Managing Self:</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New beginnings</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See themselves as a valuable individual.</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Build constructive and respectful relationships with staff and peers.</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Being me in my world.</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Class rules and behaviours.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Dreams and goals.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Getting on and falling out</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How to deal with anger</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Feelings</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Self-confidence – to try new activities and experiences.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Dealing with problems.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Learning about qualities and differences.</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Celebrating differences. </a:t>
                      </a:r>
                    </a:p>
                    <a:p>
                      <a:pPr marL="171450" marR="0" indent="-171450" algn="ctr">
                        <a:lnSpc>
                          <a:spcPct val="107000"/>
                        </a:lnSpc>
                        <a:spcBef>
                          <a:spcPts val="0"/>
                        </a:spcBef>
                        <a:spcAft>
                          <a:spcPts val="0"/>
                        </a:spcAft>
                        <a:buFontTx/>
                        <a:buBlip>
                          <a:blip r:embed="rId3"/>
                        </a:buBlip>
                      </a:pPr>
                      <a:r>
                        <a:rPr lang="en-US" sz="10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Manage their own needs (wants, hand washing, toileting, dressing). </a:t>
                      </a:r>
                    </a:p>
                  </a:txBody>
                  <a:tcPr marL="51465" marR="51465" marT="0" marB="0">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Good to be me.</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Identify and moderate their own feelings socially and emotionally.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Encourage them to think about their own feelings socially and emotionally.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Encourage them to think about the feelings of others.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What makes a good friend. </a:t>
                      </a:r>
                    </a:p>
                    <a:p>
                      <a:pPr marL="171450" marR="0" indent="-171450" algn="ctr">
                        <a:lnSpc>
                          <a:spcPct val="107000"/>
                        </a:lnSpc>
                        <a:spcBef>
                          <a:spcPts val="0"/>
                        </a:spcBef>
                        <a:spcAft>
                          <a:spcPts val="0"/>
                        </a:spcAft>
                        <a:buFontTx/>
                        <a:buBlip>
                          <a:blip r:embed="rId3"/>
                        </a:buBlip>
                      </a:pPr>
                      <a:r>
                        <a:rPr lang="en-US" sz="10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Healthy me</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Random acts of kindness</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Giving children strategies to stay calm in the face of frustration. Talk them through why we take turns, wait politely, tidy up after ourselves and so on. </a:t>
                      </a:r>
                    </a:p>
                    <a:p>
                      <a:pPr marL="171450" marR="0" indent="-171450" algn="ctr">
                        <a:lnSpc>
                          <a:spcPct val="107000"/>
                        </a:lnSpc>
                        <a:spcBef>
                          <a:spcPts val="0"/>
                        </a:spcBef>
                        <a:spcAft>
                          <a:spcPts val="0"/>
                        </a:spcAft>
                        <a:buFontTx/>
                        <a:buBlip>
                          <a:blip r:embed="rId3"/>
                        </a:buBlip>
                      </a:pPr>
                      <a:r>
                        <a:rPr lang="en-US" sz="10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Manage their own needs</a:t>
                      </a: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Begin to be sensitive towards others needs.</a:t>
                      </a:r>
                    </a:p>
                    <a:p>
                      <a:pPr marL="171450" marR="0" indent="-171450" algn="ctr">
                        <a:lnSpc>
                          <a:spcPct val="107000"/>
                        </a:lnSpc>
                        <a:spcBef>
                          <a:spcPts val="0"/>
                        </a:spcBef>
                        <a:spcAft>
                          <a:spcPts val="0"/>
                        </a:spcAft>
                        <a:buFontTx/>
                        <a:buBlip>
                          <a:blip r:embed="rId3"/>
                        </a:buBlip>
                      </a:pP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p>
                      <a:pPr marL="171450" marR="0" indent="-171450" algn="ctr">
                        <a:lnSpc>
                          <a:spcPct val="107000"/>
                        </a:lnSpc>
                        <a:spcBef>
                          <a:spcPts val="0"/>
                        </a:spcBef>
                        <a:spcAft>
                          <a:spcPts val="0"/>
                        </a:spcAft>
                        <a:buFontTx/>
                        <a:buBlip>
                          <a:blip r:embed="rId3"/>
                        </a:buBlip>
                      </a:pP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Tx/>
                        <a:buBlip>
                          <a:blip r:embed="rId3"/>
                        </a:buBlip>
                      </a:pPr>
                      <a:r>
                        <a:rPr lang="en-US" sz="10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Looking after our planet</a:t>
                      </a: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Looking after others.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Friendships – being sensitive towards others needs.</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Dreams and goals.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Show resilience and perseverance in the face of challenge.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Discuss why we take turns, wait politely, tidy up after ourselves and so on. </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Taking part in sport day – winning and losing.</a:t>
                      </a:r>
                    </a:p>
                    <a:p>
                      <a:pPr marL="171450" marR="0" indent="-171450" algn="ctr">
                        <a:lnSpc>
                          <a:spcPct val="107000"/>
                        </a:lnSpc>
                        <a:spcBef>
                          <a:spcPts val="0"/>
                        </a:spcBef>
                        <a:spcAft>
                          <a:spcPts val="0"/>
                        </a:spcAft>
                        <a:buFontTx/>
                        <a:buBlip>
                          <a:blip r:embed="rId3"/>
                        </a:buBlip>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Look how far I have come. </a:t>
                      </a:r>
                    </a:p>
                    <a:p>
                      <a:pPr marL="171450" marR="0" indent="-171450" algn="ctr">
                        <a:lnSpc>
                          <a:spcPct val="107000"/>
                        </a:lnSpc>
                        <a:spcBef>
                          <a:spcPts val="0"/>
                        </a:spcBef>
                        <a:spcAft>
                          <a:spcPts val="0"/>
                        </a:spcAft>
                        <a:buFontTx/>
                        <a:buBlip>
                          <a:blip r:embed="rId3"/>
                        </a:buBlip>
                      </a:pP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extLst>
                  <a:ext uri="{0D108BD9-81ED-4DB2-BD59-A6C34878D82A}">
                    <a16:rowId xmlns:a16="http://schemas.microsoft.com/office/drawing/2014/main" val="527323423"/>
                  </a:ext>
                </a:extLst>
              </a:tr>
            </a:tbl>
          </a:graphicData>
        </a:graphic>
      </p:graphicFrame>
      <p:pic>
        <p:nvPicPr>
          <p:cNvPr id="3" name="Picture 2">
            <a:extLst>
              <a:ext uri="{FF2B5EF4-FFF2-40B4-BE49-F238E27FC236}">
                <a16:creationId xmlns:a16="http://schemas.microsoft.com/office/drawing/2014/main" id="{5C94F2D9-6E30-65DC-9E06-18A87433BD68}"/>
              </a:ext>
            </a:extLst>
          </p:cNvPr>
          <p:cNvPicPr>
            <a:picLocks noChangeAspect="1"/>
          </p:cNvPicPr>
          <p:nvPr/>
        </p:nvPicPr>
        <p:blipFill>
          <a:blip r:embed="rId4"/>
          <a:stretch>
            <a:fillRect/>
          </a:stretch>
        </p:blipFill>
        <p:spPr>
          <a:xfrm>
            <a:off x="10353368" y="6111277"/>
            <a:ext cx="1632156" cy="625383"/>
          </a:xfrm>
          <a:prstGeom prst="rect">
            <a:avLst/>
          </a:prstGeom>
        </p:spPr>
      </p:pic>
      <p:sp>
        <p:nvSpPr>
          <p:cNvPr id="4" name="Title 1">
            <a:extLst>
              <a:ext uri="{FF2B5EF4-FFF2-40B4-BE49-F238E27FC236}">
                <a16:creationId xmlns:a16="http://schemas.microsoft.com/office/drawing/2014/main" id="{925B4ADF-C595-6C05-34B0-0592B159B83F}"/>
              </a:ext>
            </a:extLst>
          </p:cNvPr>
          <p:cNvSpPr txBox="1">
            <a:spLocks/>
          </p:cNvSpPr>
          <p:nvPr/>
        </p:nvSpPr>
        <p:spPr>
          <a:xfrm>
            <a:off x="-2510726" y="0"/>
            <a:ext cx="9065218" cy="1122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mn-lt"/>
              </a:rPr>
              <a:t>DT in EYFS</a:t>
            </a:r>
            <a:endParaRPr lang="en-US" dirty="0">
              <a:latin typeface="+mn-lt"/>
            </a:endParaRPr>
          </a:p>
        </p:txBody>
      </p:sp>
      <p:sp>
        <p:nvSpPr>
          <p:cNvPr id="6" name="TextBox 5">
            <a:extLst>
              <a:ext uri="{FF2B5EF4-FFF2-40B4-BE49-F238E27FC236}">
                <a16:creationId xmlns:a16="http://schemas.microsoft.com/office/drawing/2014/main" id="{2A349015-0475-0B68-3751-3986036D393E}"/>
              </a:ext>
            </a:extLst>
          </p:cNvPr>
          <p:cNvSpPr txBox="1"/>
          <p:nvPr/>
        </p:nvSpPr>
        <p:spPr>
          <a:xfrm>
            <a:off x="6480500" y="54224"/>
            <a:ext cx="5711500" cy="1384995"/>
          </a:xfrm>
          <a:prstGeom prst="rect">
            <a:avLst/>
          </a:prstGeom>
          <a:noFill/>
        </p:spPr>
        <p:txBody>
          <a:bodyPr wrap="square">
            <a:spAutoFit/>
          </a:bodyPr>
          <a:lstStyle/>
          <a:p>
            <a:r>
              <a:rPr lang="en-GB" sz="1400" b="1" dirty="0"/>
              <a:t>DT in Foundation Stage is covered in the Expressive Arts and Design, PSE, Physical Development and understanding the word parts of the EYFS curriculum. It is introduced indirectly through activities in continuous provision as well as, adult led activities such as exploring healthy and unhealthy food. Adults model key skills required i.e. Constructing from junk modelling. </a:t>
            </a:r>
          </a:p>
        </p:txBody>
      </p:sp>
    </p:spTree>
    <p:extLst>
      <p:ext uri="{BB962C8B-B14F-4D97-AF65-F5344CB8AC3E}">
        <p14:creationId xmlns:p14="http://schemas.microsoft.com/office/powerpoint/2010/main" val="157042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232C43F-FD97-BB47-A07C-74CF1F512BF3}"/>
              </a:ext>
            </a:extLst>
          </p:cNvPr>
          <p:cNvGraphicFramePr>
            <a:graphicFrameLocks noGrp="1"/>
          </p:cNvGraphicFramePr>
          <p:nvPr/>
        </p:nvGraphicFramePr>
        <p:xfrm>
          <a:off x="301901" y="1570145"/>
          <a:ext cx="11588198" cy="3581369"/>
        </p:xfrm>
        <a:graphic>
          <a:graphicData uri="http://schemas.openxmlformats.org/drawingml/2006/table">
            <a:tbl>
              <a:tblPr firstRow="1" firstCol="1" bandRow="1">
                <a:tableStyleId>{5C22544A-7EE6-4342-B048-85BDC9FD1C3A}</a:tableStyleId>
              </a:tblPr>
              <a:tblGrid>
                <a:gridCol w="1283435">
                  <a:extLst>
                    <a:ext uri="{9D8B030D-6E8A-4147-A177-3AD203B41FA5}">
                      <a16:colId xmlns:a16="http://schemas.microsoft.com/office/drawing/2014/main" val="3401256802"/>
                    </a:ext>
                  </a:extLst>
                </a:gridCol>
                <a:gridCol w="2261765">
                  <a:extLst>
                    <a:ext uri="{9D8B030D-6E8A-4147-A177-3AD203B41FA5}">
                      <a16:colId xmlns:a16="http://schemas.microsoft.com/office/drawing/2014/main" val="3268591095"/>
                    </a:ext>
                  </a:extLst>
                </a:gridCol>
                <a:gridCol w="1483512">
                  <a:extLst>
                    <a:ext uri="{9D8B030D-6E8A-4147-A177-3AD203B41FA5}">
                      <a16:colId xmlns:a16="http://schemas.microsoft.com/office/drawing/2014/main" val="2164551869"/>
                    </a:ext>
                  </a:extLst>
                </a:gridCol>
                <a:gridCol w="2349463">
                  <a:extLst>
                    <a:ext uri="{9D8B030D-6E8A-4147-A177-3AD203B41FA5}">
                      <a16:colId xmlns:a16="http://schemas.microsoft.com/office/drawing/2014/main" val="3423813128"/>
                    </a:ext>
                  </a:extLst>
                </a:gridCol>
                <a:gridCol w="1051324">
                  <a:extLst>
                    <a:ext uri="{9D8B030D-6E8A-4147-A177-3AD203B41FA5}">
                      <a16:colId xmlns:a16="http://schemas.microsoft.com/office/drawing/2014/main" val="226506178"/>
                    </a:ext>
                  </a:extLst>
                </a:gridCol>
                <a:gridCol w="1726650">
                  <a:extLst>
                    <a:ext uri="{9D8B030D-6E8A-4147-A177-3AD203B41FA5}">
                      <a16:colId xmlns:a16="http://schemas.microsoft.com/office/drawing/2014/main" val="2957349265"/>
                    </a:ext>
                  </a:extLst>
                </a:gridCol>
                <a:gridCol w="1432049">
                  <a:extLst>
                    <a:ext uri="{9D8B030D-6E8A-4147-A177-3AD203B41FA5}">
                      <a16:colId xmlns:a16="http://schemas.microsoft.com/office/drawing/2014/main" val="1677197717"/>
                    </a:ext>
                  </a:extLst>
                </a:gridCol>
              </a:tblGrid>
              <a:tr h="189082">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Term</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Autumn 1</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Autumn 2</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Spring 1</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Spring 2</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Summer 1</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FFFF00"/>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Summer 2</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FFFF00"/>
                    </a:solidFill>
                  </a:tcPr>
                </a:tc>
                <a:extLst>
                  <a:ext uri="{0D108BD9-81ED-4DB2-BD59-A6C34878D82A}">
                    <a16:rowId xmlns:a16="http://schemas.microsoft.com/office/drawing/2014/main" val="521371201"/>
                  </a:ext>
                </a:extLst>
              </a:tr>
              <a:tr h="789041">
                <a:tc>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Theme </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Who am I?</a:t>
                      </a:r>
                      <a:endParaRPr lang="en-US" sz="1000" dirty="0">
                        <a:solidFill>
                          <a:schemeClr val="tx1"/>
                        </a:solidFill>
                        <a:effectLst/>
                        <a:latin typeface="Comic Sans MS" panose="030F0902030302020204" pitchFamily="66" charset="0"/>
                      </a:endParaRPr>
                    </a:p>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All about me, my feelings, similarities and differences, my family, celebrations, past and present.</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chemeClr val="accent2"/>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What am I?</a:t>
                      </a:r>
                      <a:endParaRPr lang="en-US" sz="1000" dirty="0">
                        <a:solidFill>
                          <a:schemeClr val="tx1"/>
                        </a:solidFill>
                        <a:effectLst/>
                        <a:latin typeface="Comic Sans MS" panose="030F0902030302020204" pitchFamily="66" charset="0"/>
                      </a:endParaRPr>
                    </a:p>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Evolution, human bodies, staying healthy, oral hygiene, amazing humans, plants vs humans, minibeasts and life cycles.</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92D05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Where am I?</a:t>
                      </a:r>
                      <a:endParaRPr lang="en-US" sz="1000" dirty="0">
                        <a:solidFill>
                          <a:schemeClr val="tx1"/>
                        </a:solidFill>
                        <a:effectLst/>
                        <a:latin typeface="Comic Sans MS" panose="030F0902030302020204" pitchFamily="66" charset="0"/>
                      </a:endParaRPr>
                    </a:p>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Where I live, the UK, fossils/dinosaurs, the world, pirates, space, and how to care for the planet.</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FFFF00"/>
                    </a:solidFill>
                  </a:tcPr>
                </a:tc>
                <a:tc hMerge="1">
                  <a:txBody>
                    <a:bodyPr/>
                    <a:lstStyle/>
                    <a:p>
                      <a:endParaRPr lang="en-US"/>
                    </a:p>
                  </a:txBody>
                  <a:tcPr/>
                </a:tc>
                <a:extLst>
                  <a:ext uri="{0D108BD9-81ED-4DB2-BD59-A6C34878D82A}">
                    <a16:rowId xmlns:a16="http://schemas.microsoft.com/office/drawing/2014/main" val="853664077"/>
                  </a:ext>
                </a:extLst>
              </a:tr>
              <a:tr h="1543044">
                <a:tc>
                  <a:txBody>
                    <a:bodyPr/>
                    <a:lstStyle/>
                    <a:p>
                      <a:pPr marL="0" marR="0" algn="ctr">
                        <a:lnSpc>
                          <a:spcPct val="107000"/>
                        </a:lnSpc>
                        <a:spcBef>
                          <a:spcPts val="0"/>
                        </a:spcBef>
                        <a:spcAft>
                          <a:spcPts val="0"/>
                        </a:spcAft>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Physical Development</a:t>
                      </a:r>
                    </a:p>
                    <a:p>
                      <a:pPr marL="0" marR="0" algn="ctr">
                        <a:lnSpc>
                          <a:spcPct val="107000"/>
                        </a:lnSpc>
                        <a:spcBef>
                          <a:spcPts val="0"/>
                        </a:spcBef>
                        <a:spcAft>
                          <a:spcPts val="0"/>
                        </a:spcAft>
                      </a:pP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Dough Disco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Squiggle whilst you wiggle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Threading</a:t>
                      </a:r>
                    </a:p>
                    <a:p>
                      <a:pPr marL="171450" indent="-171450" algn="ctr">
                        <a:buFontTx/>
                        <a:buBlip>
                          <a:blip r:embed="rId2"/>
                        </a:buBlip>
                      </a:pPr>
                      <a:r>
                        <a:rPr lang="en-GB" sz="1000" b="0" dirty="0">
                          <a:solidFill>
                            <a:srgbClr val="FF0000"/>
                          </a:solidFill>
                          <a:latin typeface="Comic Sans MS" panose="030F0902030302020204" pitchFamily="66" charset="0"/>
                          <a:cs typeface="Amatic SC" panose="00000500000000000000" pitchFamily="2" charset="-79"/>
                        </a:rPr>
                        <a:t>Cutting</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Weaving</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Playdough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Funky fingers activities.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Pencil grip.</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Letter formation.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Drawing/Mark making.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Model pencil grip.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Daily movement breaks.</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Climbing outdoors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Develop good personal hygiene.</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Trikes, two wheeled balance bikes and pedal bikes. </a:t>
                      </a:r>
                    </a:p>
                    <a:p>
                      <a:pPr marL="171450" indent="-171450" algn="ctr">
                        <a:buFontTx/>
                        <a:buBlip>
                          <a:blip r:embed="rId2"/>
                        </a:buBlip>
                      </a:pPr>
                      <a:r>
                        <a:rPr lang="en-GB" sz="1000" b="0" dirty="0">
                          <a:solidFill>
                            <a:srgbClr val="FF0000"/>
                          </a:solidFill>
                          <a:latin typeface="Comic Sans MS" panose="030F0902030302020204" pitchFamily="66" charset="0"/>
                          <a:cs typeface="Amatic SC" panose="00000500000000000000" pitchFamily="2" charset="-79"/>
                        </a:rPr>
                        <a:t>Provide regular reminders about handwashing and toileting. </a:t>
                      </a:r>
                    </a:p>
                  </a:txBody>
                  <a:tcPr marL="51465" marR="51465" marT="0" marB="0">
                    <a:noFill/>
                  </a:tcPr>
                </a:tc>
                <a:tc hMerge="1">
                  <a:txBody>
                    <a:bodyPr/>
                    <a:lstStyle/>
                    <a:p>
                      <a:endParaRPr lang="en-US"/>
                    </a:p>
                  </a:txBody>
                  <a:tcPr/>
                </a:tc>
                <a:tc gridSpan="2">
                  <a:txBody>
                    <a:bodyPr/>
                    <a:lstStyle/>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1000" b="0" dirty="0">
                          <a:solidFill>
                            <a:schemeClr val="tx1"/>
                          </a:solidFill>
                          <a:latin typeface="Comic Sans MS" panose="030F0902030302020204" pitchFamily="66" charset="0"/>
                          <a:cs typeface="Amatic SC" panose="00000500000000000000" pitchFamily="2" charset="-79"/>
                        </a:rPr>
                        <a:t>Climbing outdoors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Dough Disco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Threading</a:t>
                      </a:r>
                    </a:p>
                    <a:p>
                      <a:pPr marL="171450" indent="-171450" algn="ctr">
                        <a:buFontTx/>
                        <a:buBlip>
                          <a:blip r:embed="rId2"/>
                        </a:buBlip>
                      </a:pPr>
                      <a:r>
                        <a:rPr lang="en-GB" sz="1000" b="0" dirty="0">
                          <a:solidFill>
                            <a:srgbClr val="FF0000"/>
                          </a:solidFill>
                          <a:latin typeface="Comic Sans MS" panose="030F0902030302020204" pitchFamily="66" charset="0"/>
                          <a:cs typeface="Amatic SC" panose="00000500000000000000" pitchFamily="2" charset="-79"/>
                        </a:rPr>
                        <a:t>Cutting – straight line</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Weaving</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Playdough </a:t>
                      </a:r>
                    </a:p>
                    <a:p>
                      <a:pPr marL="171450" indent="-171450" algn="ctr">
                        <a:buFontTx/>
                        <a:buBlip>
                          <a:blip r:embed="rId2"/>
                        </a:buBlip>
                      </a:pPr>
                      <a:r>
                        <a:rPr lang="en-GB" sz="1000" b="0" dirty="0">
                          <a:solidFill>
                            <a:srgbClr val="FF0000"/>
                          </a:solidFill>
                          <a:latin typeface="Comic Sans MS" panose="030F0902030302020204" pitchFamily="66" charset="0"/>
                          <a:cs typeface="Amatic SC" panose="00000500000000000000" pitchFamily="2" charset="-79"/>
                        </a:rPr>
                        <a:t>Handling tools, objects etc with increasing control</a:t>
                      </a:r>
                      <a:r>
                        <a:rPr lang="en-GB" sz="1000" b="0" dirty="0">
                          <a:solidFill>
                            <a:schemeClr val="tx1"/>
                          </a:solidFill>
                          <a:latin typeface="Comic Sans MS" panose="030F0902030302020204" pitchFamily="66" charset="0"/>
                          <a:cs typeface="Amatic SC" panose="00000500000000000000" pitchFamily="2" charset="-79"/>
                        </a:rPr>
                        <a:t>.</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Drawing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Fastening zips and buttons independently.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Funky fingers activities.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Pencil grip.</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Letter formation.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Daily movement breaks.</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Outdoor physical resources to support balance, agility.</a:t>
                      </a:r>
                    </a:p>
                    <a:p>
                      <a:pPr marL="171450" indent="-171450" algn="ctr">
                        <a:buFontTx/>
                        <a:buBlip>
                          <a:blip r:embed="rId2"/>
                        </a:buBlip>
                      </a:pPr>
                      <a:r>
                        <a:rPr lang="en-GB" sz="1000" b="0" dirty="0">
                          <a:solidFill>
                            <a:srgbClr val="FF0000"/>
                          </a:solidFill>
                          <a:latin typeface="Comic Sans MS" panose="030F0902030302020204" pitchFamily="66" charset="0"/>
                          <a:cs typeface="Amatic SC" panose="00000500000000000000" pitchFamily="2" charset="-79"/>
                        </a:rPr>
                        <a:t>Healthy lifestyle. </a:t>
                      </a:r>
                    </a:p>
                    <a:p>
                      <a:pPr marL="171450" marR="0" indent="-171450" algn="ctr">
                        <a:lnSpc>
                          <a:spcPct val="107000"/>
                        </a:lnSpc>
                        <a:spcBef>
                          <a:spcPts val="0"/>
                        </a:spcBef>
                        <a:spcAft>
                          <a:spcPts val="0"/>
                        </a:spcAft>
                        <a:buFontTx/>
                        <a:buBlip>
                          <a:blip r:embed="rId2"/>
                        </a:buBlip>
                      </a:pP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tc gridSpan="2">
                  <a:txBody>
                    <a:bodyPr/>
                    <a:lstStyle/>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1000" b="0" dirty="0">
                          <a:solidFill>
                            <a:schemeClr val="tx1"/>
                          </a:solidFill>
                          <a:latin typeface="Comic Sans MS" panose="030F0902030302020204" pitchFamily="66" charset="0"/>
                          <a:cs typeface="Amatic SC" panose="00000500000000000000" pitchFamily="2" charset="-79"/>
                        </a:rPr>
                        <a:t>Climbing outdoors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Threading </a:t>
                      </a:r>
                    </a:p>
                    <a:p>
                      <a:pPr marL="171450" indent="-171450" algn="ctr">
                        <a:buFontTx/>
                        <a:buBlip>
                          <a:blip r:embed="rId2"/>
                        </a:buBlip>
                      </a:pPr>
                      <a:r>
                        <a:rPr lang="en-GB" sz="1000" b="0" dirty="0">
                          <a:solidFill>
                            <a:srgbClr val="FF0000"/>
                          </a:solidFill>
                          <a:latin typeface="Comic Sans MS" panose="030F0902030302020204" pitchFamily="66" charset="0"/>
                          <a:cs typeface="Amatic SC" panose="00000500000000000000" pitchFamily="2" charset="-79"/>
                        </a:rPr>
                        <a:t>Cutting – start to cut along a curved line.</a:t>
                      </a:r>
                    </a:p>
                    <a:p>
                      <a:pPr marL="171450" indent="-171450" algn="ctr">
                        <a:buFontTx/>
                        <a:buBlip>
                          <a:blip r:embed="rId2"/>
                        </a:buBlip>
                      </a:pPr>
                      <a:r>
                        <a:rPr lang="en-GB" sz="1000" b="0" dirty="0">
                          <a:solidFill>
                            <a:srgbClr val="FF0000"/>
                          </a:solidFill>
                          <a:latin typeface="Comic Sans MS" panose="030F0902030302020204" pitchFamily="66" charset="0"/>
                          <a:cs typeface="Amatic SC" panose="00000500000000000000" pitchFamily="2" charset="-79"/>
                        </a:rPr>
                        <a:t>Weaving</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Funky fingers activities – using one hand consistently.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Dough Disco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Develop pencil grip.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Letter formation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Start to draw recognisable pictures. </a:t>
                      </a:r>
                    </a:p>
                    <a:p>
                      <a:pPr marL="171450" indent="-171450" algn="ctr">
                        <a:buFontTx/>
                        <a:buBlip>
                          <a:blip r:embed="rId2"/>
                        </a:buBlip>
                      </a:pPr>
                      <a:r>
                        <a:rPr lang="en-GB" sz="1000" b="0" dirty="0">
                          <a:solidFill>
                            <a:srgbClr val="FF0000"/>
                          </a:solidFill>
                          <a:latin typeface="Comic Sans MS" panose="030F0902030302020204" pitchFamily="66" charset="0"/>
                          <a:cs typeface="Amatic SC" panose="00000500000000000000" pitchFamily="2" charset="-79"/>
                        </a:rPr>
                        <a:t>Build things with smaller linking blocks such as Lego. </a:t>
                      </a:r>
                    </a:p>
                    <a:p>
                      <a:pPr marL="171450" indent="-171450" algn="ctr">
                        <a:buFontTx/>
                        <a:buBlip>
                          <a:blip r:embed="rId2"/>
                        </a:buBlip>
                      </a:pPr>
                      <a:r>
                        <a:rPr lang="en-GB" sz="1000" b="0" dirty="0">
                          <a:solidFill>
                            <a:schemeClr val="tx1"/>
                          </a:solidFill>
                          <a:latin typeface="Comic Sans MS" panose="030F0902030302020204" pitchFamily="66" charset="0"/>
                          <a:cs typeface="Amatic SC" panose="00000500000000000000" pitchFamily="2" charset="-79"/>
                        </a:rPr>
                        <a:t>Sports Day.</a:t>
                      </a:r>
                    </a:p>
                    <a:p>
                      <a:pPr marL="171450" indent="-171450" algn="ctr">
                        <a:buFontTx/>
                        <a:buBlip>
                          <a:blip r:embed="rId2"/>
                        </a:buBlip>
                      </a:pPr>
                      <a:endParaRPr lang="en-GB" sz="1000" b="0" dirty="0">
                        <a:solidFill>
                          <a:schemeClr val="tx1"/>
                        </a:solidFill>
                        <a:latin typeface="Comic Sans MS" panose="030F0902030302020204" pitchFamily="66" charset="0"/>
                        <a:cs typeface="Amatic SC" panose="00000500000000000000" pitchFamily="2" charset="-79"/>
                      </a:endParaRPr>
                    </a:p>
                    <a:p>
                      <a:pPr marL="171450" indent="-171450" algn="ctr">
                        <a:buFontTx/>
                        <a:buBlip>
                          <a:blip r:embed="rId2"/>
                        </a:buBlip>
                      </a:pPr>
                      <a:endParaRPr lang="en-GB" sz="1000" b="0" dirty="0">
                        <a:solidFill>
                          <a:schemeClr val="tx1"/>
                        </a:solidFill>
                        <a:latin typeface="Comic Sans MS" panose="030F0902030302020204" pitchFamily="66" charset="0"/>
                        <a:cs typeface="Amatic SC" panose="00000500000000000000" pitchFamily="2" charset="-79"/>
                      </a:endParaRPr>
                    </a:p>
                    <a:p>
                      <a:pPr marL="171450" marR="0" indent="-171450" algn="ctr">
                        <a:lnSpc>
                          <a:spcPct val="107000"/>
                        </a:lnSpc>
                        <a:spcBef>
                          <a:spcPts val="0"/>
                        </a:spcBef>
                        <a:spcAft>
                          <a:spcPts val="0"/>
                        </a:spcAft>
                        <a:buFontTx/>
                        <a:buBlip>
                          <a:blip r:embed="rId2"/>
                        </a:buBlip>
                      </a:pP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extLst>
                  <a:ext uri="{0D108BD9-81ED-4DB2-BD59-A6C34878D82A}">
                    <a16:rowId xmlns:a16="http://schemas.microsoft.com/office/drawing/2014/main" val="1299007805"/>
                  </a:ext>
                </a:extLst>
              </a:tr>
            </a:tbl>
          </a:graphicData>
        </a:graphic>
      </p:graphicFrame>
      <p:sp>
        <p:nvSpPr>
          <p:cNvPr id="3" name="Title 1">
            <a:extLst>
              <a:ext uri="{FF2B5EF4-FFF2-40B4-BE49-F238E27FC236}">
                <a16:creationId xmlns:a16="http://schemas.microsoft.com/office/drawing/2014/main" id="{FB0F7FCC-618D-73A5-9974-476738323599}"/>
              </a:ext>
            </a:extLst>
          </p:cNvPr>
          <p:cNvSpPr txBox="1">
            <a:spLocks/>
          </p:cNvSpPr>
          <p:nvPr/>
        </p:nvSpPr>
        <p:spPr>
          <a:xfrm>
            <a:off x="-2584718" y="100916"/>
            <a:ext cx="9065218" cy="1122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mn-lt"/>
              </a:rPr>
              <a:t>DT in EYFS</a:t>
            </a:r>
          </a:p>
        </p:txBody>
      </p:sp>
      <p:sp>
        <p:nvSpPr>
          <p:cNvPr id="4" name="TextBox 3">
            <a:extLst>
              <a:ext uri="{FF2B5EF4-FFF2-40B4-BE49-F238E27FC236}">
                <a16:creationId xmlns:a16="http://schemas.microsoft.com/office/drawing/2014/main" id="{5D2A984C-8105-5E21-5F1B-F3893B3C9E28}"/>
              </a:ext>
            </a:extLst>
          </p:cNvPr>
          <p:cNvSpPr txBox="1"/>
          <p:nvPr/>
        </p:nvSpPr>
        <p:spPr>
          <a:xfrm>
            <a:off x="6480500" y="143033"/>
            <a:ext cx="5711500" cy="1384995"/>
          </a:xfrm>
          <a:prstGeom prst="rect">
            <a:avLst/>
          </a:prstGeom>
          <a:noFill/>
        </p:spPr>
        <p:txBody>
          <a:bodyPr wrap="square">
            <a:spAutoFit/>
          </a:bodyPr>
          <a:lstStyle/>
          <a:p>
            <a:r>
              <a:rPr lang="en-GB" sz="1400" b="1" dirty="0"/>
              <a:t>DT in Foundation Stage is covered in the Expressive Arts and Design, PSE, Physical Development and understanding the word parts of the EYFS curriculum. It is introduced indirectly through activities in continuous provision as well as, adult led activities such as exploring healthy and unhealthy food. Adults model key skills required i.e. Constructing from junk modelling. </a:t>
            </a:r>
          </a:p>
        </p:txBody>
      </p:sp>
      <p:pic>
        <p:nvPicPr>
          <p:cNvPr id="5" name="Picture 4">
            <a:extLst>
              <a:ext uri="{FF2B5EF4-FFF2-40B4-BE49-F238E27FC236}">
                <a16:creationId xmlns:a16="http://schemas.microsoft.com/office/drawing/2014/main" id="{5DC1D168-C982-77B5-BFB5-D3DA83C26CB3}"/>
              </a:ext>
            </a:extLst>
          </p:cNvPr>
          <p:cNvPicPr>
            <a:picLocks noChangeAspect="1"/>
          </p:cNvPicPr>
          <p:nvPr/>
        </p:nvPicPr>
        <p:blipFill>
          <a:blip r:embed="rId3"/>
          <a:stretch>
            <a:fillRect/>
          </a:stretch>
        </p:blipFill>
        <p:spPr>
          <a:xfrm>
            <a:off x="10353368" y="6111277"/>
            <a:ext cx="1632156" cy="625383"/>
          </a:xfrm>
          <a:prstGeom prst="rect">
            <a:avLst/>
          </a:prstGeom>
        </p:spPr>
      </p:pic>
    </p:spTree>
    <p:extLst>
      <p:ext uri="{BB962C8B-B14F-4D97-AF65-F5344CB8AC3E}">
        <p14:creationId xmlns:p14="http://schemas.microsoft.com/office/powerpoint/2010/main" val="328099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C3D6A22-8B2B-524D-B1F0-2B7A8BFD9FE1}"/>
              </a:ext>
            </a:extLst>
          </p:cNvPr>
          <p:cNvGraphicFramePr>
            <a:graphicFrameLocks noGrp="1"/>
          </p:cNvGraphicFramePr>
          <p:nvPr/>
        </p:nvGraphicFramePr>
        <p:xfrm>
          <a:off x="162187" y="1654471"/>
          <a:ext cx="11874830" cy="5224801"/>
        </p:xfrm>
        <a:graphic>
          <a:graphicData uri="http://schemas.openxmlformats.org/drawingml/2006/table">
            <a:tbl>
              <a:tblPr firstRow="1" firstCol="1" bandRow="1">
                <a:tableStyleId>{5C22544A-7EE6-4342-B048-85BDC9FD1C3A}</a:tableStyleId>
              </a:tblPr>
              <a:tblGrid>
                <a:gridCol w="1315181">
                  <a:extLst>
                    <a:ext uri="{9D8B030D-6E8A-4147-A177-3AD203B41FA5}">
                      <a16:colId xmlns:a16="http://schemas.microsoft.com/office/drawing/2014/main" val="3401256802"/>
                    </a:ext>
                  </a:extLst>
                </a:gridCol>
                <a:gridCol w="2317709">
                  <a:extLst>
                    <a:ext uri="{9D8B030D-6E8A-4147-A177-3AD203B41FA5}">
                      <a16:colId xmlns:a16="http://schemas.microsoft.com/office/drawing/2014/main" val="3268591095"/>
                    </a:ext>
                  </a:extLst>
                </a:gridCol>
                <a:gridCol w="1060964">
                  <a:extLst>
                    <a:ext uri="{9D8B030D-6E8A-4147-A177-3AD203B41FA5}">
                      <a16:colId xmlns:a16="http://schemas.microsoft.com/office/drawing/2014/main" val="2164551869"/>
                    </a:ext>
                  </a:extLst>
                </a:gridCol>
                <a:gridCol w="2241045">
                  <a:extLst>
                    <a:ext uri="{9D8B030D-6E8A-4147-A177-3AD203B41FA5}">
                      <a16:colId xmlns:a16="http://schemas.microsoft.com/office/drawing/2014/main" val="3423813128"/>
                    </a:ext>
                  </a:extLst>
                </a:gridCol>
                <a:gridCol w="1173274">
                  <a:extLst>
                    <a:ext uri="{9D8B030D-6E8A-4147-A177-3AD203B41FA5}">
                      <a16:colId xmlns:a16="http://schemas.microsoft.com/office/drawing/2014/main" val="226506178"/>
                    </a:ext>
                  </a:extLst>
                </a:gridCol>
                <a:gridCol w="2299187">
                  <a:extLst>
                    <a:ext uri="{9D8B030D-6E8A-4147-A177-3AD203B41FA5}">
                      <a16:colId xmlns:a16="http://schemas.microsoft.com/office/drawing/2014/main" val="2957349265"/>
                    </a:ext>
                  </a:extLst>
                </a:gridCol>
                <a:gridCol w="1467470">
                  <a:extLst>
                    <a:ext uri="{9D8B030D-6E8A-4147-A177-3AD203B41FA5}">
                      <a16:colId xmlns:a16="http://schemas.microsoft.com/office/drawing/2014/main" val="1677197717"/>
                    </a:ext>
                  </a:extLst>
                </a:gridCol>
              </a:tblGrid>
              <a:tr h="182709">
                <a:tc>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Term</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Autumn 1</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Autumn 2</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Spring 1</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Spring 2</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Summer 1</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FFFF00"/>
                    </a:solidFill>
                  </a:tcPr>
                </a:tc>
                <a:tc>
                  <a:txBody>
                    <a:bodyPr/>
                    <a:lstStyle/>
                    <a:p>
                      <a:pPr marL="0" marR="0" algn="ctr">
                        <a:lnSpc>
                          <a:spcPct val="107000"/>
                        </a:lnSpc>
                        <a:spcBef>
                          <a:spcPts val="0"/>
                        </a:spcBef>
                        <a:spcAft>
                          <a:spcPts val="0"/>
                        </a:spcAft>
                      </a:pPr>
                      <a:r>
                        <a:rPr lang="en-GB" sz="1000">
                          <a:solidFill>
                            <a:schemeClr val="tx1"/>
                          </a:solidFill>
                          <a:effectLst/>
                          <a:latin typeface="Comic Sans MS" panose="030F0902030302020204" pitchFamily="66" charset="0"/>
                        </a:rPr>
                        <a:t>Summer 2</a:t>
                      </a:r>
                      <a:endParaRPr lang="en-US" sz="100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FFFF00"/>
                    </a:solidFill>
                  </a:tcPr>
                </a:tc>
                <a:extLst>
                  <a:ext uri="{0D108BD9-81ED-4DB2-BD59-A6C34878D82A}">
                    <a16:rowId xmlns:a16="http://schemas.microsoft.com/office/drawing/2014/main" val="521371201"/>
                  </a:ext>
                </a:extLst>
              </a:tr>
              <a:tr h="762446">
                <a:tc>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Theme </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Who am I?</a:t>
                      </a:r>
                      <a:endParaRPr lang="en-US" sz="1000" dirty="0">
                        <a:solidFill>
                          <a:schemeClr val="tx1"/>
                        </a:solidFill>
                        <a:effectLst/>
                        <a:latin typeface="Comic Sans MS" panose="030F0902030302020204" pitchFamily="66" charset="0"/>
                      </a:endParaRPr>
                    </a:p>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All about me, my feelings, similarities and differences, my family, celebrations, past and present.</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chemeClr val="accent2"/>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What am I?</a:t>
                      </a:r>
                      <a:endParaRPr lang="en-US" sz="1000" dirty="0">
                        <a:solidFill>
                          <a:schemeClr val="tx1"/>
                        </a:solidFill>
                        <a:effectLst/>
                        <a:latin typeface="Comic Sans MS" panose="030F0902030302020204" pitchFamily="66" charset="0"/>
                      </a:endParaRPr>
                    </a:p>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Evolution, human bodies, staying healthy, oral hygiene, amazing humans, plants vs humans, minibeasts and life cycles.</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92D05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Where am I?</a:t>
                      </a:r>
                      <a:endParaRPr lang="en-US" sz="1000" dirty="0">
                        <a:solidFill>
                          <a:schemeClr val="tx1"/>
                        </a:solidFill>
                        <a:effectLst/>
                        <a:latin typeface="Comic Sans MS" panose="030F0902030302020204" pitchFamily="66" charset="0"/>
                      </a:endParaRPr>
                    </a:p>
                    <a:p>
                      <a:pPr marL="0" marR="0" algn="ctr">
                        <a:lnSpc>
                          <a:spcPct val="107000"/>
                        </a:lnSpc>
                        <a:spcBef>
                          <a:spcPts val="0"/>
                        </a:spcBef>
                        <a:spcAft>
                          <a:spcPts val="0"/>
                        </a:spcAft>
                      </a:pPr>
                      <a:r>
                        <a:rPr lang="en-GB" sz="1000" dirty="0">
                          <a:solidFill>
                            <a:schemeClr val="tx1"/>
                          </a:solidFill>
                          <a:effectLst/>
                          <a:latin typeface="Comic Sans MS" panose="030F0902030302020204" pitchFamily="66" charset="0"/>
                        </a:rPr>
                        <a:t>Where I live, the UK, fossils/dinosaurs, the world, pirates, space, and how to care for the planet.</a:t>
                      </a: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solidFill>
                      <a:srgbClr val="FFFF00"/>
                    </a:solidFill>
                  </a:tcPr>
                </a:tc>
                <a:tc hMerge="1">
                  <a:txBody>
                    <a:bodyPr/>
                    <a:lstStyle/>
                    <a:p>
                      <a:endParaRPr lang="en-US"/>
                    </a:p>
                  </a:txBody>
                  <a:tcPr/>
                </a:tc>
                <a:extLst>
                  <a:ext uri="{0D108BD9-81ED-4DB2-BD59-A6C34878D82A}">
                    <a16:rowId xmlns:a16="http://schemas.microsoft.com/office/drawing/2014/main" val="853664077"/>
                  </a:ext>
                </a:extLst>
              </a:tr>
              <a:tr h="4193057">
                <a:tc>
                  <a:txBody>
                    <a:bodyPr/>
                    <a:lstStyle/>
                    <a:p>
                      <a:pPr marL="0" marR="0" algn="ctr">
                        <a:lnSpc>
                          <a:spcPct val="107000"/>
                        </a:lnSpc>
                        <a:spcBef>
                          <a:spcPts val="0"/>
                        </a:spcBef>
                        <a:spcAft>
                          <a:spcPts val="0"/>
                        </a:spcAft>
                      </a:pPr>
                      <a:r>
                        <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Understanding the World</a:t>
                      </a:r>
                    </a:p>
                    <a:p>
                      <a:pPr marL="0" marR="0" algn="ctr">
                        <a:lnSpc>
                          <a:spcPct val="107000"/>
                        </a:lnSpc>
                        <a:spcBef>
                          <a:spcPts val="0"/>
                        </a:spcBef>
                        <a:spcAft>
                          <a:spcPts val="0"/>
                        </a:spcAft>
                      </a:pP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Navigating key locations in school e.g. hall.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Where do we live? Explore via google maps.</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Identifying their family – commenting on photos of their family and naming who they can see and of what relation they are to them.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Talk about what they do with their family and places they have been with their family.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Introduce children to a range of fictional characters and creatures from stories to differentiate these characters from real people in their lives.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Draw similarities and differences between other families.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Life in the past – When I was a child book.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Listen to fictional stories about families and start to tell the difference between real and fiction</a:t>
                      </a:r>
                      <a:r>
                        <a:rPr lang="en-GB" sz="800" b="1" dirty="0">
                          <a:solidFill>
                            <a:schemeClr val="tx1"/>
                          </a:solidFill>
                          <a:latin typeface="Comic Sans MS" panose="030F0902030302020204" pitchFamily="66" charset="0"/>
                          <a:cs typeface="Amatic SC" panose="00000500000000000000" pitchFamily="2" charset="-79"/>
                        </a:rPr>
                        <a:t>.</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SEASON – Autumn – explore the natural world looking for seasonal changes. Describe what they feel, see and hear whilst outside. Understand the effect of changing seasons on the natural world around them.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Celebrations – birthdays, Christmas, Halloween, bonfire night, remembrance.</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Introduce children to places of worship and places of local importance to the community.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Talk about experiences of past birthdays.</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Talk about what they have done with their families during Christmas’ past – using photographs.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Show photos of how Christmas is celebrated all over the world – similarities and differences. </a:t>
                      </a:r>
                    </a:p>
                    <a:p>
                      <a:pPr marL="171450" indent="-171450" algn="ctr">
                        <a:buFontTx/>
                        <a:buBlip>
                          <a:blip r:embed="rId2"/>
                        </a:buBlip>
                      </a:pPr>
                      <a:r>
                        <a:rPr lang="en-GB" sz="800" b="0" dirty="0">
                          <a:solidFill>
                            <a:schemeClr val="tx1"/>
                          </a:solidFill>
                          <a:latin typeface="Comic Sans MS" panose="030F0902030302020204" pitchFamily="66" charset="0"/>
                          <a:cs typeface="Amatic SC" panose="00000500000000000000" pitchFamily="2" charset="-79"/>
                        </a:rPr>
                        <a:t>Use the Jolly Postman to draw information from a map. </a:t>
                      </a:r>
                    </a:p>
                  </a:txBody>
                  <a:tcPr marL="51465" marR="51465" marT="0" marB="0">
                    <a:noFill/>
                  </a:tcPr>
                </a:tc>
                <a:tc hMerge="1">
                  <a:txBody>
                    <a:bodyPr/>
                    <a:lstStyle/>
                    <a:p>
                      <a:endParaRPr lang="en-US"/>
                    </a:p>
                  </a:txBody>
                  <a:tcPr/>
                </a:tc>
                <a:tc gridSpan="2">
                  <a:txBody>
                    <a:bodyPr/>
                    <a:lstStyle/>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800" b="0" dirty="0">
                          <a:solidFill>
                            <a:schemeClr val="tx1"/>
                          </a:solidFill>
                          <a:latin typeface="Comic Sans MS" panose="030F0902030302020204" pitchFamily="66" charset="0"/>
                          <a:cs typeface="Amatic SC" panose="00000500000000000000" pitchFamily="2" charset="-79"/>
                        </a:rPr>
                        <a:t>SEASON – Winter – explore the natural world looking for seasonal changes. Describe what they feel, see and hear whilst outside. Understand the effect of changing seasons on the natural world around them. </a:t>
                      </a:r>
                      <a:endParaRPr lang="en-US"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800" b="0" dirty="0">
                          <a:solidFill>
                            <a:schemeClr val="tx1"/>
                          </a:solidFill>
                          <a:latin typeface="Comic Sans MS" panose="030F0902030302020204" pitchFamily="66" charset="0"/>
                          <a:cs typeface="Amatic SC" panose="00000500000000000000" pitchFamily="2" charset="-79"/>
                        </a:rPr>
                        <a:t>Celebrations – epiphany, Chinese new year, valentines day, shivaratri, pancake day, Holi, Ramadan</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800" b="0" dirty="0">
                          <a:solidFill>
                            <a:schemeClr val="tx1"/>
                          </a:solidFill>
                          <a:latin typeface="Comic Sans MS" panose="030F0902030302020204" pitchFamily="66" charset="0"/>
                          <a:cs typeface="Amatic SC" panose="00000500000000000000" pitchFamily="2" charset="-79"/>
                        </a:rPr>
                        <a:t> mothers day, easter. </a:t>
                      </a:r>
                      <a:endParaRPr lang="en-US"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p>
                      <a:pPr marL="171450" marR="0" indent="-171450" algn="ctr">
                        <a:lnSpc>
                          <a:spcPct val="107000"/>
                        </a:lnSpc>
                        <a:spcBef>
                          <a:spcPts val="0"/>
                        </a:spcBef>
                        <a:spcAft>
                          <a:spcPts val="0"/>
                        </a:spcAft>
                        <a:buFontTx/>
                        <a:buBlip>
                          <a:blip r:embed="rId2"/>
                        </a:buBlip>
                      </a:pPr>
                      <a:r>
                        <a:rPr lang="en-GB"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Listen to children describing and commenting on things they have seen whilst outside, including plants and animals. </a:t>
                      </a:r>
                    </a:p>
                    <a:p>
                      <a:pPr marL="171450" marR="0" indent="-171450" algn="ctr">
                        <a:lnSpc>
                          <a:spcPct val="107000"/>
                        </a:lnSpc>
                        <a:spcBef>
                          <a:spcPts val="0"/>
                        </a:spcBef>
                        <a:spcAft>
                          <a:spcPts val="0"/>
                        </a:spcAft>
                        <a:buFontTx/>
                        <a:buBlip>
                          <a:blip r:embed="rId2"/>
                        </a:buBlip>
                      </a:pPr>
                      <a:r>
                        <a:rPr lang="en-GB"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After close observation, draw pictures of the natural world, including animals and plants</a:t>
                      </a:r>
                      <a:endParaRPr lang="en-US"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p>
                      <a:pPr marL="171450" marR="0" indent="-171450" algn="ctr">
                        <a:lnSpc>
                          <a:spcPct val="107000"/>
                        </a:lnSpc>
                        <a:spcBef>
                          <a:spcPts val="0"/>
                        </a:spcBef>
                        <a:spcAft>
                          <a:spcPts val="0"/>
                        </a:spcAft>
                        <a:buFontTx/>
                        <a:buBlip>
                          <a:blip r:embed="rId2"/>
                        </a:buBlip>
                      </a:pPr>
                      <a:r>
                        <a:rPr lang="en-GB"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Care and concern for living things. </a:t>
                      </a:r>
                    </a:p>
                    <a:p>
                      <a:pPr marL="171450" marR="0" indent="-171450" algn="ctr">
                        <a:lnSpc>
                          <a:spcPct val="107000"/>
                        </a:lnSpc>
                        <a:spcBef>
                          <a:spcPts val="0"/>
                        </a:spcBef>
                        <a:spcAft>
                          <a:spcPts val="0"/>
                        </a:spcAft>
                        <a:buFontTx/>
                        <a:buBlip>
                          <a:blip r:embed="rId2"/>
                        </a:buBlip>
                      </a:pPr>
                      <a:r>
                        <a:rPr lang="en-GB"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Planting Sunflowers, beans and other flowers. </a:t>
                      </a:r>
                    </a:p>
                    <a:p>
                      <a:pPr marL="171450" marR="0" indent="-171450" algn="ctr">
                        <a:lnSpc>
                          <a:spcPct val="107000"/>
                        </a:lnSpc>
                        <a:spcBef>
                          <a:spcPts val="0"/>
                        </a:spcBef>
                        <a:spcAft>
                          <a:spcPts val="0"/>
                        </a:spcAft>
                        <a:buFontTx/>
                        <a:buBlip>
                          <a:blip r:embed="rId2"/>
                        </a:buBlip>
                      </a:pPr>
                      <a:r>
                        <a:rPr lang="en-GB"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Observing minibeasts. </a:t>
                      </a:r>
                    </a:p>
                    <a:p>
                      <a:pPr marL="171450" marR="0" indent="-171450" algn="ctr">
                        <a:lnSpc>
                          <a:spcPct val="107000"/>
                        </a:lnSpc>
                        <a:spcBef>
                          <a:spcPts val="0"/>
                        </a:spcBef>
                        <a:spcAft>
                          <a:spcPts val="0"/>
                        </a:spcAft>
                        <a:buFontTx/>
                        <a:buBlip>
                          <a:blip r:embed="rId2"/>
                        </a:buBlip>
                      </a:pPr>
                      <a:r>
                        <a:rPr lang="en-GB"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Looking after the caterpillars.</a:t>
                      </a:r>
                    </a:p>
                    <a:p>
                      <a:pPr marL="171450" marR="0" indent="-171450" algn="ctr">
                        <a:lnSpc>
                          <a:spcPct val="107000"/>
                        </a:lnSpc>
                        <a:spcBef>
                          <a:spcPts val="0"/>
                        </a:spcBef>
                        <a:spcAft>
                          <a:spcPts val="0"/>
                        </a:spcAft>
                        <a:buFontTx/>
                        <a:buBlip>
                          <a:blip r:embed="rId2"/>
                        </a:buBlip>
                      </a:pPr>
                      <a:r>
                        <a:rPr lang="en-GB"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rPr>
                        <a:t>Draw children’s attention to the immediate environment, introducing and modelling new vocabulary where appropriate. </a:t>
                      </a:r>
                      <a:endParaRPr lang="en-US"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800" b="0" dirty="0">
                          <a:solidFill>
                            <a:schemeClr val="tx1"/>
                          </a:solidFill>
                          <a:latin typeface="Comic Sans MS" panose="030F0902030302020204" pitchFamily="66" charset="0"/>
                          <a:cs typeface="Amatic SC" panose="00000500000000000000" pitchFamily="2" charset="-79"/>
                        </a:rPr>
                        <a:t>SEASON – Spring – explore the natural world looking for seasonal changes. Describe what they feel, see and hear whilst outside. Understand the effect of changing seasons on the natural world around them. </a:t>
                      </a:r>
                    </a:p>
                  </a:txBody>
                  <a:tcPr marL="51465" marR="51465" marT="0" marB="0">
                    <a:noFill/>
                  </a:tcPr>
                </a:tc>
                <a:tc hMerge="1">
                  <a:txBody>
                    <a:bodyPr/>
                    <a:lstStyle/>
                    <a:p>
                      <a:endParaRPr lang="en-US" dirty="0"/>
                    </a:p>
                  </a:txBody>
                  <a:tcPr/>
                </a:tc>
                <a:tc gridSpan="2">
                  <a:txBody>
                    <a:bodyPr/>
                    <a:lstStyle/>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800" b="0" dirty="0">
                          <a:solidFill>
                            <a:schemeClr val="tx1"/>
                          </a:solidFill>
                          <a:latin typeface="Comic Sans MS" panose="030F0902030302020204" pitchFamily="66" charset="0"/>
                          <a:cs typeface="Amatic SC" panose="00000500000000000000" pitchFamily="2" charset="-79"/>
                        </a:rPr>
                        <a:t>SEASON – Summer – explore the natural world looking for seasonal changes. Describe what they feel, see and hear whilst outside. Understand the effect of changing seasons on the natural world around them. </a:t>
                      </a:r>
                    </a:p>
                    <a:p>
                      <a:pPr marL="171450" marR="0" lvl="0" indent="-171450" algn="ctr" defTabSz="914400" rtl="0" eaLnBrk="1" fontAlgn="auto" latinLnBrk="0" hangingPunct="1">
                        <a:lnSpc>
                          <a:spcPct val="100000"/>
                        </a:lnSpc>
                        <a:spcBef>
                          <a:spcPts val="100"/>
                        </a:spcBef>
                        <a:spcAft>
                          <a:spcPts val="0"/>
                        </a:spcAft>
                        <a:buClrTx/>
                        <a:buSzTx/>
                        <a:buFontTx/>
                        <a:buBlip>
                          <a:blip r:embed="rId2"/>
                        </a:buBlip>
                        <a:tabLst/>
                        <a:defRPr/>
                      </a:pPr>
                      <a:r>
                        <a:rPr lang="en-GB" sz="800" b="0" dirty="0">
                          <a:solidFill>
                            <a:schemeClr val="tx1"/>
                          </a:solidFill>
                          <a:effectLst/>
                          <a:latin typeface="Comic Sans MS" panose="030F0702030302020204" pitchFamily="66" charset="0"/>
                          <a:ea typeface="Calibri" panose="020F0502020204030204" pitchFamily="34" charset="0"/>
                          <a:cs typeface="Amatic SC" panose="00000500000000000000" pitchFamily="2" charset="-79"/>
                        </a:rPr>
                        <a:t>Can children talk about their homes – where is it? and what there is to do near their homes?</a:t>
                      </a:r>
                    </a:p>
                    <a:p>
                      <a:pPr marL="171450" marR="0" lvl="0" indent="-171450" algn="ctr" defTabSz="914400" rtl="0" eaLnBrk="1" fontAlgn="auto" latinLnBrk="0" hangingPunct="1">
                        <a:lnSpc>
                          <a:spcPct val="100000"/>
                        </a:lnSpc>
                        <a:spcBef>
                          <a:spcPts val="100"/>
                        </a:spcBef>
                        <a:spcAft>
                          <a:spcPts val="0"/>
                        </a:spcAft>
                        <a:buClrTx/>
                        <a:buSzTx/>
                        <a:buFontTx/>
                        <a:buBlip>
                          <a:blip r:embed="rId2"/>
                        </a:buBlip>
                        <a:tabLst/>
                        <a:defRPr/>
                      </a:pPr>
                      <a:r>
                        <a:rPr lang="en-GB" sz="800" b="0" dirty="0">
                          <a:solidFill>
                            <a:srgbClr val="FF0000"/>
                          </a:solidFill>
                          <a:effectLst/>
                          <a:latin typeface="Comic Sans MS" panose="030F0702030302020204" pitchFamily="66" charset="0"/>
                          <a:ea typeface="Calibri" panose="020F0502020204030204" pitchFamily="34" charset="0"/>
                          <a:cs typeface="Amatic SC" panose="00000500000000000000" pitchFamily="2" charset="-79"/>
                        </a:rPr>
                        <a:t>Look out for children drawing/painting or constructing their homes.</a:t>
                      </a:r>
                    </a:p>
                    <a:p>
                      <a:pPr marL="171450" marR="0" lvl="0" indent="-171450" algn="ctr" defTabSz="914400" rtl="0" eaLnBrk="1" fontAlgn="auto" latinLnBrk="0" hangingPunct="1">
                        <a:lnSpc>
                          <a:spcPct val="100000"/>
                        </a:lnSpc>
                        <a:spcBef>
                          <a:spcPts val="100"/>
                        </a:spcBef>
                        <a:spcAft>
                          <a:spcPts val="0"/>
                        </a:spcAft>
                        <a:buClrTx/>
                        <a:buSzTx/>
                        <a:buFontTx/>
                        <a:buBlip>
                          <a:blip r:embed="rId2"/>
                        </a:buBlip>
                        <a:tabLst/>
                        <a:defRPr/>
                      </a:pPr>
                      <a:r>
                        <a:rPr lang="en-GB" sz="800" b="0" dirty="0">
                          <a:solidFill>
                            <a:schemeClr val="tx1"/>
                          </a:solidFill>
                          <a:effectLst/>
                          <a:latin typeface="Comic Sans MS" panose="030F0702030302020204" pitchFamily="66" charset="0"/>
                          <a:ea typeface="Calibri" panose="020F0502020204030204" pitchFamily="34" charset="0"/>
                          <a:cs typeface="Amatic SC" panose="00000500000000000000" pitchFamily="2" charset="-79"/>
                        </a:rPr>
                        <a:t>Encourage them to comment on what their home is like. Show photos of the children’s homes and encourage them to draw comparisons. </a:t>
                      </a:r>
                    </a:p>
                    <a:p>
                      <a:pPr marL="171450" marR="0" lvl="0" indent="-171450" algn="ctr" defTabSz="914400" rtl="0" eaLnBrk="1" fontAlgn="auto" latinLnBrk="0" hangingPunct="1">
                        <a:lnSpc>
                          <a:spcPct val="100000"/>
                        </a:lnSpc>
                        <a:spcBef>
                          <a:spcPts val="100"/>
                        </a:spcBef>
                        <a:spcAft>
                          <a:spcPts val="0"/>
                        </a:spcAft>
                        <a:buClrTx/>
                        <a:buSzTx/>
                        <a:buFontTx/>
                        <a:buBlip>
                          <a:blip r:embed="rId2"/>
                        </a:buBlip>
                        <a:tabLst/>
                        <a:defRPr/>
                      </a:pPr>
                      <a:r>
                        <a:rPr lang="en-US" sz="800" dirty="0">
                          <a:latin typeface="Comic Sans MS" panose="030F0702030302020204" pitchFamily="66" charset="0"/>
                        </a:rPr>
                        <a:t>Environments – Physical and Human Features of local environment Maps of local area Comparing places on Google Earth – how are they similar/different?</a:t>
                      </a:r>
                      <a:endParaRPr lang="en-GB" sz="800" b="0" dirty="0">
                        <a:solidFill>
                          <a:schemeClr val="tx1"/>
                        </a:solidFill>
                        <a:effectLst/>
                        <a:latin typeface="Comic Sans MS" panose="030F0702030302020204" pitchFamily="66" charset="0"/>
                        <a:ea typeface="Calibri" panose="020F0502020204030204" pitchFamily="34" charset="0"/>
                        <a:cs typeface="Amatic SC" panose="00000500000000000000" pitchFamily="2" charset="-79"/>
                      </a:endParaRPr>
                    </a:p>
                    <a:p>
                      <a:pPr marL="171450" marR="0" lvl="0" indent="-171450" algn="ctr" defTabSz="914400" rtl="0" eaLnBrk="1" fontAlgn="auto" latinLnBrk="0" hangingPunct="1">
                        <a:lnSpc>
                          <a:spcPct val="100000"/>
                        </a:lnSpc>
                        <a:spcBef>
                          <a:spcPts val="100"/>
                        </a:spcBef>
                        <a:spcAft>
                          <a:spcPts val="0"/>
                        </a:spcAft>
                        <a:buClrTx/>
                        <a:buSzTx/>
                        <a:buFontTx/>
                        <a:buBlip>
                          <a:blip r:embed="rId2"/>
                        </a:buBlip>
                        <a:tabLst/>
                        <a:defRPr/>
                      </a:pPr>
                      <a:r>
                        <a:rPr lang="en-GB" sz="800" b="0" dirty="0">
                          <a:solidFill>
                            <a:schemeClr val="tx1"/>
                          </a:solidFill>
                          <a:effectLst/>
                          <a:latin typeface="Comic Sans MS" panose="030F0702030302020204" pitchFamily="66" charset="0"/>
                          <a:ea typeface="Calibri" panose="020F0502020204030204" pitchFamily="34" charset="0"/>
                          <a:cs typeface="Amatic SC" panose="00000500000000000000" pitchFamily="2" charset="-79"/>
                        </a:rPr>
                        <a:t>Introduce the children to NASA and America. </a:t>
                      </a:r>
                    </a:p>
                    <a:p>
                      <a:pPr marL="171450" marR="0" lvl="0" indent="-171450" algn="ctr" defTabSz="914400" rtl="0" eaLnBrk="1" fontAlgn="auto" latinLnBrk="0" hangingPunct="1">
                        <a:lnSpc>
                          <a:spcPct val="100000"/>
                        </a:lnSpc>
                        <a:spcBef>
                          <a:spcPts val="100"/>
                        </a:spcBef>
                        <a:spcAft>
                          <a:spcPts val="0"/>
                        </a:spcAft>
                        <a:buClrTx/>
                        <a:buSzTx/>
                        <a:buFontTx/>
                        <a:buBlip>
                          <a:blip r:embed="rId2"/>
                        </a:buBlip>
                        <a:tabLst/>
                        <a:defRPr/>
                      </a:pPr>
                      <a:r>
                        <a:rPr lang="en-GB" sz="800" b="0" dirty="0">
                          <a:solidFill>
                            <a:schemeClr val="tx1"/>
                          </a:solidFill>
                          <a:effectLst/>
                          <a:latin typeface="Comic Sans MS" panose="030F0702030302020204" pitchFamily="66" charset="0"/>
                          <a:ea typeface="Calibri" panose="020F0502020204030204" pitchFamily="34" charset="0"/>
                          <a:cs typeface="Amatic SC" panose="00000500000000000000" pitchFamily="2" charset="-79"/>
                        </a:rPr>
                        <a:t>Introduce children to significant figures who have been to space and begin to understand that these events happened before they were born.</a:t>
                      </a:r>
                      <a:endParaRPr lang="en-US" sz="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p>
                      <a:pPr marL="171450" marR="0" indent="-171450" algn="ctr">
                        <a:lnSpc>
                          <a:spcPct val="107000"/>
                        </a:lnSpc>
                        <a:spcBef>
                          <a:spcPts val="0"/>
                        </a:spcBef>
                        <a:spcAft>
                          <a:spcPts val="0"/>
                        </a:spcAft>
                        <a:buFontTx/>
                        <a:buBlip>
                          <a:blip r:embed="rId2"/>
                        </a:buBlip>
                      </a:pPr>
                      <a:r>
                        <a:rPr lang="en-US" sz="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Celebrations – fathers day, pride month, </a:t>
                      </a:r>
                      <a:r>
                        <a:rPr lang="en-US" sz="800" dirty="0" err="1">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eid</a:t>
                      </a:r>
                      <a:r>
                        <a:rPr lang="en-US" sz="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summer solstice. </a:t>
                      </a:r>
                    </a:p>
                    <a:p>
                      <a:pPr marL="171450" marR="0" indent="-171450" algn="ctr">
                        <a:lnSpc>
                          <a:spcPct val="107000"/>
                        </a:lnSpc>
                        <a:spcBef>
                          <a:spcPts val="0"/>
                        </a:spcBef>
                        <a:spcAft>
                          <a:spcPts val="0"/>
                        </a:spcAft>
                        <a:buFontTx/>
                        <a:buBlip>
                          <a:blip r:embed="rId2"/>
                        </a:buBlip>
                      </a:pPr>
                      <a:r>
                        <a:rPr lang="en-US" sz="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Life in the past - To understand where dinosaurs are now and begin to understand that they were alive a very long time ago. </a:t>
                      </a:r>
                    </a:p>
                    <a:p>
                      <a:pPr marL="171450" marR="0" indent="-171450" algn="ctr">
                        <a:lnSpc>
                          <a:spcPct val="107000"/>
                        </a:lnSpc>
                        <a:spcBef>
                          <a:spcPts val="0"/>
                        </a:spcBef>
                        <a:spcAft>
                          <a:spcPts val="0"/>
                        </a:spcAft>
                        <a:buFontTx/>
                        <a:buBlip>
                          <a:blip r:embed="rId2"/>
                        </a:buBlip>
                      </a:pPr>
                      <a:r>
                        <a:rPr lang="en-US" sz="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Learn about what a paleontologist is and how they explore really old artefacts. Introduce Mary Anning. </a:t>
                      </a:r>
                    </a:p>
                    <a:p>
                      <a:pPr marL="171450" marR="0" indent="-171450" algn="ctr">
                        <a:lnSpc>
                          <a:spcPct val="107000"/>
                        </a:lnSpc>
                        <a:spcBef>
                          <a:spcPts val="0"/>
                        </a:spcBef>
                        <a:spcAft>
                          <a:spcPts val="0"/>
                        </a:spcAft>
                        <a:buFontTx/>
                        <a:buBlip>
                          <a:blip r:embed="rId2"/>
                        </a:buBlip>
                      </a:pPr>
                      <a:r>
                        <a:rPr lang="en-US" sz="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Share non-fiction texts that offer an insight into contrasting environments. </a:t>
                      </a:r>
                    </a:p>
                    <a:p>
                      <a:pPr marL="171450" marR="0" indent="-171450" algn="ctr">
                        <a:lnSpc>
                          <a:spcPct val="107000"/>
                        </a:lnSpc>
                        <a:spcBef>
                          <a:spcPts val="0"/>
                        </a:spcBef>
                        <a:spcAft>
                          <a:spcPts val="0"/>
                        </a:spcAft>
                        <a:buFontTx/>
                        <a:buBlip>
                          <a:blip r:embed="rId2"/>
                        </a:buBlip>
                      </a:pPr>
                      <a:r>
                        <a:rPr lang="en-US" sz="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Create treasure hunts linking to pirates to find places/objects within the learning environment. </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800" b="0" dirty="0">
                          <a:solidFill>
                            <a:schemeClr val="tx1"/>
                          </a:solidFill>
                          <a:effectLst/>
                          <a:latin typeface="Comic Sans MS" panose="030F0702030302020204" pitchFamily="66" charset="0"/>
                          <a:ea typeface="Calibri" panose="020F0502020204030204" pitchFamily="34" charset="0"/>
                          <a:cs typeface="Amatic SC" panose="00000500000000000000" pitchFamily="2" charset="-79"/>
                        </a:rPr>
                        <a:t>Use bee-bots on simple maps. Encourage the children to use navigational language. </a:t>
                      </a:r>
                      <a:endParaRPr lang="en-US" sz="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p>
                      <a:pPr marL="171450" marR="0" indent="-171450" algn="ctr">
                        <a:lnSpc>
                          <a:spcPct val="107000"/>
                        </a:lnSpc>
                        <a:spcBef>
                          <a:spcPts val="0"/>
                        </a:spcBef>
                        <a:spcAft>
                          <a:spcPts val="0"/>
                        </a:spcAft>
                        <a:buFontTx/>
                        <a:buBlip>
                          <a:blip r:embed="rId2"/>
                        </a:buBlip>
                      </a:pPr>
                      <a:r>
                        <a:rPr lang="en-US" sz="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Recognise the difference between life in this country and life in different countries. </a:t>
                      </a:r>
                    </a:p>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800" b="0" dirty="0">
                          <a:solidFill>
                            <a:srgbClr val="FF0000"/>
                          </a:solidFill>
                          <a:effectLst/>
                          <a:latin typeface="Comic Sans MS" panose="030F0702030302020204" pitchFamily="66" charset="0"/>
                          <a:ea typeface="Calibri" panose="020F0502020204030204" pitchFamily="34" charset="0"/>
                          <a:cs typeface="Amatic SC" panose="00000500000000000000" pitchFamily="2" charset="-79"/>
                        </a:rPr>
                        <a:t>Introduce the children to recycling and how it can take care of our world. Look at what rubbish can do to our environment and animals. </a:t>
                      </a:r>
                      <a:r>
                        <a:rPr lang="en-US" sz="800" dirty="0">
                          <a:solidFill>
                            <a:srgbClr val="FF0000"/>
                          </a:solidFill>
                          <a:latin typeface="Comic Sans MS" panose="030F0702030302020204" pitchFamily="66" charset="0"/>
                        </a:rPr>
                        <a:t>Create opportunities to discuss how we care for the natural world around us.</a:t>
                      </a:r>
                      <a:endParaRPr lang="en-GB" sz="800" b="0" dirty="0">
                        <a:solidFill>
                          <a:srgbClr val="FF0000"/>
                        </a:solidFill>
                        <a:effectLst/>
                        <a:latin typeface="Comic Sans MS" panose="030F0702030302020204" pitchFamily="66" charset="0"/>
                        <a:ea typeface="Calibri" panose="020F0502020204030204" pitchFamily="34" charset="0"/>
                        <a:cs typeface="Amatic SC" panose="00000500000000000000" pitchFamily="2" charset="-79"/>
                      </a:endParaRPr>
                    </a:p>
                    <a:p>
                      <a:pPr marL="171450" marR="0" indent="-171450" algn="ctr">
                        <a:lnSpc>
                          <a:spcPct val="107000"/>
                        </a:lnSpc>
                        <a:spcBef>
                          <a:spcPts val="0"/>
                        </a:spcBef>
                        <a:spcAft>
                          <a:spcPts val="0"/>
                        </a:spcAft>
                        <a:buFontTx/>
                        <a:buBlip>
                          <a:blip r:embed="rId2"/>
                        </a:buBlip>
                      </a:pPr>
                      <a:endParaRPr lang="en-US" sz="8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extLst>
                  <a:ext uri="{0D108BD9-81ED-4DB2-BD59-A6C34878D82A}">
                    <a16:rowId xmlns:a16="http://schemas.microsoft.com/office/drawing/2014/main" val="1299007805"/>
                  </a:ext>
                </a:extLst>
              </a:tr>
            </a:tbl>
          </a:graphicData>
        </a:graphic>
      </p:graphicFrame>
      <p:sp>
        <p:nvSpPr>
          <p:cNvPr id="4" name="Title 1">
            <a:extLst>
              <a:ext uri="{FF2B5EF4-FFF2-40B4-BE49-F238E27FC236}">
                <a16:creationId xmlns:a16="http://schemas.microsoft.com/office/drawing/2014/main" id="{38E291A6-B9AC-6584-D30E-C0242AD23C59}"/>
              </a:ext>
            </a:extLst>
          </p:cNvPr>
          <p:cNvSpPr txBox="1">
            <a:spLocks/>
          </p:cNvSpPr>
          <p:nvPr/>
        </p:nvSpPr>
        <p:spPr>
          <a:xfrm>
            <a:off x="-2584718" y="100916"/>
            <a:ext cx="9065218" cy="1122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mn-lt"/>
              </a:rPr>
              <a:t>DT in EYFS</a:t>
            </a:r>
          </a:p>
        </p:txBody>
      </p:sp>
      <p:sp>
        <p:nvSpPr>
          <p:cNvPr id="5" name="TextBox 4">
            <a:extLst>
              <a:ext uri="{FF2B5EF4-FFF2-40B4-BE49-F238E27FC236}">
                <a16:creationId xmlns:a16="http://schemas.microsoft.com/office/drawing/2014/main" id="{B63B04A9-522A-8779-3B8F-E28CC95D694F}"/>
              </a:ext>
            </a:extLst>
          </p:cNvPr>
          <p:cNvSpPr txBox="1"/>
          <p:nvPr/>
        </p:nvSpPr>
        <p:spPr>
          <a:xfrm>
            <a:off x="6480500" y="143033"/>
            <a:ext cx="5711500" cy="1384995"/>
          </a:xfrm>
          <a:prstGeom prst="rect">
            <a:avLst/>
          </a:prstGeom>
          <a:noFill/>
        </p:spPr>
        <p:txBody>
          <a:bodyPr wrap="square">
            <a:spAutoFit/>
          </a:bodyPr>
          <a:lstStyle/>
          <a:p>
            <a:r>
              <a:rPr lang="en-GB" sz="1400" b="1" dirty="0"/>
              <a:t>DT in Foundation Stage is covered in the Expressive Arts and Design, PSE, Physical Development and understanding the word parts of the EYFS curriculum. It is introduced indirectly through activities in continuous provision as well as, adult led activities such as exploring healthy and unhealthy food. Adults model key skills required i.e. Constructing from junk modelling. </a:t>
            </a:r>
          </a:p>
        </p:txBody>
      </p:sp>
    </p:spTree>
    <p:extLst>
      <p:ext uri="{BB962C8B-B14F-4D97-AF65-F5344CB8AC3E}">
        <p14:creationId xmlns:p14="http://schemas.microsoft.com/office/powerpoint/2010/main" val="107084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DE714-8D13-4949-27E5-9982E3E98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CF10F-8DC5-52BD-1284-7635F6D9D4F0}"/>
              </a:ext>
            </a:extLst>
          </p:cNvPr>
          <p:cNvSpPr>
            <a:spLocks noGrp="1"/>
          </p:cNvSpPr>
          <p:nvPr>
            <p:ph type="title"/>
          </p:nvPr>
        </p:nvSpPr>
        <p:spPr>
          <a:xfrm>
            <a:off x="58992" y="0"/>
            <a:ext cx="10515600" cy="1325563"/>
          </a:xfrm>
        </p:spPr>
        <p:txBody>
          <a:bodyPr/>
          <a:lstStyle/>
          <a:p>
            <a:r>
              <a:rPr lang="en-GB" dirty="0"/>
              <a:t>Curriculum Thread Documents - Textiles</a:t>
            </a:r>
          </a:p>
        </p:txBody>
      </p:sp>
      <p:pic>
        <p:nvPicPr>
          <p:cNvPr id="3" name="Picture 2">
            <a:extLst>
              <a:ext uri="{FF2B5EF4-FFF2-40B4-BE49-F238E27FC236}">
                <a16:creationId xmlns:a16="http://schemas.microsoft.com/office/drawing/2014/main" id="{BF674BF0-DA04-A9D1-1341-1019013F2803}"/>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5" name="Picture 4">
            <a:extLst>
              <a:ext uri="{FF2B5EF4-FFF2-40B4-BE49-F238E27FC236}">
                <a16:creationId xmlns:a16="http://schemas.microsoft.com/office/drawing/2014/main" id="{B93908DB-0C9D-40E4-B604-1432850D5D9F}"/>
              </a:ext>
            </a:extLst>
          </p:cNvPr>
          <p:cNvPicPr>
            <a:picLocks noChangeAspect="1"/>
          </p:cNvPicPr>
          <p:nvPr/>
        </p:nvPicPr>
        <p:blipFill>
          <a:blip r:embed="rId3"/>
          <a:stretch>
            <a:fillRect/>
          </a:stretch>
        </p:blipFill>
        <p:spPr>
          <a:xfrm>
            <a:off x="206476" y="1093169"/>
            <a:ext cx="8922047" cy="5449683"/>
          </a:xfrm>
          <a:prstGeom prst="rect">
            <a:avLst/>
          </a:prstGeom>
        </p:spPr>
      </p:pic>
    </p:spTree>
    <p:extLst>
      <p:ext uri="{BB962C8B-B14F-4D97-AF65-F5344CB8AC3E}">
        <p14:creationId xmlns:p14="http://schemas.microsoft.com/office/powerpoint/2010/main" val="1718135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DAB2B-5DCA-D10C-7409-5194694A0F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E9751-4422-7899-5C33-58E61F62B737}"/>
              </a:ext>
            </a:extLst>
          </p:cNvPr>
          <p:cNvSpPr>
            <a:spLocks noGrp="1"/>
          </p:cNvSpPr>
          <p:nvPr>
            <p:ph type="title"/>
          </p:nvPr>
        </p:nvSpPr>
        <p:spPr>
          <a:xfrm>
            <a:off x="26744" y="0"/>
            <a:ext cx="10515600" cy="1325563"/>
          </a:xfrm>
        </p:spPr>
        <p:txBody>
          <a:bodyPr/>
          <a:lstStyle/>
          <a:p>
            <a:r>
              <a:rPr lang="en-GB" dirty="0"/>
              <a:t> Key Vocabulary</a:t>
            </a:r>
          </a:p>
        </p:txBody>
      </p:sp>
      <p:pic>
        <p:nvPicPr>
          <p:cNvPr id="3" name="Picture 2">
            <a:extLst>
              <a:ext uri="{FF2B5EF4-FFF2-40B4-BE49-F238E27FC236}">
                <a16:creationId xmlns:a16="http://schemas.microsoft.com/office/drawing/2014/main" id="{9D8DDFB9-AEB0-8D48-5EDC-9E376D12BC01}"/>
              </a:ext>
            </a:extLst>
          </p:cNvPr>
          <p:cNvPicPr>
            <a:picLocks noChangeAspect="1"/>
          </p:cNvPicPr>
          <p:nvPr/>
        </p:nvPicPr>
        <p:blipFill>
          <a:blip r:embed="rId3"/>
          <a:stretch>
            <a:fillRect/>
          </a:stretch>
        </p:blipFill>
        <p:spPr>
          <a:xfrm>
            <a:off x="10353368" y="6111277"/>
            <a:ext cx="1632156" cy="625383"/>
          </a:xfrm>
          <a:prstGeom prst="rect">
            <a:avLst/>
          </a:prstGeom>
        </p:spPr>
      </p:pic>
      <p:pic>
        <p:nvPicPr>
          <p:cNvPr id="5" name="Picture 4">
            <a:extLst>
              <a:ext uri="{FF2B5EF4-FFF2-40B4-BE49-F238E27FC236}">
                <a16:creationId xmlns:a16="http://schemas.microsoft.com/office/drawing/2014/main" id="{3616A663-81BA-43F8-BC10-DA6F34235AA1}"/>
              </a:ext>
            </a:extLst>
          </p:cNvPr>
          <p:cNvPicPr>
            <a:picLocks noChangeAspect="1"/>
          </p:cNvPicPr>
          <p:nvPr/>
        </p:nvPicPr>
        <p:blipFill>
          <a:blip r:embed="rId4"/>
          <a:stretch>
            <a:fillRect/>
          </a:stretch>
        </p:blipFill>
        <p:spPr>
          <a:xfrm>
            <a:off x="311576" y="1113211"/>
            <a:ext cx="9535809" cy="3021246"/>
          </a:xfrm>
          <a:prstGeom prst="rect">
            <a:avLst/>
          </a:prstGeom>
        </p:spPr>
      </p:pic>
    </p:spTree>
    <p:extLst>
      <p:ext uri="{BB962C8B-B14F-4D97-AF65-F5344CB8AC3E}">
        <p14:creationId xmlns:p14="http://schemas.microsoft.com/office/powerpoint/2010/main" val="279453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9F701-338E-8B4C-6E07-514F6DE10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334F5-3D39-EE65-9E3A-9CFEC3A8FE98}"/>
              </a:ext>
            </a:extLst>
          </p:cNvPr>
          <p:cNvSpPr>
            <a:spLocks noGrp="1"/>
          </p:cNvSpPr>
          <p:nvPr>
            <p:ph type="title"/>
          </p:nvPr>
        </p:nvSpPr>
        <p:spPr>
          <a:xfrm>
            <a:off x="58992" y="0"/>
            <a:ext cx="10515600" cy="1325563"/>
          </a:xfrm>
        </p:spPr>
        <p:txBody>
          <a:bodyPr/>
          <a:lstStyle/>
          <a:p>
            <a:r>
              <a:rPr lang="en-GB" dirty="0"/>
              <a:t>Examples of work</a:t>
            </a:r>
          </a:p>
        </p:txBody>
      </p:sp>
      <p:pic>
        <p:nvPicPr>
          <p:cNvPr id="3" name="Picture 2">
            <a:extLst>
              <a:ext uri="{FF2B5EF4-FFF2-40B4-BE49-F238E27FC236}">
                <a16:creationId xmlns:a16="http://schemas.microsoft.com/office/drawing/2014/main" id="{062BBC19-9B36-522C-F6BA-17DE984A904C}"/>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5" name="Picture 4">
            <a:extLst>
              <a:ext uri="{FF2B5EF4-FFF2-40B4-BE49-F238E27FC236}">
                <a16:creationId xmlns:a16="http://schemas.microsoft.com/office/drawing/2014/main" id="{B5BFB040-9C64-BB0E-4482-7AFC799083AC}"/>
              </a:ext>
            </a:extLst>
          </p:cNvPr>
          <p:cNvPicPr>
            <a:picLocks noChangeAspect="1"/>
          </p:cNvPicPr>
          <p:nvPr/>
        </p:nvPicPr>
        <p:blipFill>
          <a:blip r:embed="rId3"/>
          <a:srcRect t="15315"/>
          <a:stretch/>
        </p:blipFill>
        <p:spPr>
          <a:xfrm>
            <a:off x="293288" y="1228725"/>
            <a:ext cx="2076740" cy="1992641"/>
          </a:xfrm>
          <a:prstGeom prst="rect">
            <a:avLst/>
          </a:prstGeom>
        </p:spPr>
      </p:pic>
      <p:pic>
        <p:nvPicPr>
          <p:cNvPr id="6" name="Picture 5">
            <a:extLst>
              <a:ext uri="{FF2B5EF4-FFF2-40B4-BE49-F238E27FC236}">
                <a16:creationId xmlns:a16="http://schemas.microsoft.com/office/drawing/2014/main" id="{4E2BBD52-967A-E1BC-86C7-332CDD18749A}"/>
              </a:ext>
            </a:extLst>
          </p:cNvPr>
          <p:cNvPicPr>
            <a:picLocks noChangeAspect="1"/>
          </p:cNvPicPr>
          <p:nvPr/>
        </p:nvPicPr>
        <p:blipFill>
          <a:blip r:embed="rId4"/>
          <a:srcRect l="27864" t="17866" b="19851"/>
          <a:stretch/>
        </p:blipFill>
        <p:spPr>
          <a:xfrm>
            <a:off x="2604324" y="1228726"/>
            <a:ext cx="1720026" cy="1980120"/>
          </a:xfrm>
          <a:prstGeom prst="rect">
            <a:avLst/>
          </a:prstGeom>
        </p:spPr>
      </p:pic>
      <p:pic>
        <p:nvPicPr>
          <p:cNvPr id="7" name="Picture 6">
            <a:extLst>
              <a:ext uri="{FF2B5EF4-FFF2-40B4-BE49-F238E27FC236}">
                <a16:creationId xmlns:a16="http://schemas.microsoft.com/office/drawing/2014/main" id="{58576D9D-2C43-D29E-FE41-395161282DEF}"/>
              </a:ext>
            </a:extLst>
          </p:cNvPr>
          <p:cNvPicPr>
            <a:picLocks noChangeAspect="1"/>
          </p:cNvPicPr>
          <p:nvPr/>
        </p:nvPicPr>
        <p:blipFill>
          <a:blip r:embed="rId5"/>
          <a:srcRect l="16057" r="17592"/>
          <a:stretch/>
        </p:blipFill>
        <p:spPr>
          <a:xfrm>
            <a:off x="293288" y="3636635"/>
            <a:ext cx="3139251" cy="2654813"/>
          </a:xfrm>
          <a:prstGeom prst="rect">
            <a:avLst/>
          </a:prstGeom>
        </p:spPr>
      </p:pic>
      <p:pic>
        <p:nvPicPr>
          <p:cNvPr id="8" name="Picture 7">
            <a:extLst>
              <a:ext uri="{FF2B5EF4-FFF2-40B4-BE49-F238E27FC236}">
                <a16:creationId xmlns:a16="http://schemas.microsoft.com/office/drawing/2014/main" id="{BD30FCAF-B5EC-6E43-5057-BCFBF5623B23}"/>
              </a:ext>
            </a:extLst>
          </p:cNvPr>
          <p:cNvPicPr>
            <a:picLocks noChangeAspect="1"/>
          </p:cNvPicPr>
          <p:nvPr/>
        </p:nvPicPr>
        <p:blipFill>
          <a:blip r:embed="rId6"/>
          <a:stretch>
            <a:fillRect/>
          </a:stretch>
        </p:blipFill>
        <p:spPr>
          <a:xfrm>
            <a:off x="3524836" y="4187612"/>
            <a:ext cx="3288111" cy="1847850"/>
          </a:xfrm>
          <a:prstGeom prst="rect">
            <a:avLst/>
          </a:prstGeom>
        </p:spPr>
      </p:pic>
      <p:pic>
        <p:nvPicPr>
          <p:cNvPr id="9" name="Picture 8">
            <a:extLst>
              <a:ext uri="{FF2B5EF4-FFF2-40B4-BE49-F238E27FC236}">
                <a16:creationId xmlns:a16="http://schemas.microsoft.com/office/drawing/2014/main" id="{45E2AEB4-9C56-09C4-6318-E904890B1AEC}"/>
              </a:ext>
            </a:extLst>
          </p:cNvPr>
          <p:cNvPicPr>
            <a:picLocks noChangeAspect="1"/>
          </p:cNvPicPr>
          <p:nvPr/>
        </p:nvPicPr>
        <p:blipFill>
          <a:blip r:embed="rId7"/>
          <a:stretch>
            <a:fillRect/>
          </a:stretch>
        </p:blipFill>
        <p:spPr>
          <a:xfrm>
            <a:off x="4860869" y="148672"/>
            <a:ext cx="3069994" cy="1722608"/>
          </a:xfrm>
          <a:prstGeom prst="rect">
            <a:avLst/>
          </a:prstGeom>
        </p:spPr>
      </p:pic>
      <p:pic>
        <p:nvPicPr>
          <p:cNvPr id="10" name="Picture 9">
            <a:extLst>
              <a:ext uri="{FF2B5EF4-FFF2-40B4-BE49-F238E27FC236}">
                <a16:creationId xmlns:a16="http://schemas.microsoft.com/office/drawing/2014/main" id="{441EB6E0-AB96-0C6E-53B3-2A0065352137}"/>
              </a:ext>
            </a:extLst>
          </p:cNvPr>
          <p:cNvPicPr>
            <a:picLocks noChangeAspect="1"/>
          </p:cNvPicPr>
          <p:nvPr/>
        </p:nvPicPr>
        <p:blipFill>
          <a:blip r:embed="rId8"/>
          <a:stretch>
            <a:fillRect/>
          </a:stretch>
        </p:blipFill>
        <p:spPr>
          <a:xfrm>
            <a:off x="5095391" y="1952626"/>
            <a:ext cx="3023519" cy="1696530"/>
          </a:xfrm>
          <a:prstGeom prst="rect">
            <a:avLst/>
          </a:prstGeom>
        </p:spPr>
      </p:pic>
      <p:sp>
        <p:nvSpPr>
          <p:cNvPr id="11" name="Rectangle 10">
            <a:extLst>
              <a:ext uri="{FF2B5EF4-FFF2-40B4-BE49-F238E27FC236}">
                <a16:creationId xmlns:a16="http://schemas.microsoft.com/office/drawing/2014/main" id="{120E41FC-688F-F635-6329-07C63DB19803}"/>
              </a:ext>
            </a:extLst>
          </p:cNvPr>
          <p:cNvSpPr/>
          <p:nvPr/>
        </p:nvSpPr>
        <p:spPr>
          <a:xfrm>
            <a:off x="2228932" y="863898"/>
            <a:ext cx="51648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Y2</a:t>
            </a:r>
          </a:p>
        </p:txBody>
      </p:sp>
      <p:sp>
        <p:nvSpPr>
          <p:cNvPr id="12" name="Rectangle 11">
            <a:extLst>
              <a:ext uri="{FF2B5EF4-FFF2-40B4-BE49-F238E27FC236}">
                <a16:creationId xmlns:a16="http://schemas.microsoft.com/office/drawing/2014/main" id="{5D705F45-14C6-7BF8-C37D-EB26E30B26E2}"/>
              </a:ext>
            </a:extLst>
          </p:cNvPr>
          <p:cNvSpPr/>
          <p:nvPr/>
        </p:nvSpPr>
        <p:spPr>
          <a:xfrm>
            <a:off x="3392200" y="3649155"/>
            <a:ext cx="51648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Y3</a:t>
            </a:r>
          </a:p>
        </p:txBody>
      </p:sp>
      <p:sp>
        <p:nvSpPr>
          <p:cNvPr id="13" name="Rectangle 12">
            <a:extLst>
              <a:ext uri="{FF2B5EF4-FFF2-40B4-BE49-F238E27FC236}">
                <a16:creationId xmlns:a16="http://schemas.microsoft.com/office/drawing/2014/main" id="{BEEB6FA8-240A-E7E9-B438-EACE84F6F1D8}"/>
              </a:ext>
            </a:extLst>
          </p:cNvPr>
          <p:cNvSpPr/>
          <p:nvPr/>
        </p:nvSpPr>
        <p:spPr>
          <a:xfrm>
            <a:off x="8118909" y="402233"/>
            <a:ext cx="51648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Y4</a:t>
            </a:r>
          </a:p>
        </p:txBody>
      </p:sp>
      <p:pic>
        <p:nvPicPr>
          <p:cNvPr id="14" name="Picture 13">
            <a:extLst>
              <a:ext uri="{FF2B5EF4-FFF2-40B4-BE49-F238E27FC236}">
                <a16:creationId xmlns:a16="http://schemas.microsoft.com/office/drawing/2014/main" id="{DE5D9A91-6924-CCB0-8710-CE8EE58C4AAE}"/>
              </a:ext>
            </a:extLst>
          </p:cNvPr>
          <p:cNvPicPr>
            <a:picLocks noChangeAspect="1"/>
          </p:cNvPicPr>
          <p:nvPr/>
        </p:nvPicPr>
        <p:blipFill>
          <a:blip r:embed="rId9"/>
          <a:stretch>
            <a:fillRect/>
          </a:stretch>
        </p:blipFill>
        <p:spPr>
          <a:xfrm>
            <a:off x="9770327" y="131787"/>
            <a:ext cx="2304288" cy="1728216"/>
          </a:xfrm>
          <a:prstGeom prst="rect">
            <a:avLst/>
          </a:prstGeom>
        </p:spPr>
      </p:pic>
      <p:pic>
        <p:nvPicPr>
          <p:cNvPr id="15" name="Picture 14">
            <a:extLst>
              <a:ext uri="{FF2B5EF4-FFF2-40B4-BE49-F238E27FC236}">
                <a16:creationId xmlns:a16="http://schemas.microsoft.com/office/drawing/2014/main" id="{1F9EBA93-02D3-D835-CE6C-38018D0DEC94}"/>
              </a:ext>
            </a:extLst>
          </p:cNvPr>
          <p:cNvPicPr>
            <a:picLocks noChangeAspect="1"/>
          </p:cNvPicPr>
          <p:nvPr/>
        </p:nvPicPr>
        <p:blipFill>
          <a:blip r:embed="rId10"/>
          <a:stretch>
            <a:fillRect/>
          </a:stretch>
        </p:blipFill>
        <p:spPr>
          <a:xfrm>
            <a:off x="9049431" y="1860003"/>
            <a:ext cx="2182386" cy="1636789"/>
          </a:xfrm>
          <a:prstGeom prst="rect">
            <a:avLst/>
          </a:prstGeom>
        </p:spPr>
      </p:pic>
      <p:sp>
        <p:nvSpPr>
          <p:cNvPr id="16" name="Rectangle 15">
            <a:extLst>
              <a:ext uri="{FF2B5EF4-FFF2-40B4-BE49-F238E27FC236}">
                <a16:creationId xmlns:a16="http://schemas.microsoft.com/office/drawing/2014/main" id="{9A76BEE3-C14E-CB9E-DAE5-DF7FACC573D8}"/>
              </a:ext>
            </a:extLst>
          </p:cNvPr>
          <p:cNvSpPr/>
          <p:nvPr/>
        </p:nvSpPr>
        <p:spPr>
          <a:xfrm>
            <a:off x="9267336" y="1365719"/>
            <a:ext cx="51648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Y5</a:t>
            </a:r>
          </a:p>
        </p:txBody>
      </p:sp>
      <p:pic>
        <p:nvPicPr>
          <p:cNvPr id="17" name="Picture 16">
            <a:extLst>
              <a:ext uri="{FF2B5EF4-FFF2-40B4-BE49-F238E27FC236}">
                <a16:creationId xmlns:a16="http://schemas.microsoft.com/office/drawing/2014/main" id="{5CB00833-00AE-AB3C-6584-7FE1BDB71E02}"/>
              </a:ext>
            </a:extLst>
          </p:cNvPr>
          <p:cNvPicPr>
            <a:picLocks noChangeAspect="1"/>
          </p:cNvPicPr>
          <p:nvPr/>
        </p:nvPicPr>
        <p:blipFill>
          <a:blip r:embed="rId11"/>
          <a:stretch>
            <a:fillRect/>
          </a:stretch>
        </p:blipFill>
        <p:spPr>
          <a:xfrm>
            <a:off x="7105861" y="4009064"/>
            <a:ext cx="1916684" cy="2709449"/>
          </a:xfrm>
          <a:prstGeom prst="rect">
            <a:avLst/>
          </a:prstGeom>
        </p:spPr>
      </p:pic>
      <p:pic>
        <p:nvPicPr>
          <p:cNvPr id="18" name="Picture 17">
            <a:extLst>
              <a:ext uri="{FF2B5EF4-FFF2-40B4-BE49-F238E27FC236}">
                <a16:creationId xmlns:a16="http://schemas.microsoft.com/office/drawing/2014/main" id="{E05CD990-95D0-60F2-BD9C-8B6BC016DBA0}"/>
              </a:ext>
            </a:extLst>
          </p:cNvPr>
          <p:cNvPicPr>
            <a:picLocks noChangeAspect="1"/>
          </p:cNvPicPr>
          <p:nvPr/>
        </p:nvPicPr>
        <p:blipFill>
          <a:blip r:embed="rId12"/>
          <a:srcRect t="37245" b="23247"/>
          <a:stretch/>
        </p:blipFill>
        <p:spPr>
          <a:xfrm>
            <a:off x="8739899" y="3673559"/>
            <a:ext cx="2182387" cy="1536620"/>
          </a:xfrm>
          <a:prstGeom prst="rect">
            <a:avLst/>
          </a:prstGeom>
        </p:spPr>
      </p:pic>
      <p:pic>
        <p:nvPicPr>
          <p:cNvPr id="19" name="Picture 18">
            <a:extLst>
              <a:ext uri="{FF2B5EF4-FFF2-40B4-BE49-F238E27FC236}">
                <a16:creationId xmlns:a16="http://schemas.microsoft.com/office/drawing/2014/main" id="{6A2848AF-FF20-91ED-7BCD-7BCB4E6F8D8C}"/>
              </a:ext>
            </a:extLst>
          </p:cNvPr>
          <p:cNvPicPr>
            <a:picLocks noChangeAspect="1"/>
          </p:cNvPicPr>
          <p:nvPr/>
        </p:nvPicPr>
        <p:blipFill>
          <a:blip r:embed="rId13"/>
          <a:srcRect l="11298" t="17284" r="7365" b="10288"/>
          <a:stretch/>
        </p:blipFill>
        <p:spPr>
          <a:xfrm rot="5400000">
            <a:off x="10265161" y="4154893"/>
            <a:ext cx="2169805" cy="1449102"/>
          </a:xfrm>
          <a:prstGeom prst="rect">
            <a:avLst/>
          </a:prstGeom>
        </p:spPr>
      </p:pic>
      <p:sp>
        <p:nvSpPr>
          <p:cNvPr id="20" name="Rectangle 19">
            <a:extLst>
              <a:ext uri="{FF2B5EF4-FFF2-40B4-BE49-F238E27FC236}">
                <a16:creationId xmlns:a16="http://schemas.microsoft.com/office/drawing/2014/main" id="{90117771-D939-0FFA-5E07-4179D1A3A6D3}"/>
              </a:ext>
            </a:extLst>
          </p:cNvPr>
          <p:cNvSpPr/>
          <p:nvPr/>
        </p:nvSpPr>
        <p:spPr>
          <a:xfrm>
            <a:off x="9315459" y="5274562"/>
            <a:ext cx="51648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Y6</a:t>
            </a:r>
          </a:p>
        </p:txBody>
      </p:sp>
    </p:spTree>
    <p:extLst>
      <p:ext uri="{BB962C8B-B14F-4D97-AF65-F5344CB8AC3E}">
        <p14:creationId xmlns:p14="http://schemas.microsoft.com/office/powerpoint/2010/main" val="3807373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496</TotalTime>
  <Words>2744</Words>
  <Application>Microsoft Office PowerPoint</Application>
  <PresentationFormat>Widescreen</PresentationFormat>
  <Paragraphs>279</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Comic Sans MS</vt:lpstr>
      <vt:lpstr>Twinkl Cursive Looped</vt:lpstr>
      <vt:lpstr>Office Theme</vt:lpstr>
      <vt:lpstr>    Curriculum Marketplace</vt:lpstr>
      <vt:lpstr>Long Term Planning</vt:lpstr>
      <vt:lpstr>DT in EYFS</vt:lpstr>
      <vt:lpstr>PowerPoint Presentation</vt:lpstr>
      <vt:lpstr>PowerPoint Presentation</vt:lpstr>
      <vt:lpstr>PowerPoint Presentation</vt:lpstr>
      <vt:lpstr>Curriculum Thread Documents - Textiles</vt:lpstr>
      <vt:lpstr> Key Vocabulary</vt:lpstr>
      <vt:lpstr>Examples of work</vt:lpstr>
      <vt:lpstr>Assessment</vt:lpstr>
      <vt:lpstr>What can I do as a parent to support my child in this subject? </vt:lpstr>
      <vt:lpstr>Career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Curriculum Marketplace</dc:title>
  <dc:creator>Chloe Foster</dc:creator>
  <cp:lastModifiedBy>Chloe Bottomley</cp:lastModifiedBy>
  <cp:revision>14</cp:revision>
  <dcterms:created xsi:type="dcterms:W3CDTF">2025-01-06T10:26:47Z</dcterms:created>
  <dcterms:modified xsi:type="dcterms:W3CDTF">2025-02-07T14:34:08Z</dcterms:modified>
</cp:coreProperties>
</file>