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7" r:id="rId3"/>
    <p:sldId id="331" r:id="rId4"/>
    <p:sldId id="332" r:id="rId5"/>
    <p:sldId id="333" r:id="rId6"/>
    <p:sldId id="272" r:id="rId7"/>
    <p:sldId id="260" r:id="rId8"/>
    <p:sldId id="271" r:id="rId9"/>
    <p:sldId id="278"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E24EE-47FE-44E8-857A-EC9B81E71BE5}" type="datetimeFigureOut">
              <a:rPr lang="en-GB" smtClean="0"/>
              <a:t>06/02/2025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5B4AD-3131-4BAD-BC34-008408B6A21F}" type="slidenum">
              <a:rPr lang="en-GB" smtClean="0"/>
              <a:t>‹#›</a:t>
            </a:fld>
            <a:endParaRPr lang="en-GB"/>
          </a:p>
        </p:txBody>
      </p:sp>
    </p:spTree>
    <p:extLst>
      <p:ext uri="{BB962C8B-B14F-4D97-AF65-F5344CB8AC3E}">
        <p14:creationId xmlns:p14="http://schemas.microsoft.com/office/powerpoint/2010/main" val="1742367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59D2-5D0F-4D67-72ED-AE6BE2C0DB4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882CFCA-CF1E-6FB4-F6AA-E193BB8B4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7625F70-09C5-340C-5930-F1B8EDA822BF}"/>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7E503FC4-46B0-98ED-28AD-2C7E746F48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BF7526-EF79-8A94-178F-8B899D2747D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09573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9D4A-3230-FDFB-46F5-930F2BFD89D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30D333D-C0FF-EA8C-093C-6FA46775F2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1D551E-0EDD-4A66-2BDA-6712B6C59102}"/>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D3AB0EED-4B46-4E7F-9148-ACA353963A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E31825-4EBF-1837-205D-0F24CD12A242}"/>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32329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99730-FD8F-192E-1FC9-0969420E447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0506BB9-1DEC-30DC-38AA-2A9611BC8D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78CF08D-F903-6AE8-B5F5-FFD7077D5917}"/>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9CC2EE90-70F9-5F75-A7D3-9FA2B97CC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B21E6-AA14-4C06-8ABC-6F9120290110}"/>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3027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E664-57E5-6B5A-977E-B2B31382611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7426A1A-EDA4-B31D-982E-14F6DCD5FE7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68CD745-3976-CF62-FE01-707360569A43}"/>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36F33E74-803A-2FD3-18E5-B2098B6E58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F8B2B3-E885-A450-2B77-C45EC915949D}"/>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864402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F0C1-4EC8-9807-1CB1-9F953A7A27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E877533-5515-3130-6D3C-21B842D43A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D2772FB-1711-F5F4-C3F1-986EC24C22D9}"/>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5FDB1323-B109-12A2-EF5D-58DDC77E6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D54FB7-786C-8DBA-D49E-CEA2DF594A8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427958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20F7-01C5-5164-2BB4-F496D3B9F0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9BD1B5-096C-17A1-08CC-0CA459C59C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3849915-7F27-AE28-72EC-CE2A730AC7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C803783-17C5-AD1D-3CC1-D03E5D16C74A}"/>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6" name="Footer Placeholder 5">
            <a:extLst>
              <a:ext uri="{FF2B5EF4-FFF2-40B4-BE49-F238E27FC236}">
                <a16:creationId xmlns:a16="http://schemas.microsoft.com/office/drawing/2014/main" id="{37763670-FBFB-19C7-CFCE-0CFDFB0156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40F7D6-2977-F320-3EF3-05DD2CB9A59E}"/>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22066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1CF9-7798-9D68-C725-F997182707F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DB3AE56-654A-32B9-2B16-139B59793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2BDDF2-1CD9-A5A6-D868-B4D1FAB762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D8B9450-A588-C7E0-1D42-06EB69243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F97AF5-1CC5-16B4-AB6C-C8D9970A1F9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2BA87F7-3ABD-871E-F5B5-043993D1D2B8}"/>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8" name="Footer Placeholder 7">
            <a:extLst>
              <a:ext uri="{FF2B5EF4-FFF2-40B4-BE49-F238E27FC236}">
                <a16:creationId xmlns:a16="http://schemas.microsoft.com/office/drawing/2014/main" id="{2EC03221-A66A-16E9-969A-23006FAA8A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5EEFBE-B452-34B6-0A0E-A0DD227CCAEF}"/>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88118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94F7-5FC2-26DF-CDCE-34F7D98E3C5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3044227-CA78-4DDE-F8FC-EA5354507AFA}"/>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4" name="Footer Placeholder 3">
            <a:extLst>
              <a:ext uri="{FF2B5EF4-FFF2-40B4-BE49-F238E27FC236}">
                <a16:creationId xmlns:a16="http://schemas.microsoft.com/office/drawing/2014/main" id="{1F03855F-DC3F-1597-AF40-5E1C1F0118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03D60F-4166-F1D6-E239-078E72AE5F9B}"/>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74694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99244-23B3-0060-3A7C-E6167C0DBBC2}"/>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3" name="Footer Placeholder 2">
            <a:extLst>
              <a:ext uri="{FF2B5EF4-FFF2-40B4-BE49-F238E27FC236}">
                <a16:creationId xmlns:a16="http://schemas.microsoft.com/office/drawing/2014/main" id="{C8609365-E97F-0859-6D66-D608758F66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282A76-CC16-0A25-1EFD-86401CC1DB6A}"/>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66647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0B62-BF27-03D1-0E2F-969F2E189B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3880B0D-29CC-D77C-5DD7-48077F4CD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A2A3905-C84A-C2DC-D9AC-C4ABC2A95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E9FF4F-A03F-34C9-0A5E-DBA2FA1EA14F}"/>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6" name="Footer Placeholder 5">
            <a:extLst>
              <a:ext uri="{FF2B5EF4-FFF2-40B4-BE49-F238E27FC236}">
                <a16:creationId xmlns:a16="http://schemas.microsoft.com/office/drawing/2014/main" id="{BA5BCBD4-390E-0B97-59BB-BB2975A9CB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206D34-690F-1149-E512-70A66941E3D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191345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4CF7-ED18-F650-6D7B-4AFC509561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9F89062-EFBB-ABE7-5953-11EFC3782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28B0E1-7D49-B650-BA48-A638247E9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253EAB-E780-26E0-0753-6C23E5453747}"/>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6" name="Footer Placeholder 5">
            <a:extLst>
              <a:ext uri="{FF2B5EF4-FFF2-40B4-BE49-F238E27FC236}">
                <a16:creationId xmlns:a16="http://schemas.microsoft.com/office/drawing/2014/main" id="{890A1167-193B-3F4E-BFA9-A5B759CCA7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69498-4712-4B06-72E7-3F398ABA38E9}"/>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84558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3761F7-0697-79DB-5AFD-63F08B32C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1591683-EFF9-DF64-3309-AE43B84BD8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776176-FC53-1EB7-0301-4FA0F4123C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2DD16BA7-023A-20AB-D901-296990842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DDF1BA-44BF-9EC2-46C2-19163A9056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90AE69-FAD8-4582-995D-E07A1E33F1B8}" type="slidenum">
              <a:rPr lang="en-GB" smtClean="0"/>
              <a:t>‹#›</a:t>
            </a:fld>
            <a:endParaRPr lang="en-GB"/>
          </a:p>
        </p:txBody>
      </p:sp>
    </p:spTree>
    <p:extLst>
      <p:ext uri="{BB962C8B-B14F-4D97-AF65-F5344CB8AC3E}">
        <p14:creationId xmlns:p14="http://schemas.microsoft.com/office/powerpoint/2010/main" val="975133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5EFC-1D46-DDD2-F880-6C58E2A6067B}"/>
              </a:ext>
            </a:extLst>
          </p:cNvPr>
          <p:cNvSpPr>
            <a:spLocks noGrp="1"/>
          </p:cNvSpPr>
          <p:nvPr>
            <p:ph type="ctrTitle"/>
          </p:nvPr>
        </p:nvSpPr>
        <p:spPr>
          <a:xfrm>
            <a:off x="1512095" y="4373038"/>
            <a:ext cx="9144000" cy="837205"/>
          </a:xfrm>
        </p:spPr>
        <p:txBody>
          <a:bodyPr>
            <a:normAutofit fontScale="90000"/>
          </a:bodyPr>
          <a:lstStyle/>
          <a:p>
            <a:br>
              <a:rPr lang="en-GB" dirty="0"/>
            </a:br>
            <a:r>
              <a:rPr lang="en-GB" dirty="0"/>
              <a:t> </a:t>
            </a:r>
            <a:br>
              <a:rPr lang="en-GB" dirty="0"/>
            </a:br>
            <a:r>
              <a:rPr lang="en-GB" dirty="0"/>
              <a:t> Curriculum Marketplace</a:t>
            </a:r>
          </a:p>
        </p:txBody>
      </p:sp>
      <p:pic>
        <p:nvPicPr>
          <p:cNvPr id="1026" name="Picture 2" descr="Bunting Colorful Flags, Pregnant Flags, Flags, Colorful PNG Transparent ...">
            <a:extLst>
              <a:ext uri="{FF2B5EF4-FFF2-40B4-BE49-F238E27FC236}">
                <a16:creationId xmlns:a16="http://schemas.microsoft.com/office/drawing/2014/main" id="{25CBA662-E934-F1AC-35E6-F6B20754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98" y="-474153"/>
            <a:ext cx="13061386" cy="2830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92C7B0-EA40-DFF0-BEA7-6188A79B52BF}"/>
              </a:ext>
            </a:extLst>
          </p:cNvPr>
          <p:cNvPicPr>
            <a:picLocks noChangeAspect="1"/>
          </p:cNvPicPr>
          <p:nvPr/>
        </p:nvPicPr>
        <p:blipFill>
          <a:blip r:embed="rId3"/>
          <a:stretch>
            <a:fillRect/>
          </a:stretch>
        </p:blipFill>
        <p:spPr>
          <a:xfrm>
            <a:off x="3679880" y="2161865"/>
            <a:ext cx="4677544" cy="1792266"/>
          </a:xfrm>
          <a:prstGeom prst="rect">
            <a:avLst/>
          </a:prstGeom>
        </p:spPr>
      </p:pic>
      <p:sp>
        <p:nvSpPr>
          <p:cNvPr id="8" name="Subtitle 2">
            <a:extLst>
              <a:ext uri="{FF2B5EF4-FFF2-40B4-BE49-F238E27FC236}">
                <a16:creationId xmlns:a16="http://schemas.microsoft.com/office/drawing/2014/main" id="{AC2AB8C8-3E2C-8D79-A66B-A4D467B1F0BB}"/>
              </a:ext>
            </a:extLst>
          </p:cNvPr>
          <p:cNvSpPr>
            <a:spLocks noGrp="1"/>
          </p:cNvSpPr>
          <p:nvPr>
            <p:ph type="subTitle" idx="1"/>
          </p:nvPr>
        </p:nvSpPr>
        <p:spPr>
          <a:xfrm>
            <a:off x="1553496" y="5340939"/>
            <a:ext cx="9144000" cy="1005432"/>
          </a:xfrm>
        </p:spPr>
        <p:txBody>
          <a:bodyPr>
            <a:normAutofit/>
          </a:bodyPr>
          <a:lstStyle/>
          <a:p>
            <a:r>
              <a:rPr lang="en-GB" dirty="0">
                <a:solidFill>
                  <a:srgbClr val="FF0000"/>
                </a:solidFill>
              </a:rPr>
              <a:t>Music</a:t>
            </a:r>
          </a:p>
          <a:p>
            <a:r>
              <a:rPr lang="en-GB" dirty="0">
                <a:solidFill>
                  <a:srgbClr val="FF0000"/>
                </a:solidFill>
              </a:rPr>
              <a:t>Mrs Jen Ellis supported by Calderdale Music</a:t>
            </a:r>
          </a:p>
        </p:txBody>
      </p:sp>
    </p:spTree>
    <p:extLst>
      <p:ext uri="{BB962C8B-B14F-4D97-AF65-F5344CB8AC3E}">
        <p14:creationId xmlns:p14="http://schemas.microsoft.com/office/powerpoint/2010/main" val="261967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8FA06-D670-C095-3B64-4B65BA30D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7E781-044D-45A2-59EE-B767A3455896}"/>
              </a:ext>
            </a:extLst>
          </p:cNvPr>
          <p:cNvSpPr>
            <a:spLocks noGrp="1"/>
          </p:cNvSpPr>
          <p:nvPr>
            <p:ph type="title"/>
          </p:nvPr>
        </p:nvSpPr>
        <p:spPr>
          <a:xfrm>
            <a:off x="211392" y="793645"/>
            <a:ext cx="10515600" cy="1325563"/>
          </a:xfrm>
        </p:spPr>
        <p:txBody>
          <a:bodyPr>
            <a:normAutofit fontScale="90000"/>
          </a:bodyPr>
          <a:lstStyle/>
          <a:p>
            <a:r>
              <a:rPr lang="en-GB" dirty="0"/>
              <a:t>What can I do as a parent to support my child in this subject?</a:t>
            </a:r>
            <a:br>
              <a:rPr lang="en-GB" dirty="0"/>
            </a:br>
            <a:br>
              <a:rPr lang="en-GB" dirty="0"/>
            </a:br>
            <a:br>
              <a:rPr lang="en-GB" dirty="0"/>
            </a:br>
            <a:r>
              <a:rPr lang="en-GB" dirty="0"/>
              <a:t> </a:t>
            </a:r>
          </a:p>
        </p:txBody>
      </p:sp>
      <p:pic>
        <p:nvPicPr>
          <p:cNvPr id="3" name="Picture 2">
            <a:extLst>
              <a:ext uri="{FF2B5EF4-FFF2-40B4-BE49-F238E27FC236}">
                <a16:creationId xmlns:a16="http://schemas.microsoft.com/office/drawing/2014/main" id="{11D03F0A-61A1-06C5-17DC-28CF9B92DE4B}"/>
              </a:ext>
            </a:extLst>
          </p:cNvPr>
          <p:cNvPicPr>
            <a:picLocks noChangeAspect="1"/>
          </p:cNvPicPr>
          <p:nvPr/>
        </p:nvPicPr>
        <p:blipFill>
          <a:blip r:embed="rId2"/>
          <a:stretch>
            <a:fillRect/>
          </a:stretch>
        </p:blipFill>
        <p:spPr>
          <a:xfrm>
            <a:off x="10353368" y="6111277"/>
            <a:ext cx="1632156" cy="625383"/>
          </a:xfrm>
          <a:prstGeom prst="rect">
            <a:avLst/>
          </a:prstGeom>
        </p:spPr>
      </p:pic>
      <p:sp>
        <p:nvSpPr>
          <p:cNvPr id="7" name="TextBox 6">
            <a:extLst>
              <a:ext uri="{FF2B5EF4-FFF2-40B4-BE49-F238E27FC236}">
                <a16:creationId xmlns:a16="http://schemas.microsoft.com/office/drawing/2014/main" id="{590C3F8A-9A22-451F-8A8B-F2D6295D5CE7}"/>
              </a:ext>
            </a:extLst>
          </p:cNvPr>
          <p:cNvSpPr txBox="1"/>
          <p:nvPr/>
        </p:nvSpPr>
        <p:spPr>
          <a:xfrm flipH="1">
            <a:off x="607694" y="1595988"/>
            <a:ext cx="3830956" cy="1815882"/>
          </a:xfrm>
          <a:prstGeom prst="rect">
            <a:avLst/>
          </a:prstGeom>
          <a:noFill/>
        </p:spPr>
        <p:txBody>
          <a:bodyPr wrap="square" rtlCol="0">
            <a:spAutoFit/>
          </a:bodyPr>
          <a:lstStyle/>
          <a:p>
            <a:r>
              <a:rPr lang="en-GB" sz="2800" dirty="0">
                <a:solidFill>
                  <a:schemeClr val="tx2">
                    <a:lumMod val="90000"/>
                    <a:lumOff val="10000"/>
                  </a:schemeClr>
                </a:solidFill>
              </a:rPr>
              <a:t>Share your favourite music with your child. Talk about the style and why you like it!</a:t>
            </a:r>
          </a:p>
        </p:txBody>
      </p:sp>
      <p:sp>
        <p:nvSpPr>
          <p:cNvPr id="8" name="TextBox 7">
            <a:extLst>
              <a:ext uri="{FF2B5EF4-FFF2-40B4-BE49-F238E27FC236}">
                <a16:creationId xmlns:a16="http://schemas.microsoft.com/office/drawing/2014/main" id="{AAA9EB0A-49C4-43A6-AB7A-84B9B671D686}"/>
              </a:ext>
            </a:extLst>
          </p:cNvPr>
          <p:cNvSpPr txBox="1"/>
          <p:nvPr/>
        </p:nvSpPr>
        <p:spPr>
          <a:xfrm flipH="1">
            <a:off x="7280020" y="793645"/>
            <a:ext cx="4700588" cy="2246769"/>
          </a:xfrm>
          <a:prstGeom prst="rect">
            <a:avLst/>
          </a:prstGeom>
          <a:noFill/>
        </p:spPr>
        <p:txBody>
          <a:bodyPr wrap="square" rtlCol="0">
            <a:spAutoFit/>
          </a:bodyPr>
          <a:lstStyle/>
          <a:p>
            <a:r>
              <a:rPr lang="en-GB" sz="2800" dirty="0">
                <a:solidFill>
                  <a:srgbClr val="7030A0"/>
                </a:solidFill>
              </a:rPr>
              <a:t>Take your child to musical events: concerts, carol services, pantomimes, street festivals and other performances.</a:t>
            </a:r>
          </a:p>
        </p:txBody>
      </p:sp>
      <p:sp>
        <p:nvSpPr>
          <p:cNvPr id="9" name="TextBox 8">
            <a:extLst>
              <a:ext uri="{FF2B5EF4-FFF2-40B4-BE49-F238E27FC236}">
                <a16:creationId xmlns:a16="http://schemas.microsoft.com/office/drawing/2014/main" id="{1A4286B8-EB31-4412-8D0C-B44768C52628}"/>
              </a:ext>
            </a:extLst>
          </p:cNvPr>
          <p:cNvSpPr txBox="1"/>
          <p:nvPr/>
        </p:nvSpPr>
        <p:spPr>
          <a:xfrm>
            <a:off x="352425" y="4000129"/>
            <a:ext cx="4476750" cy="2308324"/>
          </a:xfrm>
          <a:prstGeom prst="rect">
            <a:avLst/>
          </a:prstGeom>
          <a:noFill/>
        </p:spPr>
        <p:txBody>
          <a:bodyPr wrap="square" rtlCol="0">
            <a:spAutoFit/>
          </a:bodyPr>
          <a:lstStyle/>
          <a:p>
            <a:r>
              <a:rPr lang="en-GB" sz="2400" dirty="0">
                <a:solidFill>
                  <a:srgbClr val="00B050"/>
                </a:solidFill>
              </a:rPr>
              <a:t>If your children shows an interest in music, why not invest in some lessons for them. They can learn at school in a 20 minute one-to-one lesson with our Calderdale music teacher, Mitchell.</a:t>
            </a:r>
          </a:p>
        </p:txBody>
      </p:sp>
      <p:sp>
        <p:nvSpPr>
          <p:cNvPr id="10" name="TextBox 9">
            <a:extLst>
              <a:ext uri="{FF2B5EF4-FFF2-40B4-BE49-F238E27FC236}">
                <a16:creationId xmlns:a16="http://schemas.microsoft.com/office/drawing/2014/main" id="{55A174C9-BB05-4D7C-96D9-3D33E3ABA403}"/>
              </a:ext>
            </a:extLst>
          </p:cNvPr>
          <p:cNvSpPr txBox="1"/>
          <p:nvPr/>
        </p:nvSpPr>
        <p:spPr>
          <a:xfrm>
            <a:off x="6267450" y="3937849"/>
            <a:ext cx="5572125" cy="830997"/>
          </a:xfrm>
          <a:prstGeom prst="rect">
            <a:avLst/>
          </a:prstGeom>
          <a:noFill/>
        </p:spPr>
        <p:txBody>
          <a:bodyPr wrap="square" rtlCol="0">
            <a:spAutoFit/>
          </a:bodyPr>
          <a:lstStyle/>
          <a:p>
            <a:r>
              <a:rPr lang="en-GB" sz="2400" dirty="0"/>
              <a:t>Look out on seesaw for what’s going on in school and in class!</a:t>
            </a:r>
          </a:p>
        </p:txBody>
      </p:sp>
      <p:sp>
        <p:nvSpPr>
          <p:cNvPr id="11" name="TextBox 10">
            <a:extLst>
              <a:ext uri="{FF2B5EF4-FFF2-40B4-BE49-F238E27FC236}">
                <a16:creationId xmlns:a16="http://schemas.microsoft.com/office/drawing/2014/main" id="{EF95E09A-CCF8-4948-B9AA-357A61FC3D8A}"/>
              </a:ext>
            </a:extLst>
          </p:cNvPr>
          <p:cNvSpPr txBox="1"/>
          <p:nvPr/>
        </p:nvSpPr>
        <p:spPr>
          <a:xfrm>
            <a:off x="5249658" y="5030575"/>
            <a:ext cx="6267450" cy="1200329"/>
          </a:xfrm>
          <a:prstGeom prst="rect">
            <a:avLst/>
          </a:prstGeom>
          <a:noFill/>
        </p:spPr>
        <p:txBody>
          <a:bodyPr wrap="square" rtlCol="0">
            <a:spAutoFit/>
          </a:bodyPr>
          <a:lstStyle/>
          <a:p>
            <a:r>
              <a:rPr lang="en-GB" sz="2400" dirty="0">
                <a:solidFill>
                  <a:srgbClr val="C00000"/>
                </a:solidFill>
              </a:rPr>
              <a:t>Ask your child what music they have learnt this week in school. Test them to see if they can remember the details!</a:t>
            </a:r>
          </a:p>
        </p:txBody>
      </p:sp>
      <p:sp>
        <p:nvSpPr>
          <p:cNvPr id="4" name="TextBox 3">
            <a:extLst>
              <a:ext uri="{FF2B5EF4-FFF2-40B4-BE49-F238E27FC236}">
                <a16:creationId xmlns:a16="http://schemas.microsoft.com/office/drawing/2014/main" id="{71FD4817-CAB8-4CF6-8BED-87A7C4DD0804}"/>
              </a:ext>
            </a:extLst>
          </p:cNvPr>
          <p:cNvSpPr txBox="1"/>
          <p:nvPr/>
        </p:nvSpPr>
        <p:spPr>
          <a:xfrm>
            <a:off x="4829175" y="1124070"/>
            <a:ext cx="1919203" cy="1569660"/>
          </a:xfrm>
          <a:prstGeom prst="rect">
            <a:avLst/>
          </a:prstGeom>
          <a:noFill/>
        </p:spPr>
        <p:txBody>
          <a:bodyPr wrap="square" rtlCol="0">
            <a:spAutoFit/>
          </a:bodyPr>
          <a:lstStyle/>
          <a:p>
            <a:r>
              <a:rPr lang="en-GB" sz="2400" dirty="0">
                <a:solidFill>
                  <a:schemeClr val="accent6">
                    <a:lumMod val="50000"/>
                  </a:schemeClr>
                </a:solidFill>
              </a:rPr>
              <a:t>Look out for music programmes on the TV.</a:t>
            </a:r>
          </a:p>
        </p:txBody>
      </p:sp>
      <p:sp>
        <p:nvSpPr>
          <p:cNvPr id="5" name="TextBox 4">
            <a:extLst>
              <a:ext uri="{FF2B5EF4-FFF2-40B4-BE49-F238E27FC236}">
                <a16:creationId xmlns:a16="http://schemas.microsoft.com/office/drawing/2014/main" id="{3047E957-27A6-431B-9F8D-A0F49A175ECD}"/>
              </a:ext>
            </a:extLst>
          </p:cNvPr>
          <p:cNvSpPr txBox="1"/>
          <p:nvPr/>
        </p:nvSpPr>
        <p:spPr>
          <a:xfrm>
            <a:off x="3876689" y="3281989"/>
            <a:ext cx="4832157" cy="461665"/>
          </a:xfrm>
          <a:prstGeom prst="rect">
            <a:avLst/>
          </a:prstGeom>
          <a:noFill/>
        </p:spPr>
        <p:txBody>
          <a:bodyPr wrap="none" rtlCol="0">
            <a:spAutoFit/>
          </a:bodyPr>
          <a:lstStyle/>
          <a:p>
            <a:r>
              <a:rPr lang="en-GB" sz="2400" dirty="0">
                <a:solidFill>
                  <a:srgbClr val="FF0000"/>
                </a:solidFill>
              </a:rPr>
              <a:t>Enjoy singing songs with your child.</a:t>
            </a:r>
          </a:p>
        </p:txBody>
      </p:sp>
    </p:spTree>
    <p:extLst>
      <p:ext uri="{BB962C8B-B14F-4D97-AF65-F5344CB8AC3E}">
        <p14:creationId xmlns:p14="http://schemas.microsoft.com/office/powerpoint/2010/main" val="4044278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EE9E-338E-BE09-C006-26E6E792B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14EB0-58D0-7D6E-4FD3-7D47330B21A4}"/>
              </a:ext>
            </a:extLst>
          </p:cNvPr>
          <p:cNvSpPr>
            <a:spLocks noGrp="1"/>
          </p:cNvSpPr>
          <p:nvPr>
            <p:ph type="title"/>
          </p:nvPr>
        </p:nvSpPr>
        <p:spPr>
          <a:xfrm>
            <a:off x="58992" y="0"/>
            <a:ext cx="10515600" cy="1325563"/>
          </a:xfrm>
        </p:spPr>
        <p:txBody>
          <a:bodyPr/>
          <a:lstStyle/>
          <a:p>
            <a:r>
              <a:rPr lang="en-GB" dirty="0"/>
              <a:t>Career Ideas</a:t>
            </a:r>
          </a:p>
        </p:txBody>
      </p:sp>
      <p:pic>
        <p:nvPicPr>
          <p:cNvPr id="3" name="Picture 2">
            <a:extLst>
              <a:ext uri="{FF2B5EF4-FFF2-40B4-BE49-F238E27FC236}">
                <a16:creationId xmlns:a16="http://schemas.microsoft.com/office/drawing/2014/main" id="{AFEA0F73-184E-5367-C975-3A0C8849A84A}"/>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5" name="Picture 4">
            <a:extLst>
              <a:ext uri="{FF2B5EF4-FFF2-40B4-BE49-F238E27FC236}">
                <a16:creationId xmlns:a16="http://schemas.microsoft.com/office/drawing/2014/main" id="{7940113A-37A4-4BBE-B1CA-2D578D287DD0}"/>
              </a:ext>
            </a:extLst>
          </p:cNvPr>
          <p:cNvPicPr>
            <a:picLocks noChangeAspect="1"/>
          </p:cNvPicPr>
          <p:nvPr/>
        </p:nvPicPr>
        <p:blipFill>
          <a:blip r:embed="rId3"/>
          <a:stretch>
            <a:fillRect/>
          </a:stretch>
        </p:blipFill>
        <p:spPr>
          <a:xfrm>
            <a:off x="6189425" y="291264"/>
            <a:ext cx="5668749" cy="2290744"/>
          </a:xfrm>
          <a:prstGeom prst="rect">
            <a:avLst/>
          </a:prstGeom>
        </p:spPr>
      </p:pic>
      <p:pic>
        <p:nvPicPr>
          <p:cNvPr id="8" name="Picture 7">
            <a:extLst>
              <a:ext uri="{FF2B5EF4-FFF2-40B4-BE49-F238E27FC236}">
                <a16:creationId xmlns:a16="http://schemas.microsoft.com/office/drawing/2014/main" id="{E769A872-3262-4671-908C-D66D67701CB0}"/>
              </a:ext>
            </a:extLst>
          </p:cNvPr>
          <p:cNvPicPr>
            <a:picLocks noChangeAspect="1"/>
          </p:cNvPicPr>
          <p:nvPr/>
        </p:nvPicPr>
        <p:blipFill>
          <a:blip r:embed="rId4"/>
          <a:stretch>
            <a:fillRect/>
          </a:stretch>
        </p:blipFill>
        <p:spPr>
          <a:xfrm>
            <a:off x="8294190" y="2582008"/>
            <a:ext cx="3563984" cy="2290744"/>
          </a:xfrm>
          <a:prstGeom prst="rect">
            <a:avLst/>
          </a:prstGeom>
        </p:spPr>
      </p:pic>
      <p:pic>
        <p:nvPicPr>
          <p:cNvPr id="4" name="Picture 3">
            <a:extLst>
              <a:ext uri="{FF2B5EF4-FFF2-40B4-BE49-F238E27FC236}">
                <a16:creationId xmlns:a16="http://schemas.microsoft.com/office/drawing/2014/main" id="{33EA37ED-9C19-4657-B7D1-BF1A51A333C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67509" y="4198275"/>
            <a:ext cx="6526519" cy="2497285"/>
          </a:xfrm>
          <a:prstGeom prst="rect">
            <a:avLst/>
          </a:prstGeom>
        </p:spPr>
      </p:pic>
      <p:sp>
        <p:nvSpPr>
          <p:cNvPr id="6" name="TextBox 5">
            <a:extLst>
              <a:ext uri="{FF2B5EF4-FFF2-40B4-BE49-F238E27FC236}">
                <a16:creationId xmlns:a16="http://schemas.microsoft.com/office/drawing/2014/main" id="{48790471-1CFC-9BAC-4A03-2014CC953B43}"/>
              </a:ext>
            </a:extLst>
          </p:cNvPr>
          <p:cNvSpPr txBox="1"/>
          <p:nvPr/>
        </p:nvSpPr>
        <p:spPr>
          <a:xfrm>
            <a:off x="206476" y="1041901"/>
            <a:ext cx="5548827" cy="5200847"/>
          </a:xfrm>
          <a:prstGeom prst="rect">
            <a:avLst/>
          </a:prstGeom>
          <a:noFill/>
        </p:spPr>
        <p:txBody>
          <a:bodyPr wrap="none" rtlCol="0">
            <a:spAutoFit/>
          </a:bodyPr>
          <a:lstStyle/>
          <a:p>
            <a:pPr marL="285750" indent="-285750">
              <a:lnSpc>
                <a:spcPct val="150000"/>
              </a:lnSpc>
              <a:buBlip>
                <a:blip r:embed="rId6">
                  <a:extLst>
                    <a:ext uri="{96DAC541-7B7A-43D3-8B79-37D633B846F1}">
                      <asvg:svgBlip xmlns:asvg="http://schemas.microsoft.com/office/drawing/2016/SVG/main" r:embed="rId7"/>
                    </a:ext>
                  </a:extLst>
                </a:blip>
              </a:buBlip>
            </a:pPr>
            <a:r>
              <a:rPr lang="en-GB" sz="2800" dirty="0"/>
              <a:t>Music Producer</a:t>
            </a:r>
          </a:p>
          <a:p>
            <a:pPr marL="285750" indent="-285750">
              <a:lnSpc>
                <a:spcPct val="150000"/>
              </a:lnSpc>
              <a:buBlip>
                <a:blip r:embed="rId6">
                  <a:extLst>
                    <a:ext uri="{96DAC541-7B7A-43D3-8B79-37D633B846F1}">
                      <asvg:svgBlip xmlns:asvg="http://schemas.microsoft.com/office/drawing/2016/SVG/main" r:embed="rId7"/>
                    </a:ext>
                  </a:extLst>
                </a:blip>
              </a:buBlip>
            </a:pPr>
            <a:r>
              <a:rPr lang="en-GB" sz="2800" dirty="0"/>
              <a:t>Music Therapist</a:t>
            </a:r>
          </a:p>
          <a:p>
            <a:pPr marL="285750" indent="-285750">
              <a:lnSpc>
                <a:spcPct val="150000"/>
              </a:lnSpc>
              <a:buBlip>
                <a:blip r:embed="rId6">
                  <a:extLst>
                    <a:ext uri="{96DAC541-7B7A-43D3-8B79-37D633B846F1}">
                      <asvg:svgBlip xmlns:asvg="http://schemas.microsoft.com/office/drawing/2016/SVG/main" r:embed="rId7"/>
                    </a:ext>
                  </a:extLst>
                </a:blip>
              </a:buBlip>
            </a:pPr>
            <a:r>
              <a:rPr lang="en-GB" sz="2800" dirty="0"/>
              <a:t>Musician</a:t>
            </a:r>
          </a:p>
          <a:p>
            <a:pPr marL="285750" indent="-285750">
              <a:lnSpc>
                <a:spcPct val="150000"/>
              </a:lnSpc>
              <a:buBlip>
                <a:blip r:embed="rId6">
                  <a:extLst>
                    <a:ext uri="{96DAC541-7B7A-43D3-8B79-37D633B846F1}">
                      <asvg:svgBlip xmlns:asvg="http://schemas.microsoft.com/office/drawing/2016/SVG/main" r:embed="rId7"/>
                    </a:ext>
                  </a:extLst>
                </a:blip>
              </a:buBlip>
            </a:pPr>
            <a:r>
              <a:rPr lang="en-GB" sz="2800" dirty="0"/>
              <a:t>Private music teacher</a:t>
            </a:r>
          </a:p>
          <a:p>
            <a:pPr marL="285750" indent="-285750">
              <a:lnSpc>
                <a:spcPct val="150000"/>
              </a:lnSpc>
              <a:buBlip>
                <a:blip r:embed="rId6">
                  <a:extLst>
                    <a:ext uri="{96DAC541-7B7A-43D3-8B79-37D633B846F1}">
                      <asvg:svgBlip xmlns:asvg="http://schemas.microsoft.com/office/drawing/2016/SVG/main" r:embed="rId7"/>
                    </a:ext>
                  </a:extLst>
                </a:blip>
              </a:buBlip>
            </a:pPr>
            <a:r>
              <a:rPr lang="en-GB" sz="2800" dirty="0"/>
              <a:t>Secondary school music teacher</a:t>
            </a:r>
          </a:p>
          <a:p>
            <a:pPr marL="285750" indent="-285750">
              <a:lnSpc>
                <a:spcPct val="150000"/>
              </a:lnSpc>
              <a:buBlip>
                <a:blip r:embed="rId6">
                  <a:extLst>
                    <a:ext uri="{96DAC541-7B7A-43D3-8B79-37D633B846F1}">
                      <asvg:svgBlip xmlns:asvg="http://schemas.microsoft.com/office/drawing/2016/SVG/main" r:embed="rId7"/>
                    </a:ext>
                  </a:extLst>
                </a:blip>
              </a:buBlip>
            </a:pPr>
            <a:r>
              <a:rPr lang="en-GB" sz="2800" dirty="0"/>
              <a:t>Sound Designer</a:t>
            </a:r>
          </a:p>
          <a:p>
            <a:pPr marL="285750" indent="-285750">
              <a:lnSpc>
                <a:spcPct val="150000"/>
              </a:lnSpc>
              <a:buBlip>
                <a:blip r:embed="rId6">
                  <a:extLst>
                    <a:ext uri="{96DAC541-7B7A-43D3-8B79-37D633B846F1}">
                      <asvg:svgBlip xmlns:asvg="http://schemas.microsoft.com/office/drawing/2016/SVG/main" r:embed="rId7"/>
                    </a:ext>
                  </a:extLst>
                </a:blip>
              </a:buBlip>
            </a:pPr>
            <a:r>
              <a:rPr lang="en-GB" sz="2800" dirty="0"/>
              <a:t>Sound Engineer</a:t>
            </a:r>
          </a:p>
          <a:p>
            <a:pPr marL="285750" indent="-285750">
              <a:lnSpc>
                <a:spcPct val="150000"/>
              </a:lnSpc>
              <a:buBlip>
                <a:blip r:embed="rId6">
                  <a:extLst>
                    <a:ext uri="{96DAC541-7B7A-43D3-8B79-37D633B846F1}">
                      <asvg:svgBlip xmlns:asvg="http://schemas.microsoft.com/office/drawing/2016/SVG/main" r:embed="rId7"/>
                    </a:ext>
                  </a:extLst>
                </a:blip>
              </a:buBlip>
            </a:pPr>
            <a:r>
              <a:rPr lang="en-GB" sz="2800" dirty="0"/>
              <a:t>Sound Technician </a:t>
            </a:r>
          </a:p>
        </p:txBody>
      </p:sp>
    </p:spTree>
    <p:extLst>
      <p:ext uri="{BB962C8B-B14F-4D97-AF65-F5344CB8AC3E}">
        <p14:creationId xmlns:p14="http://schemas.microsoft.com/office/powerpoint/2010/main" val="112794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DB58-7F02-96F9-4599-8EE44656CCFF}"/>
              </a:ext>
            </a:extLst>
          </p:cNvPr>
          <p:cNvSpPr>
            <a:spLocks noGrp="1"/>
          </p:cNvSpPr>
          <p:nvPr>
            <p:ph type="title"/>
          </p:nvPr>
        </p:nvSpPr>
        <p:spPr>
          <a:xfrm>
            <a:off x="58992" y="0"/>
            <a:ext cx="10515600" cy="1325563"/>
          </a:xfrm>
        </p:spPr>
        <p:txBody>
          <a:bodyPr/>
          <a:lstStyle/>
          <a:p>
            <a:r>
              <a:rPr lang="en-GB" dirty="0"/>
              <a:t>Long Term Planning</a:t>
            </a:r>
          </a:p>
        </p:txBody>
      </p:sp>
      <p:pic>
        <p:nvPicPr>
          <p:cNvPr id="3" name="Picture 2">
            <a:extLst>
              <a:ext uri="{FF2B5EF4-FFF2-40B4-BE49-F238E27FC236}">
                <a16:creationId xmlns:a16="http://schemas.microsoft.com/office/drawing/2014/main" id="{E1C55107-A9A7-7863-7707-863FC2C0B480}"/>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5" name="Picture 4">
            <a:extLst>
              <a:ext uri="{FF2B5EF4-FFF2-40B4-BE49-F238E27FC236}">
                <a16:creationId xmlns:a16="http://schemas.microsoft.com/office/drawing/2014/main" id="{24B17DE1-294E-CF04-6CA0-D8027036E439}"/>
              </a:ext>
            </a:extLst>
          </p:cNvPr>
          <p:cNvPicPr>
            <a:picLocks noChangeAspect="1"/>
          </p:cNvPicPr>
          <p:nvPr/>
        </p:nvPicPr>
        <p:blipFill>
          <a:blip r:embed="rId3"/>
          <a:stretch>
            <a:fillRect/>
          </a:stretch>
        </p:blipFill>
        <p:spPr>
          <a:xfrm>
            <a:off x="206476" y="1120887"/>
            <a:ext cx="9884581" cy="5239033"/>
          </a:xfrm>
          <a:prstGeom prst="rect">
            <a:avLst/>
          </a:prstGeom>
        </p:spPr>
      </p:pic>
    </p:spTree>
    <p:extLst>
      <p:ext uri="{BB962C8B-B14F-4D97-AF65-F5344CB8AC3E}">
        <p14:creationId xmlns:p14="http://schemas.microsoft.com/office/powerpoint/2010/main" val="260007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B10B0B0-77A1-DC4F-AF7D-CA24283EAE42}"/>
              </a:ext>
            </a:extLst>
          </p:cNvPr>
          <p:cNvSpPr>
            <a:spLocks noChangeArrowheads="1"/>
          </p:cNvSpPr>
          <p:nvPr/>
        </p:nvSpPr>
        <p:spPr bwMode="auto">
          <a:xfrm>
            <a:off x="1067268" y="3028696"/>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D095F4E2-A29E-A24F-AEA5-3952FE5ED013}"/>
              </a:ext>
            </a:extLst>
          </p:cNvPr>
          <p:cNvGraphicFramePr>
            <a:graphicFrameLocks noGrp="1"/>
          </p:cNvGraphicFramePr>
          <p:nvPr>
            <p:extLst>
              <p:ext uri="{D42A27DB-BD31-4B8C-83A1-F6EECF244321}">
                <p14:modId xmlns:p14="http://schemas.microsoft.com/office/powerpoint/2010/main" val="1610492204"/>
              </p:ext>
            </p:extLst>
          </p:nvPr>
        </p:nvGraphicFramePr>
        <p:xfrm>
          <a:off x="391831" y="1701577"/>
          <a:ext cx="11408337" cy="4519100"/>
        </p:xfrm>
        <a:graphic>
          <a:graphicData uri="http://schemas.openxmlformats.org/drawingml/2006/table">
            <a:tbl>
              <a:tblPr firstRow="1" firstCol="1" bandRow="1">
                <a:tableStyleId>{5C22544A-7EE6-4342-B048-85BDC9FD1C3A}</a:tableStyleId>
              </a:tblPr>
              <a:tblGrid>
                <a:gridCol w="1263515">
                  <a:extLst>
                    <a:ext uri="{9D8B030D-6E8A-4147-A177-3AD203B41FA5}">
                      <a16:colId xmlns:a16="http://schemas.microsoft.com/office/drawing/2014/main" val="3401256802"/>
                    </a:ext>
                  </a:extLst>
                </a:gridCol>
                <a:gridCol w="2226659">
                  <a:extLst>
                    <a:ext uri="{9D8B030D-6E8A-4147-A177-3AD203B41FA5}">
                      <a16:colId xmlns:a16="http://schemas.microsoft.com/office/drawing/2014/main" val="3268591095"/>
                    </a:ext>
                  </a:extLst>
                </a:gridCol>
                <a:gridCol w="1460486">
                  <a:extLst>
                    <a:ext uri="{9D8B030D-6E8A-4147-A177-3AD203B41FA5}">
                      <a16:colId xmlns:a16="http://schemas.microsoft.com/office/drawing/2014/main" val="2164551869"/>
                    </a:ext>
                  </a:extLst>
                </a:gridCol>
                <a:gridCol w="2312998">
                  <a:extLst>
                    <a:ext uri="{9D8B030D-6E8A-4147-A177-3AD203B41FA5}">
                      <a16:colId xmlns:a16="http://schemas.microsoft.com/office/drawing/2014/main" val="3423813128"/>
                    </a:ext>
                  </a:extLst>
                </a:gridCol>
                <a:gridCol w="1035006">
                  <a:extLst>
                    <a:ext uri="{9D8B030D-6E8A-4147-A177-3AD203B41FA5}">
                      <a16:colId xmlns:a16="http://schemas.microsoft.com/office/drawing/2014/main" val="226506178"/>
                    </a:ext>
                  </a:extLst>
                </a:gridCol>
                <a:gridCol w="1699851">
                  <a:extLst>
                    <a:ext uri="{9D8B030D-6E8A-4147-A177-3AD203B41FA5}">
                      <a16:colId xmlns:a16="http://schemas.microsoft.com/office/drawing/2014/main" val="2957349265"/>
                    </a:ext>
                  </a:extLst>
                </a:gridCol>
                <a:gridCol w="1409822">
                  <a:extLst>
                    <a:ext uri="{9D8B030D-6E8A-4147-A177-3AD203B41FA5}">
                      <a16:colId xmlns:a16="http://schemas.microsoft.com/office/drawing/2014/main" val="1677197717"/>
                    </a:ext>
                  </a:extLst>
                </a:gridCol>
              </a:tblGrid>
              <a:tr h="181170">
                <a:tc>
                  <a:txBody>
                    <a:bodyPr/>
                    <a:lstStyle/>
                    <a:p>
                      <a:pPr marL="0" marR="0" algn="ctr">
                        <a:lnSpc>
                          <a:spcPct val="107000"/>
                        </a:lnSpc>
                        <a:spcBef>
                          <a:spcPts val="0"/>
                        </a:spcBef>
                        <a:spcAft>
                          <a:spcPts val="0"/>
                        </a:spcAft>
                      </a:pPr>
                      <a:r>
                        <a:rPr lang="en-GB" sz="1000">
                          <a:solidFill>
                            <a:schemeClr val="tx1"/>
                          </a:solidFill>
                          <a:effectLst/>
                          <a:latin typeface="+mn-lt"/>
                        </a:rPr>
                        <a:t>Term</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a:txBody>
                    <a:bodyPr/>
                    <a:lstStyle/>
                    <a:p>
                      <a:pPr marL="0" marR="0" algn="ctr">
                        <a:lnSpc>
                          <a:spcPct val="107000"/>
                        </a:lnSpc>
                        <a:spcBef>
                          <a:spcPts val="0"/>
                        </a:spcBef>
                        <a:spcAft>
                          <a:spcPts val="0"/>
                        </a:spcAft>
                      </a:pPr>
                      <a:r>
                        <a:rPr lang="en-GB" sz="1000">
                          <a:solidFill>
                            <a:schemeClr val="tx1"/>
                          </a:solidFill>
                          <a:effectLst/>
                          <a:latin typeface="+mn-lt"/>
                        </a:rPr>
                        <a:t>Autumn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mn-lt"/>
                        </a:rPr>
                        <a:t>Autumn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dirty="0">
                          <a:solidFill>
                            <a:schemeClr val="tx1"/>
                          </a:solidFill>
                          <a:effectLst/>
                          <a:latin typeface="+mn-lt"/>
                        </a:rPr>
                        <a:t>Spring 1</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extLst>
                  <a:ext uri="{0D108BD9-81ED-4DB2-BD59-A6C34878D82A}">
                    <a16:rowId xmlns:a16="http://schemas.microsoft.com/office/drawing/2014/main" val="521371201"/>
                  </a:ext>
                </a:extLst>
              </a:tr>
              <a:tr h="756022">
                <a:tc>
                  <a:txBody>
                    <a:bodyPr/>
                    <a:lstStyle/>
                    <a:p>
                      <a:pPr marL="0" marR="0" algn="ctr">
                        <a:lnSpc>
                          <a:spcPct val="107000"/>
                        </a:lnSpc>
                        <a:spcBef>
                          <a:spcPts val="0"/>
                        </a:spcBef>
                        <a:spcAft>
                          <a:spcPts val="0"/>
                        </a:spcAft>
                      </a:pPr>
                      <a:r>
                        <a:rPr lang="en-GB" sz="1000" dirty="0">
                          <a:solidFill>
                            <a:schemeClr val="tx1"/>
                          </a:solidFill>
                          <a:effectLst/>
                          <a:latin typeface="+mn-lt"/>
                        </a:rPr>
                        <a:t>Theme </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Who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All about me, my feelings, similarities and differences, my family, celebrations, past and present.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What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Evolution, human bodies, staying healthy, oral hygiene, amazing humans, plants vs humans, minibeasts and life cycles.</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Where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Where I live, the UK, fossils/dinosaurs, the world, pirates, space, and how to care for the planet.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hMerge="1">
                  <a:txBody>
                    <a:bodyPr/>
                    <a:lstStyle/>
                    <a:p>
                      <a:endParaRPr lang="en-US"/>
                    </a:p>
                  </a:txBody>
                  <a:tcPr/>
                </a:tc>
                <a:extLst>
                  <a:ext uri="{0D108BD9-81ED-4DB2-BD59-A6C34878D82A}">
                    <a16:rowId xmlns:a16="http://schemas.microsoft.com/office/drawing/2014/main" val="853664077"/>
                  </a:ext>
                </a:extLst>
              </a:tr>
              <a:tr h="1117920">
                <a:tc>
                  <a:txBody>
                    <a:bodyPr/>
                    <a:lstStyle/>
                    <a:p>
                      <a:pPr marL="0" marR="0" algn="ctr">
                        <a:lnSpc>
                          <a:spcPct val="107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Expressive Arts and Design</a:t>
                      </a:r>
                    </a:p>
                    <a:p>
                      <a:pPr marL="0" marR="0" algn="ctr">
                        <a:lnSpc>
                          <a:spcPct val="107000"/>
                        </a:lnSpc>
                        <a:spcBef>
                          <a:spcPts val="0"/>
                        </a:spcBef>
                        <a:spcAft>
                          <a:spcPts val="0"/>
                        </a:spcAft>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171450" indent="-171450" algn="ctr">
                        <a:buFontTx/>
                        <a:buBlip>
                          <a:blip r:embed="rId2"/>
                        </a:buBlip>
                      </a:pPr>
                      <a:r>
                        <a:rPr lang="en-GB" sz="1000" b="0" dirty="0">
                          <a:solidFill>
                            <a:schemeClr val="tx1"/>
                          </a:solidFill>
                          <a:latin typeface="+mn-lt"/>
                          <a:cs typeface="Amatic SC" panose="00000500000000000000" pitchFamily="2" charset="-79"/>
                        </a:rPr>
                        <a:t>Join in with a range of songs/nursery rhymes.</a:t>
                      </a:r>
                    </a:p>
                    <a:p>
                      <a:pPr marL="171450" indent="-171450" algn="ctr">
                        <a:buFontTx/>
                        <a:buBlip>
                          <a:blip r:embed="rId2"/>
                        </a:buBlip>
                      </a:pPr>
                      <a:r>
                        <a:rPr lang="en-GB" sz="1000" b="0" dirty="0">
                          <a:solidFill>
                            <a:srgbClr val="FF0000"/>
                          </a:solidFill>
                          <a:latin typeface="+mn-lt"/>
                          <a:cs typeface="Amatic SC" panose="00000500000000000000" pitchFamily="2" charset="-79"/>
                        </a:rPr>
                        <a:t>Call and response songs. </a:t>
                      </a:r>
                    </a:p>
                    <a:p>
                      <a:pPr marL="171450" indent="-171450" algn="ctr">
                        <a:buFontTx/>
                        <a:buBlip>
                          <a:blip r:embed="rId2"/>
                        </a:buBlip>
                      </a:pPr>
                      <a:r>
                        <a:rPr lang="en-GB" sz="1000" b="0" dirty="0">
                          <a:solidFill>
                            <a:schemeClr val="tx1"/>
                          </a:solidFill>
                          <a:latin typeface="+mn-lt"/>
                          <a:cs typeface="Amatic SC" panose="00000500000000000000" pitchFamily="2" charset="-79"/>
                        </a:rPr>
                        <a:t>Use a variety of mark-making resources.</a:t>
                      </a:r>
                    </a:p>
                    <a:p>
                      <a:pPr marL="171450" indent="-171450" algn="ctr">
                        <a:buFontTx/>
                        <a:buBlip>
                          <a:blip r:embed="rId2"/>
                        </a:buBlip>
                      </a:pPr>
                      <a:r>
                        <a:rPr lang="en-GB" sz="1000" b="0" dirty="0">
                          <a:solidFill>
                            <a:schemeClr val="tx1"/>
                          </a:solidFill>
                          <a:latin typeface="+mn-lt"/>
                          <a:cs typeface="Amatic SC" panose="00000500000000000000" pitchFamily="2" charset="-79"/>
                        </a:rPr>
                        <a:t>Begin to select colours for a purpose. </a:t>
                      </a:r>
                    </a:p>
                    <a:p>
                      <a:pPr marL="171450" indent="-171450" algn="ctr">
                        <a:buFontTx/>
                        <a:buBlip>
                          <a:blip r:embed="rId2"/>
                        </a:buBlip>
                      </a:pPr>
                      <a:r>
                        <a:rPr lang="en-GB" sz="1000" b="0" dirty="0">
                          <a:solidFill>
                            <a:schemeClr val="tx1"/>
                          </a:solidFill>
                          <a:latin typeface="+mn-lt"/>
                          <a:cs typeface="Amatic SC" panose="00000500000000000000" pitchFamily="2" charset="-79"/>
                        </a:rPr>
                        <a:t>Beginning to mix colours.</a:t>
                      </a:r>
                    </a:p>
                    <a:p>
                      <a:pPr marL="171450" indent="-171450" algn="ctr">
                        <a:buFontTx/>
                        <a:buBlip>
                          <a:blip r:embed="rId2"/>
                        </a:buBlip>
                      </a:pPr>
                      <a:r>
                        <a:rPr lang="en-GB" sz="1000" b="0" dirty="0">
                          <a:solidFill>
                            <a:schemeClr val="tx1"/>
                          </a:solidFill>
                          <a:latin typeface="+mn-lt"/>
                          <a:cs typeface="Amatic SC" panose="00000500000000000000" pitchFamily="2" charset="-79"/>
                        </a:rPr>
                        <a:t>Create a collaborative art piece for display. </a:t>
                      </a:r>
                    </a:p>
                    <a:p>
                      <a:pPr marL="171450" indent="-171450" algn="ctr">
                        <a:buFontTx/>
                        <a:buBlip>
                          <a:blip r:embed="rId2"/>
                        </a:buBlip>
                      </a:pPr>
                      <a:r>
                        <a:rPr lang="en-GB" sz="1000" b="0" dirty="0">
                          <a:solidFill>
                            <a:schemeClr val="tx1"/>
                          </a:solidFill>
                          <a:latin typeface="+mn-lt"/>
                          <a:cs typeface="Amatic SC" panose="00000500000000000000" pitchFamily="2" charset="-79"/>
                        </a:rPr>
                        <a:t>Join in with role play games and use resources for props.</a:t>
                      </a:r>
                    </a:p>
                    <a:p>
                      <a:pPr marL="171450" indent="-171450" algn="ctr">
                        <a:buFontTx/>
                        <a:buBlip>
                          <a:blip r:embed="rId2"/>
                        </a:buBlip>
                      </a:pPr>
                      <a:r>
                        <a:rPr lang="en-GB" sz="1000" b="0" dirty="0">
                          <a:solidFill>
                            <a:schemeClr val="tx1"/>
                          </a:solidFill>
                          <a:latin typeface="+mn-lt"/>
                          <a:cs typeface="Amatic SC" panose="00000500000000000000" pitchFamily="2" charset="-79"/>
                        </a:rPr>
                        <a:t>Build models using construction equipment. </a:t>
                      </a:r>
                    </a:p>
                    <a:p>
                      <a:pPr marL="171450" indent="-171450" algn="ctr">
                        <a:buFontTx/>
                        <a:buBlip>
                          <a:blip r:embed="rId2"/>
                        </a:buBlip>
                      </a:pPr>
                      <a:r>
                        <a:rPr lang="en-GB" sz="1000" b="0" dirty="0">
                          <a:solidFill>
                            <a:schemeClr val="tx1"/>
                          </a:solidFill>
                          <a:latin typeface="+mn-lt"/>
                          <a:cs typeface="Amatic SC" panose="00000500000000000000" pitchFamily="2" charset="-79"/>
                        </a:rPr>
                        <a:t>Self portraits.</a:t>
                      </a:r>
                    </a:p>
                    <a:p>
                      <a:pPr marL="171450" indent="-171450" algn="ctr">
                        <a:buFontTx/>
                        <a:buBlip>
                          <a:blip r:embed="rId2"/>
                        </a:buBlip>
                      </a:pPr>
                      <a:r>
                        <a:rPr lang="en-GB" sz="1000" b="0" dirty="0">
                          <a:solidFill>
                            <a:schemeClr val="tx1"/>
                          </a:solidFill>
                          <a:latin typeface="+mn-lt"/>
                          <a:cs typeface="Amatic SC" panose="00000500000000000000" pitchFamily="2" charset="-79"/>
                        </a:rPr>
                        <a:t>Portraits of Family members.</a:t>
                      </a:r>
                    </a:p>
                    <a:p>
                      <a:pPr marL="171450" indent="-171450" algn="ctr">
                        <a:buFontTx/>
                        <a:buBlip>
                          <a:blip r:embed="rId2"/>
                        </a:buBlip>
                      </a:pPr>
                      <a:r>
                        <a:rPr lang="en-GB" sz="1000" b="0" dirty="0">
                          <a:solidFill>
                            <a:schemeClr val="tx1"/>
                          </a:solidFill>
                          <a:latin typeface="+mn-lt"/>
                          <a:cs typeface="Amatic SC" panose="00000500000000000000" pitchFamily="2" charset="-79"/>
                        </a:rPr>
                        <a:t>Junk modelling – houses.</a:t>
                      </a:r>
                    </a:p>
                    <a:p>
                      <a:pPr marL="171450" indent="-171450" algn="ctr">
                        <a:buFontTx/>
                        <a:buBlip>
                          <a:blip r:embed="rId2"/>
                        </a:buBlip>
                      </a:pPr>
                      <a:r>
                        <a:rPr lang="en-GB" sz="1000" b="0" dirty="0">
                          <a:solidFill>
                            <a:schemeClr val="tx1"/>
                          </a:solidFill>
                          <a:latin typeface="+mn-lt"/>
                          <a:cs typeface="Amatic SC" panose="00000500000000000000" pitchFamily="2" charset="-79"/>
                        </a:rPr>
                        <a:t>Movement dances (copy dance moves).</a:t>
                      </a:r>
                    </a:p>
                    <a:p>
                      <a:pPr marL="171450" indent="-171450" algn="ctr">
                        <a:buFontTx/>
                        <a:buBlip>
                          <a:blip r:embed="rId2"/>
                        </a:buBlip>
                      </a:pPr>
                      <a:r>
                        <a:rPr lang="en-GB" sz="1000" b="0" dirty="0">
                          <a:solidFill>
                            <a:srgbClr val="FF0000"/>
                          </a:solidFill>
                          <a:latin typeface="+mn-lt"/>
                          <a:cs typeface="Amatic SC" panose="00000500000000000000" pitchFamily="2" charset="-79"/>
                        </a:rPr>
                        <a:t>Explore instruments. </a:t>
                      </a:r>
                    </a:p>
                    <a:p>
                      <a:pPr marL="171450" indent="-171450" algn="ctr">
                        <a:buFontTx/>
                        <a:buBlip>
                          <a:blip r:embed="rId2"/>
                        </a:buBlip>
                      </a:pPr>
                      <a:r>
                        <a:rPr lang="en-GB" sz="1000" b="0" dirty="0">
                          <a:solidFill>
                            <a:schemeClr val="tx1"/>
                          </a:solidFill>
                          <a:latin typeface="+mn-lt"/>
                          <a:cs typeface="Amatic SC" panose="00000500000000000000" pitchFamily="2" charset="-79"/>
                        </a:rPr>
                        <a:t>Firework pictures.</a:t>
                      </a:r>
                    </a:p>
                    <a:p>
                      <a:pPr marL="171450" indent="-171450" algn="ctr">
                        <a:buFontTx/>
                        <a:buBlip>
                          <a:blip r:embed="rId2"/>
                        </a:buBlip>
                      </a:pPr>
                      <a:r>
                        <a:rPr lang="en-GB" sz="1000" b="0" dirty="0">
                          <a:solidFill>
                            <a:schemeClr val="tx1"/>
                          </a:solidFill>
                          <a:latin typeface="+mn-lt"/>
                          <a:cs typeface="Amatic SC" panose="00000500000000000000" pitchFamily="2" charset="-79"/>
                        </a:rPr>
                        <a:t>Christmas decorations.</a:t>
                      </a:r>
                    </a:p>
                    <a:p>
                      <a:pPr marL="171450" indent="-171450" algn="ctr">
                        <a:buFontTx/>
                        <a:buBlip>
                          <a:blip r:embed="rId2"/>
                        </a:buBlip>
                      </a:pPr>
                      <a:r>
                        <a:rPr lang="en-GB" sz="1000" b="0" dirty="0">
                          <a:solidFill>
                            <a:schemeClr val="tx1"/>
                          </a:solidFill>
                          <a:latin typeface="+mn-lt"/>
                          <a:cs typeface="Amatic SC" panose="00000500000000000000" pitchFamily="2" charset="-79"/>
                        </a:rPr>
                        <a:t>Divas</a:t>
                      </a:r>
                    </a:p>
                    <a:p>
                      <a:pPr marL="171450" indent="-171450" algn="ctr">
                        <a:buFontTx/>
                        <a:buBlip>
                          <a:blip r:embed="rId2"/>
                        </a:buBlip>
                      </a:pPr>
                      <a:r>
                        <a:rPr lang="en-GB" sz="1000" b="0" dirty="0">
                          <a:solidFill>
                            <a:srgbClr val="FF0000"/>
                          </a:solidFill>
                          <a:latin typeface="+mn-lt"/>
                          <a:cs typeface="Amatic SC" panose="00000500000000000000" pitchFamily="2" charset="-79"/>
                        </a:rPr>
                        <a:t>Christmas songs.</a:t>
                      </a:r>
                    </a:p>
                    <a:p>
                      <a:pPr marL="171450" indent="-171450" algn="ctr">
                        <a:buFontTx/>
                        <a:buBlip>
                          <a:blip r:embed="rId2"/>
                        </a:buBlip>
                      </a:pPr>
                      <a:r>
                        <a:rPr lang="en-GB" sz="1000" b="0" dirty="0">
                          <a:solidFill>
                            <a:srgbClr val="FF0000"/>
                          </a:solidFill>
                          <a:latin typeface="+mn-lt"/>
                          <a:cs typeface="Amatic SC" panose="00000500000000000000" pitchFamily="2" charset="-79"/>
                        </a:rPr>
                        <a:t>Nativity.</a:t>
                      </a:r>
                    </a:p>
                    <a:p>
                      <a:pPr marL="171450" indent="-171450" algn="ctr">
                        <a:buFontTx/>
                        <a:buBlip>
                          <a:blip r:embed="rId2"/>
                        </a:buBlip>
                      </a:pPr>
                      <a:r>
                        <a:rPr lang="en-GB" sz="1000" b="0" dirty="0">
                          <a:solidFill>
                            <a:srgbClr val="FF0000"/>
                          </a:solidFill>
                          <a:latin typeface="+mn-lt"/>
                          <a:cs typeface="Amatic SC" panose="00000500000000000000" pitchFamily="2" charset="-79"/>
                        </a:rPr>
                        <a:t>Listen to and talk about a range of different types of music – how does it make you feel. </a:t>
                      </a:r>
                    </a:p>
                    <a:p>
                      <a:pPr marL="171450" marR="0" lvl="0" indent="-171450" algn="ctr" defTabSz="914400" rtl="0" eaLnBrk="1" fontAlgn="auto" latinLnBrk="0" hangingPunct="1">
                        <a:lnSpc>
                          <a:spcPct val="100000"/>
                        </a:lnSpc>
                        <a:spcBef>
                          <a:spcPts val="0"/>
                        </a:spcBef>
                        <a:spcAft>
                          <a:spcPts val="0"/>
                        </a:spcAft>
                        <a:buClrTx/>
                        <a:buSzTx/>
                        <a:buFontTx/>
                        <a:buBlip>
                          <a:blip r:embed="rId2"/>
                        </a:buBlip>
                        <a:tabLst/>
                        <a:defRPr/>
                      </a:pPr>
                      <a:r>
                        <a:rPr lang="en-US" sz="1000" dirty="0">
                          <a:solidFill>
                            <a:srgbClr val="FF0000"/>
                          </a:solidFill>
                          <a:effectLst/>
                          <a:latin typeface="+mn-lt"/>
                          <a:ea typeface="Calibri" panose="020F0502020204030204" pitchFamily="34" charset="0"/>
                          <a:cs typeface="Times New Roman" panose="02020603050405020304" pitchFamily="18" charset="0"/>
                        </a:rPr>
                        <a:t>Stage in the outdoor area to engage in music making and dance. </a:t>
                      </a:r>
                      <a:endParaRPr lang="en-GB" sz="1000" b="0" dirty="0">
                        <a:solidFill>
                          <a:srgbClr val="FF0000"/>
                        </a:solidFill>
                        <a:latin typeface="+mn-lt"/>
                        <a:cs typeface="Amatic SC" panose="00000500000000000000" pitchFamily="2" charset="-79"/>
                      </a:endParaRPr>
                    </a:p>
                    <a:p>
                      <a:pPr marL="171450" indent="-171450" algn="ctr">
                        <a:buFontTx/>
                        <a:buBlip>
                          <a:blip r:embed="rId2"/>
                        </a:buBlip>
                      </a:pPr>
                      <a:endParaRPr lang="en-GB" sz="1000" b="1" dirty="0">
                        <a:solidFill>
                          <a:schemeClr val="tx1"/>
                        </a:solidFill>
                        <a:latin typeface="+mn-lt"/>
                        <a:cs typeface="Amatic SC" panose="00000500000000000000" pitchFamily="2" charset="-79"/>
                      </a:endParaRPr>
                    </a:p>
                  </a:txBody>
                  <a:tcPr marL="51465" marR="51465" marT="0" marB="0">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Join in with role play and small world activities – incorporating stories into play. </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Join in with a range of songs/nursery rhymes.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Movement dances.</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1000" b="0" dirty="0">
                          <a:solidFill>
                            <a:srgbClr val="FF0000"/>
                          </a:solidFill>
                          <a:latin typeface="+mn-lt"/>
                          <a:cs typeface="Amatic SC" panose="00000500000000000000" pitchFamily="2" charset="-79"/>
                        </a:rPr>
                        <a:t>Explore instruments and begin to name some. </a:t>
                      </a:r>
                      <a:endParaRPr lang="en-US" sz="1000" dirty="0">
                        <a:solidFill>
                          <a:srgbClr val="FF0000"/>
                        </a:solidFill>
                        <a:effectLst/>
                        <a:latin typeface="+mn-lt"/>
                        <a:ea typeface="Calibri" panose="020F0502020204030204" pitchFamily="34" charset="0"/>
                        <a:cs typeface="Times New Roman" panose="02020603050405020304" pitchFamily="18" charset="0"/>
                      </a:endParaRP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Symmetrical Butterflies.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Mix colours to create new ones.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Observational Drawings of plants.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Design homes for hibernating animals.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Making lanterns for Chinese New Year.</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Watch and discuss Chinese New Year dragon dances – expressing feelings, likes/dislikes and responses.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Drawing around each other.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Shadow drawing.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Junk Modelling</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Lifecycles.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Printing patterns on Easter Eggs.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Easter Cards.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Mothers Day Cards. </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Stage in the outdoor area to engage in music making and dance. </a:t>
                      </a:r>
                    </a:p>
                    <a:p>
                      <a:pPr marL="171450" marR="0" indent="-171450" algn="ctr">
                        <a:lnSpc>
                          <a:spcPct val="107000"/>
                        </a:lnSpc>
                        <a:spcBef>
                          <a:spcPts val="0"/>
                        </a:spcBef>
                        <a:spcAft>
                          <a:spcPts val="0"/>
                        </a:spcAft>
                        <a:buFontTx/>
                        <a:buBlip>
                          <a:blip r:embed="rId2"/>
                        </a:buBlip>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Join in with role play and small world activities – incorporating stories into play.</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US" sz="1000" dirty="0">
                          <a:solidFill>
                            <a:srgbClr val="FF0000"/>
                          </a:solidFill>
                          <a:effectLst/>
                          <a:latin typeface="+mn-lt"/>
                          <a:ea typeface="Calibri" panose="020F0502020204030204" pitchFamily="34" charset="0"/>
                          <a:cs typeface="Times New Roman" panose="02020603050405020304" pitchFamily="18" charset="0"/>
                        </a:rPr>
                        <a:t>Join in with a range of songs/nursery rhymes.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Movement Dances.</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US" sz="1000" dirty="0">
                          <a:solidFill>
                            <a:srgbClr val="FF0000"/>
                          </a:solidFill>
                          <a:effectLst/>
                          <a:latin typeface="+mn-lt"/>
                          <a:ea typeface="Calibri" panose="020F0502020204030204" pitchFamily="34" charset="0"/>
                          <a:cs typeface="Times New Roman" panose="02020603050405020304" pitchFamily="18" charset="0"/>
                        </a:rPr>
                        <a:t>Stage in the outdoor area to engage in music making and dance. </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US" sz="1000" dirty="0">
                          <a:solidFill>
                            <a:srgbClr val="FF0000"/>
                          </a:solidFill>
                          <a:effectLst/>
                          <a:latin typeface="+mn-lt"/>
                          <a:ea typeface="Calibri" panose="020F0502020204030204" pitchFamily="34" charset="0"/>
                          <a:cs typeface="Times New Roman" panose="02020603050405020304" pitchFamily="18" charset="0"/>
                        </a:rPr>
                        <a:t>Play an instrument to a simple beat.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Design and make rockets.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Creating outer space pictures.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Design and make objects they need in space.</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Junk Modelling</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Exploration of other countries that have a contrasting life – dressing up in different costumes.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Salt dough fossils.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Treasure maps.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Fathers Day Cards.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Watercolour pictures – paint lines and circles to create an image.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Making passports. </a:t>
                      </a:r>
                    </a:p>
                  </a:txBody>
                  <a:tcPr marL="51465" marR="51465" marT="0" marB="0">
                    <a:noFill/>
                  </a:tcPr>
                </a:tc>
                <a:tc hMerge="1">
                  <a:txBody>
                    <a:bodyPr/>
                    <a:lstStyle/>
                    <a:p>
                      <a:endParaRPr lang="en-US"/>
                    </a:p>
                  </a:txBody>
                  <a:tcPr/>
                </a:tc>
                <a:extLst>
                  <a:ext uri="{0D108BD9-81ED-4DB2-BD59-A6C34878D82A}">
                    <a16:rowId xmlns:a16="http://schemas.microsoft.com/office/drawing/2014/main" val="1299007805"/>
                  </a:ext>
                </a:extLst>
              </a:tr>
            </a:tbl>
          </a:graphicData>
        </a:graphic>
      </p:graphicFrame>
      <p:sp>
        <p:nvSpPr>
          <p:cNvPr id="7" name="Title 1">
            <a:extLst>
              <a:ext uri="{FF2B5EF4-FFF2-40B4-BE49-F238E27FC236}">
                <a16:creationId xmlns:a16="http://schemas.microsoft.com/office/drawing/2014/main" id="{0F6A04B0-ABC1-7E41-8433-D46F6A8FF9DB}"/>
              </a:ext>
            </a:extLst>
          </p:cNvPr>
          <p:cNvSpPr>
            <a:spLocks noGrp="1"/>
          </p:cNvSpPr>
          <p:nvPr>
            <p:ph type="title"/>
          </p:nvPr>
        </p:nvSpPr>
        <p:spPr>
          <a:xfrm>
            <a:off x="271032" y="143033"/>
            <a:ext cx="9065218" cy="1122712"/>
          </a:xfrm>
        </p:spPr>
        <p:txBody>
          <a:bodyPr>
            <a:normAutofit/>
          </a:bodyPr>
          <a:lstStyle/>
          <a:p>
            <a:r>
              <a:rPr lang="en-US">
                <a:latin typeface="+mn-lt"/>
              </a:rPr>
              <a:t>Music in EYFS</a:t>
            </a:r>
            <a:endParaRPr lang="en-US" dirty="0">
              <a:latin typeface="+mn-lt"/>
            </a:endParaRPr>
          </a:p>
        </p:txBody>
      </p:sp>
      <p:sp>
        <p:nvSpPr>
          <p:cNvPr id="2" name="TextBox 1">
            <a:extLst>
              <a:ext uri="{FF2B5EF4-FFF2-40B4-BE49-F238E27FC236}">
                <a16:creationId xmlns:a16="http://schemas.microsoft.com/office/drawing/2014/main" id="{109C66EC-7A7F-A7B9-56C9-1898C1E6F92F}"/>
              </a:ext>
            </a:extLst>
          </p:cNvPr>
          <p:cNvSpPr txBox="1"/>
          <p:nvPr/>
        </p:nvSpPr>
        <p:spPr>
          <a:xfrm>
            <a:off x="6480500" y="143033"/>
            <a:ext cx="5711500" cy="1384995"/>
          </a:xfrm>
          <a:prstGeom prst="rect">
            <a:avLst/>
          </a:prstGeom>
          <a:noFill/>
        </p:spPr>
        <p:txBody>
          <a:bodyPr wrap="square">
            <a:spAutoFit/>
          </a:bodyPr>
          <a:lstStyle/>
          <a:p>
            <a:r>
              <a:rPr lang="en-GB" sz="1400" b="1"/>
              <a:t>Music in Foundation Stage is covered in the Expressive Arts and Design part of the EYFS curriculum. It is introduced indirectly through activities in continuous provision as well as, adult led activities such as singing songs and discussing how music makes you feel. Adults model key skills required i.e. playing instruments in the correct way. </a:t>
            </a:r>
            <a:endParaRPr lang="en-GB" sz="1400" b="1" dirty="0"/>
          </a:p>
        </p:txBody>
      </p:sp>
      <p:pic>
        <p:nvPicPr>
          <p:cNvPr id="3" name="Picture 2">
            <a:extLst>
              <a:ext uri="{FF2B5EF4-FFF2-40B4-BE49-F238E27FC236}">
                <a16:creationId xmlns:a16="http://schemas.microsoft.com/office/drawing/2014/main" id="{5F28B80D-B2E4-25ED-CE5F-3616B46F3A23}"/>
              </a:ext>
            </a:extLst>
          </p:cNvPr>
          <p:cNvPicPr>
            <a:picLocks noChangeAspect="1"/>
          </p:cNvPicPr>
          <p:nvPr/>
        </p:nvPicPr>
        <p:blipFill>
          <a:blip r:embed="rId3"/>
          <a:stretch>
            <a:fillRect/>
          </a:stretch>
        </p:blipFill>
        <p:spPr>
          <a:xfrm>
            <a:off x="10353368" y="6111277"/>
            <a:ext cx="1632156" cy="625383"/>
          </a:xfrm>
          <a:prstGeom prst="rect">
            <a:avLst/>
          </a:prstGeom>
        </p:spPr>
      </p:pic>
    </p:spTree>
    <p:extLst>
      <p:ext uri="{BB962C8B-B14F-4D97-AF65-F5344CB8AC3E}">
        <p14:creationId xmlns:p14="http://schemas.microsoft.com/office/powerpoint/2010/main" val="255945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1451-47BD-01DA-5EBB-583CB1B3A380}"/>
              </a:ext>
            </a:extLst>
          </p:cNvPr>
          <p:cNvSpPr>
            <a:spLocks noGrp="1"/>
          </p:cNvSpPr>
          <p:nvPr>
            <p:ph type="title"/>
          </p:nvPr>
        </p:nvSpPr>
        <p:spPr>
          <a:xfrm>
            <a:off x="0" y="0"/>
            <a:ext cx="10515600" cy="1325563"/>
          </a:xfrm>
        </p:spPr>
        <p:txBody>
          <a:bodyPr/>
          <a:lstStyle/>
          <a:p>
            <a:r>
              <a:rPr lang="en-GB" dirty="0"/>
              <a:t>Vocabulary </a:t>
            </a:r>
          </a:p>
        </p:txBody>
      </p:sp>
      <p:pic>
        <p:nvPicPr>
          <p:cNvPr id="5" name="Picture 4">
            <a:extLst>
              <a:ext uri="{FF2B5EF4-FFF2-40B4-BE49-F238E27FC236}">
                <a16:creationId xmlns:a16="http://schemas.microsoft.com/office/drawing/2014/main" id="{64473577-9F8D-0431-41A7-FD0D4FA93BE0}"/>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7" name="Picture 6">
            <a:extLst>
              <a:ext uri="{FF2B5EF4-FFF2-40B4-BE49-F238E27FC236}">
                <a16:creationId xmlns:a16="http://schemas.microsoft.com/office/drawing/2014/main" id="{E247013B-C622-B6F6-704D-A378674DC6E3}"/>
              </a:ext>
            </a:extLst>
          </p:cNvPr>
          <p:cNvPicPr>
            <a:picLocks noChangeAspect="1"/>
          </p:cNvPicPr>
          <p:nvPr/>
        </p:nvPicPr>
        <p:blipFill>
          <a:blip r:embed="rId3"/>
          <a:stretch>
            <a:fillRect/>
          </a:stretch>
        </p:blipFill>
        <p:spPr>
          <a:xfrm>
            <a:off x="143456" y="1074690"/>
            <a:ext cx="11868559" cy="4172224"/>
          </a:xfrm>
          <a:prstGeom prst="rect">
            <a:avLst/>
          </a:prstGeom>
        </p:spPr>
      </p:pic>
    </p:spTree>
    <p:extLst>
      <p:ext uri="{BB962C8B-B14F-4D97-AF65-F5344CB8AC3E}">
        <p14:creationId xmlns:p14="http://schemas.microsoft.com/office/powerpoint/2010/main" val="146175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9B60E-539E-68BA-E7D6-350060608527}"/>
              </a:ext>
            </a:extLst>
          </p:cNvPr>
          <p:cNvPicPr>
            <a:picLocks noChangeAspect="1"/>
          </p:cNvPicPr>
          <p:nvPr/>
        </p:nvPicPr>
        <p:blipFill>
          <a:blip r:embed="rId2"/>
          <a:stretch>
            <a:fillRect/>
          </a:stretch>
        </p:blipFill>
        <p:spPr>
          <a:xfrm>
            <a:off x="1208314" y="849092"/>
            <a:ext cx="9579422" cy="2285747"/>
          </a:xfrm>
          <a:prstGeom prst="rect">
            <a:avLst/>
          </a:prstGeom>
        </p:spPr>
      </p:pic>
      <p:pic>
        <p:nvPicPr>
          <p:cNvPr id="5" name="Picture 4">
            <a:extLst>
              <a:ext uri="{FF2B5EF4-FFF2-40B4-BE49-F238E27FC236}">
                <a16:creationId xmlns:a16="http://schemas.microsoft.com/office/drawing/2014/main" id="{E5016096-B928-F96A-1784-583AB3D810AD}"/>
              </a:ext>
            </a:extLst>
          </p:cNvPr>
          <p:cNvPicPr>
            <a:picLocks noChangeAspect="1"/>
          </p:cNvPicPr>
          <p:nvPr/>
        </p:nvPicPr>
        <p:blipFill>
          <a:blip r:embed="rId3"/>
          <a:srcRect b="40913"/>
          <a:stretch/>
        </p:blipFill>
        <p:spPr>
          <a:xfrm>
            <a:off x="1208314" y="3134839"/>
            <a:ext cx="9582878" cy="3320142"/>
          </a:xfrm>
          <a:prstGeom prst="rect">
            <a:avLst/>
          </a:prstGeom>
        </p:spPr>
      </p:pic>
      <p:sp>
        <p:nvSpPr>
          <p:cNvPr id="6" name="Title 1">
            <a:extLst>
              <a:ext uri="{FF2B5EF4-FFF2-40B4-BE49-F238E27FC236}">
                <a16:creationId xmlns:a16="http://schemas.microsoft.com/office/drawing/2014/main" id="{8F0D6896-4082-8511-D8D5-CFE4C69E9730}"/>
              </a:ext>
            </a:extLst>
          </p:cNvPr>
          <p:cNvSpPr txBox="1">
            <a:spLocks/>
          </p:cNvSpPr>
          <p:nvPr/>
        </p:nvSpPr>
        <p:spPr>
          <a:xfrm>
            <a:off x="0" y="9797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Curriculum Thread Documents</a:t>
            </a:r>
            <a:endParaRPr lang="en-GB" dirty="0"/>
          </a:p>
        </p:txBody>
      </p:sp>
      <p:pic>
        <p:nvPicPr>
          <p:cNvPr id="7" name="Picture 6">
            <a:extLst>
              <a:ext uri="{FF2B5EF4-FFF2-40B4-BE49-F238E27FC236}">
                <a16:creationId xmlns:a16="http://schemas.microsoft.com/office/drawing/2014/main" id="{09BB2325-C7B9-DC7F-BDA0-7AE33EBF327E}"/>
              </a:ext>
            </a:extLst>
          </p:cNvPr>
          <p:cNvPicPr>
            <a:picLocks noChangeAspect="1"/>
          </p:cNvPicPr>
          <p:nvPr/>
        </p:nvPicPr>
        <p:blipFill>
          <a:blip r:embed="rId4"/>
          <a:stretch>
            <a:fillRect/>
          </a:stretch>
        </p:blipFill>
        <p:spPr>
          <a:xfrm>
            <a:off x="10353368" y="6111277"/>
            <a:ext cx="1632156" cy="625383"/>
          </a:xfrm>
          <a:prstGeom prst="rect">
            <a:avLst/>
          </a:prstGeom>
        </p:spPr>
      </p:pic>
    </p:spTree>
    <p:extLst>
      <p:ext uri="{BB962C8B-B14F-4D97-AF65-F5344CB8AC3E}">
        <p14:creationId xmlns:p14="http://schemas.microsoft.com/office/powerpoint/2010/main" val="2775143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F701-338E-8B4C-6E07-514F6DE10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334F5-3D39-EE65-9E3A-9CFEC3A8FE98}"/>
              </a:ext>
            </a:extLst>
          </p:cNvPr>
          <p:cNvSpPr>
            <a:spLocks noGrp="1"/>
          </p:cNvSpPr>
          <p:nvPr>
            <p:ph type="title"/>
          </p:nvPr>
        </p:nvSpPr>
        <p:spPr>
          <a:xfrm>
            <a:off x="58992" y="0"/>
            <a:ext cx="10515600" cy="1325563"/>
          </a:xfrm>
        </p:spPr>
        <p:txBody>
          <a:bodyPr/>
          <a:lstStyle/>
          <a:p>
            <a:r>
              <a:rPr lang="en-GB" dirty="0"/>
              <a:t>Examples of work: Reception</a:t>
            </a:r>
          </a:p>
        </p:txBody>
      </p:sp>
      <p:pic>
        <p:nvPicPr>
          <p:cNvPr id="3" name="Picture 2">
            <a:extLst>
              <a:ext uri="{FF2B5EF4-FFF2-40B4-BE49-F238E27FC236}">
                <a16:creationId xmlns:a16="http://schemas.microsoft.com/office/drawing/2014/main" id="{062BBC19-9B36-522C-F6BA-17DE984A904C}"/>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4" name="Picture 3">
            <a:extLst>
              <a:ext uri="{FF2B5EF4-FFF2-40B4-BE49-F238E27FC236}">
                <a16:creationId xmlns:a16="http://schemas.microsoft.com/office/drawing/2014/main" id="{127E5A93-C1EB-4D23-9023-7F1EB001D625}"/>
              </a:ext>
            </a:extLst>
          </p:cNvPr>
          <p:cNvPicPr>
            <a:picLocks noChangeAspect="1"/>
          </p:cNvPicPr>
          <p:nvPr/>
        </p:nvPicPr>
        <p:blipFill>
          <a:blip r:embed="rId3"/>
          <a:stretch>
            <a:fillRect/>
          </a:stretch>
        </p:blipFill>
        <p:spPr>
          <a:xfrm>
            <a:off x="2901514" y="998774"/>
            <a:ext cx="6427542" cy="4822590"/>
          </a:xfrm>
          <a:prstGeom prst="rect">
            <a:avLst/>
          </a:prstGeom>
        </p:spPr>
      </p:pic>
      <p:sp>
        <p:nvSpPr>
          <p:cNvPr id="5" name="TextBox 4">
            <a:extLst>
              <a:ext uri="{FF2B5EF4-FFF2-40B4-BE49-F238E27FC236}">
                <a16:creationId xmlns:a16="http://schemas.microsoft.com/office/drawing/2014/main" id="{0FA45CCB-4523-42A7-8863-1707843E71A6}"/>
              </a:ext>
            </a:extLst>
          </p:cNvPr>
          <p:cNvSpPr txBox="1"/>
          <p:nvPr/>
        </p:nvSpPr>
        <p:spPr>
          <a:xfrm>
            <a:off x="4807952" y="5839193"/>
            <a:ext cx="2405851" cy="584775"/>
          </a:xfrm>
          <a:prstGeom prst="rect">
            <a:avLst/>
          </a:prstGeom>
          <a:noFill/>
        </p:spPr>
        <p:txBody>
          <a:bodyPr wrap="none" rtlCol="0">
            <a:spAutoFit/>
          </a:bodyPr>
          <a:lstStyle/>
          <a:p>
            <a:r>
              <a:rPr lang="en-GB" sz="3200" dirty="0"/>
              <a:t>2024 Nativity</a:t>
            </a:r>
          </a:p>
        </p:txBody>
      </p:sp>
      <p:pic>
        <p:nvPicPr>
          <p:cNvPr id="7" name="Picture 6">
            <a:extLst>
              <a:ext uri="{FF2B5EF4-FFF2-40B4-BE49-F238E27FC236}">
                <a16:creationId xmlns:a16="http://schemas.microsoft.com/office/drawing/2014/main" id="{404B823A-BCA2-7568-96DA-64F309B93A3E}"/>
              </a:ext>
            </a:extLst>
          </p:cNvPr>
          <p:cNvPicPr>
            <a:picLocks noChangeAspect="1"/>
          </p:cNvPicPr>
          <p:nvPr/>
        </p:nvPicPr>
        <p:blipFill>
          <a:blip r:embed="rId4"/>
          <a:stretch>
            <a:fillRect/>
          </a:stretch>
        </p:blipFill>
        <p:spPr>
          <a:xfrm>
            <a:off x="206476" y="3818936"/>
            <a:ext cx="2917724" cy="2917724"/>
          </a:xfrm>
          <a:prstGeom prst="rect">
            <a:avLst/>
          </a:prstGeom>
        </p:spPr>
      </p:pic>
    </p:spTree>
    <p:extLst>
      <p:ext uri="{BB962C8B-B14F-4D97-AF65-F5344CB8AC3E}">
        <p14:creationId xmlns:p14="http://schemas.microsoft.com/office/powerpoint/2010/main" val="1641545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F701-338E-8B4C-6E07-514F6DE10E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2BBC19-9B36-522C-F6BA-17DE984A904C}"/>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6" name="Picture 5">
            <a:extLst>
              <a:ext uri="{FF2B5EF4-FFF2-40B4-BE49-F238E27FC236}">
                <a16:creationId xmlns:a16="http://schemas.microsoft.com/office/drawing/2014/main" id="{E8676FA0-3A74-4984-B7DF-8AE025D45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282" y="1124198"/>
            <a:ext cx="4044949" cy="5314950"/>
          </a:xfrm>
          <a:prstGeom prst="rect">
            <a:avLst/>
          </a:prstGeom>
        </p:spPr>
      </p:pic>
      <p:pic>
        <p:nvPicPr>
          <p:cNvPr id="4" name="Picture 3">
            <a:extLst>
              <a:ext uri="{FF2B5EF4-FFF2-40B4-BE49-F238E27FC236}">
                <a16:creationId xmlns:a16="http://schemas.microsoft.com/office/drawing/2014/main" id="{87255A04-A448-3C53-6BA7-0F4307DBA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431" y="1124198"/>
            <a:ext cx="3877075" cy="5314950"/>
          </a:xfrm>
          <a:prstGeom prst="rect">
            <a:avLst/>
          </a:prstGeom>
        </p:spPr>
      </p:pic>
      <p:sp>
        <p:nvSpPr>
          <p:cNvPr id="5" name="Title 1">
            <a:extLst>
              <a:ext uri="{FF2B5EF4-FFF2-40B4-BE49-F238E27FC236}">
                <a16:creationId xmlns:a16="http://schemas.microsoft.com/office/drawing/2014/main" id="{161D9384-4FB1-0030-856A-81BA368B3E81}"/>
              </a:ext>
            </a:extLst>
          </p:cNvPr>
          <p:cNvSpPr txBox="1">
            <a:spLocks/>
          </p:cNvSpPr>
          <p:nvPr/>
        </p:nvSpPr>
        <p:spPr>
          <a:xfrm>
            <a:off x="58989" y="-653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Examples of work</a:t>
            </a:r>
          </a:p>
        </p:txBody>
      </p:sp>
    </p:spTree>
    <p:extLst>
      <p:ext uri="{BB962C8B-B14F-4D97-AF65-F5344CB8AC3E}">
        <p14:creationId xmlns:p14="http://schemas.microsoft.com/office/powerpoint/2010/main" val="3807373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F701-338E-8B4C-6E07-514F6DE10E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2BBC19-9B36-522C-F6BA-17DE984A904C}"/>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5" name="Picture 4">
            <a:extLst>
              <a:ext uri="{FF2B5EF4-FFF2-40B4-BE49-F238E27FC236}">
                <a16:creationId xmlns:a16="http://schemas.microsoft.com/office/drawing/2014/main" id="{137A7FE0-335D-460A-8939-8522B3EA2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54">
            <a:off x="360524" y="1595176"/>
            <a:ext cx="6229110" cy="4431999"/>
          </a:xfrm>
          <a:prstGeom prst="rect">
            <a:avLst/>
          </a:prstGeom>
        </p:spPr>
      </p:pic>
      <p:pic>
        <p:nvPicPr>
          <p:cNvPr id="7" name="Picture 6">
            <a:extLst>
              <a:ext uri="{FF2B5EF4-FFF2-40B4-BE49-F238E27FC236}">
                <a16:creationId xmlns:a16="http://schemas.microsoft.com/office/drawing/2014/main" id="{B9EED051-7E45-4732-947B-DB4D70841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5943">
            <a:off x="5780928" y="1809131"/>
            <a:ext cx="5819076" cy="4200525"/>
          </a:xfrm>
          <a:prstGeom prst="rect">
            <a:avLst/>
          </a:prstGeom>
        </p:spPr>
      </p:pic>
      <p:sp>
        <p:nvSpPr>
          <p:cNvPr id="2" name="Title 1">
            <a:extLst>
              <a:ext uri="{FF2B5EF4-FFF2-40B4-BE49-F238E27FC236}">
                <a16:creationId xmlns:a16="http://schemas.microsoft.com/office/drawing/2014/main" id="{7CD69D2A-5477-35F0-D62A-2F220F9678AF}"/>
              </a:ext>
            </a:extLst>
          </p:cNvPr>
          <p:cNvSpPr>
            <a:spLocks noGrp="1"/>
          </p:cNvSpPr>
          <p:nvPr>
            <p:ph type="title"/>
          </p:nvPr>
        </p:nvSpPr>
        <p:spPr>
          <a:xfrm>
            <a:off x="58992" y="0"/>
            <a:ext cx="10515600" cy="1325563"/>
          </a:xfrm>
        </p:spPr>
        <p:txBody>
          <a:bodyPr/>
          <a:lstStyle/>
          <a:p>
            <a:r>
              <a:rPr lang="en-GB" dirty="0"/>
              <a:t>Examples of work</a:t>
            </a:r>
          </a:p>
        </p:txBody>
      </p:sp>
    </p:spTree>
    <p:extLst>
      <p:ext uri="{BB962C8B-B14F-4D97-AF65-F5344CB8AC3E}">
        <p14:creationId xmlns:p14="http://schemas.microsoft.com/office/powerpoint/2010/main" val="2890501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4BEDD9-C2EF-FE2E-1659-68A8B105A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50" y="1011224"/>
            <a:ext cx="6157519" cy="4269762"/>
          </a:xfrm>
          <a:prstGeom prst="rect">
            <a:avLst/>
          </a:prstGeom>
        </p:spPr>
      </p:pic>
      <p:pic>
        <p:nvPicPr>
          <p:cNvPr id="3" name="Picture 2">
            <a:extLst>
              <a:ext uri="{FF2B5EF4-FFF2-40B4-BE49-F238E27FC236}">
                <a16:creationId xmlns:a16="http://schemas.microsoft.com/office/drawing/2014/main" id="{ED3F8529-D5B8-F943-EEC2-1A0061D08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263" y="1660362"/>
            <a:ext cx="6068706" cy="4296716"/>
          </a:xfrm>
          <a:prstGeom prst="rect">
            <a:avLst/>
          </a:prstGeom>
        </p:spPr>
      </p:pic>
      <p:pic>
        <p:nvPicPr>
          <p:cNvPr id="5" name="Picture 4">
            <a:extLst>
              <a:ext uri="{FF2B5EF4-FFF2-40B4-BE49-F238E27FC236}">
                <a16:creationId xmlns:a16="http://schemas.microsoft.com/office/drawing/2014/main" id="{1E268130-9F43-7F3B-266C-7300E6263309}"/>
              </a:ext>
            </a:extLst>
          </p:cNvPr>
          <p:cNvPicPr>
            <a:picLocks noChangeAspect="1"/>
          </p:cNvPicPr>
          <p:nvPr/>
        </p:nvPicPr>
        <p:blipFill>
          <a:blip r:embed="rId4"/>
          <a:stretch>
            <a:fillRect/>
          </a:stretch>
        </p:blipFill>
        <p:spPr>
          <a:xfrm>
            <a:off x="10353368" y="6111277"/>
            <a:ext cx="1632156" cy="625383"/>
          </a:xfrm>
          <a:prstGeom prst="rect">
            <a:avLst/>
          </a:prstGeom>
        </p:spPr>
      </p:pic>
      <p:sp>
        <p:nvSpPr>
          <p:cNvPr id="2" name="Title 1">
            <a:extLst>
              <a:ext uri="{FF2B5EF4-FFF2-40B4-BE49-F238E27FC236}">
                <a16:creationId xmlns:a16="http://schemas.microsoft.com/office/drawing/2014/main" id="{D7077358-6B7D-C9A3-7ADE-0B528669A34D}"/>
              </a:ext>
            </a:extLst>
          </p:cNvPr>
          <p:cNvSpPr>
            <a:spLocks noGrp="1"/>
          </p:cNvSpPr>
          <p:nvPr>
            <p:ph type="title"/>
          </p:nvPr>
        </p:nvSpPr>
        <p:spPr>
          <a:xfrm>
            <a:off x="58992" y="0"/>
            <a:ext cx="10515600" cy="1325563"/>
          </a:xfrm>
        </p:spPr>
        <p:txBody>
          <a:bodyPr/>
          <a:lstStyle/>
          <a:p>
            <a:r>
              <a:rPr lang="en-GB" dirty="0"/>
              <a:t>Examples of work</a:t>
            </a:r>
          </a:p>
        </p:txBody>
      </p:sp>
      <p:pic>
        <p:nvPicPr>
          <p:cNvPr id="6" name="Picture 5">
            <a:extLst>
              <a:ext uri="{FF2B5EF4-FFF2-40B4-BE49-F238E27FC236}">
                <a16:creationId xmlns:a16="http://schemas.microsoft.com/office/drawing/2014/main" id="{413D5811-7FB0-BEA0-2C14-506027A33D98}"/>
              </a:ext>
            </a:extLst>
          </p:cNvPr>
          <p:cNvPicPr>
            <a:picLocks noChangeAspect="1"/>
          </p:cNvPicPr>
          <p:nvPr/>
        </p:nvPicPr>
        <p:blipFill>
          <a:blip r:embed="rId5"/>
          <a:stretch>
            <a:fillRect/>
          </a:stretch>
        </p:blipFill>
        <p:spPr>
          <a:xfrm>
            <a:off x="10574592" y="81409"/>
            <a:ext cx="1431997" cy="1444103"/>
          </a:xfrm>
          <a:prstGeom prst="rect">
            <a:avLst/>
          </a:prstGeom>
        </p:spPr>
      </p:pic>
      <p:pic>
        <p:nvPicPr>
          <p:cNvPr id="7" name="Picture 6">
            <a:extLst>
              <a:ext uri="{FF2B5EF4-FFF2-40B4-BE49-F238E27FC236}">
                <a16:creationId xmlns:a16="http://schemas.microsoft.com/office/drawing/2014/main" id="{C6A3B0A9-B51F-715F-39C0-E01481276673}"/>
              </a:ext>
            </a:extLst>
          </p:cNvPr>
          <p:cNvPicPr>
            <a:picLocks noChangeAspect="1"/>
          </p:cNvPicPr>
          <p:nvPr/>
        </p:nvPicPr>
        <p:blipFill>
          <a:blip r:embed="rId6"/>
          <a:stretch>
            <a:fillRect/>
          </a:stretch>
        </p:blipFill>
        <p:spPr>
          <a:xfrm>
            <a:off x="108502" y="5405610"/>
            <a:ext cx="1361067" cy="1367723"/>
          </a:xfrm>
          <a:prstGeom prst="rect">
            <a:avLst/>
          </a:prstGeom>
        </p:spPr>
      </p:pic>
    </p:spTree>
    <p:extLst>
      <p:ext uri="{BB962C8B-B14F-4D97-AF65-F5344CB8AC3E}">
        <p14:creationId xmlns:p14="http://schemas.microsoft.com/office/powerpoint/2010/main" val="2592065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733</Words>
  <Application>Microsoft Office PowerPoint</Application>
  <PresentationFormat>Widescreen</PresentationFormat>
  <Paragraphs>98</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Calibri</vt:lpstr>
      <vt:lpstr>Office Theme</vt:lpstr>
      <vt:lpstr>    Curriculum Marketplace</vt:lpstr>
      <vt:lpstr>Long Term Planning</vt:lpstr>
      <vt:lpstr>Music in EYFS</vt:lpstr>
      <vt:lpstr>Vocabulary </vt:lpstr>
      <vt:lpstr>PowerPoint Presentation</vt:lpstr>
      <vt:lpstr>Examples of work: Reception</vt:lpstr>
      <vt:lpstr>PowerPoint Presentation</vt:lpstr>
      <vt:lpstr>Examples of work</vt:lpstr>
      <vt:lpstr>Examples of work</vt:lpstr>
      <vt:lpstr>What can I do as a parent to support my child in this subject?    </vt:lpstr>
      <vt:lpstr>Career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Marketplace</dc:title>
  <dc:creator>Chloe Foster</dc:creator>
  <cp:lastModifiedBy>Chloe Foster</cp:lastModifiedBy>
  <cp:revision>18</cp:revision>
  <dcterms:created xsi:type="dcterms:W3CDTF">2025-01-06T10:26:47Z</dcterms:created>
  <dcterms:modified xsi:type="dcterms:W3CDTF">2025-02-06T21:37:45Z</dcterms:modified>
</cp:coreProperties>
</file>