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332" r:id="rId4"/>
    <p:sldId id="323" r:id="rId5"/>
    <p:sldId id="322" r:id="rId6"/>
    <p:sldId id="265" r:id="rId7"/>
    <p:sldId id="259" r:id="rId8"/>
    <p:sldId id="260" r:id="rId9"/>
    <p:sldId id="261" r:id="rId10"/>
    <p:sldId id="262"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FF344F-442F-49D9-B194-28820A8C58D3}" v="5" dt="2025-02-05T21:58:23.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3A594-6A47-4DB6-A3D2-CA36FDD9758C}" type="datetimeFigureOut">
              <a:rPr lang="en-GB" smtClean="0"/>
              <a:t>06/02/2025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F6749-638F-4B5E-AD5E-D6FCB5025737}" type="slidenum">
              <a:rPr lang="en-GB" smtClean="0"/>
              <a:t>‹#›</a:t>
            </a:fld>
            <a:endParaRPr lang="en-GB"/>
          </a:p>
        </p:txBody>
      </p:sp>
    </p:spTree>
    <p:extLst>
      <p:ext uri="{BB962C8B-B14F-4D97-AF65-F5344CB8AC3E}">
        <p14:creationId xmlns:p14="http://schemas.microsoft.com/office/powerpoint/2010/main" val="3693549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6F6749-638F-4B5E-AD5E-D6FCB5025737}" type="slidenum">
              <a:rPr lang="en-GB" smtClean="0"/>
              <a:t>7</a:t>
            </a:fld>
            <a:endParaRPr lang="en-GB"/>
          </a:p>
        </p:txBody>
      </p:sp>
    </p:spTree>
    <p:extLst>
      <p:ext uri="{BB962C8B-B14F-4D97-AF65-F5344CB8AC3E}">
        <p14:creationId xmlns:p14="http://schemas.microsoft.com/office/powerpoint/2010/main" val="1568165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6F6749-638F-4B5E-AD5E-D6FCB5025737}" type="slidenum">
              <a:rPr lang="en-GB" smtClean="0"/>
              <a:t>10</a:t>
            </a:fld>
            <a:endParaRPr lang="en-GB"/>
          </a:p>
        </p:txBody>
      </p:sp>
    </p:spTree>
    <p:extLst>
      <p:ext uri="{BB962C8B-B14F-4D97-AF65-F5344CB8AC3E}">
        <p14:creationId xmlns:p14="http://schemas.microsoft.com/office/powerpoint/2010/main" val="248996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59D2-5D0F-4D67-72ED-AE6BE2C0DB4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882CFCA-CF1E-6FB4-F6AA-E193BB8B4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7625F70-09C5-340C-5930-F1B8EDA822BF}"/>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7E503FC4-46B0-98ED-28AD-2C7E746F48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BF7526-EF79-8A94-178F-8B899D2747D4}"/>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09573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09D4A-3230-FDFB-46F5-930F2BFD89D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30D333D-C0FF-EA8C-093C-6FA46775F2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C1D551E-0EDD-4A66-2BDA-6712B6C59102}"/>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D3AB0EED-4B46-4E7F-9148-ACA353963A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E31825-4EBF-1837-205D-0F24CD12A242}"/>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323293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99730-FD8F-192E-1FC9-0969420E447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0506BB9-1DEC-30DC-38AA-2A9611BC8D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78CF08D-F903-6AE8-B5F5-FFD7077D5917}"/>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9CC2EE90-70F9-5F75-A7D3-9FA2B97CC4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DB21E6-AA14-4C06-8ABC-6F9120290110}"/>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3027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E664-57E5-6B5A-977E-B2B31382611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7426A1A-EDA4-B31D-982E-14F6DCD5FE7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68CD745-3976-CF62-FE01-707360569A43}"/>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36F33E74-803A-2FD3-18E5-B2098B6E58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F8B2B3-E885-A450-2B77-C45EC915949D}"/>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864402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F0C1-4EC8-9807-1CB1-9F953A7A276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E877533-5515-3130-6D3C-21B842D43A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D2772FB-1711-F5F4-C3F1-986EC24C22D9}"/>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5FDB1323-B109-12A2-EF5D-58DDC77E69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D54FB7-786C-8DBA-D49E-CEA2DF594A84}"/>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427958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20F7-01C5-5164-2BB4-F496D3B9F0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99BD1B5-096C-17A1-08CC-0CA459C59C5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3849915-7F27-AE28-72EC-CE2A730AC7E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C803783-17C5-AD1D-3CC1-D03E5D16C74A}"/>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6" name="Footer Placeholder 5">
            <a:extLst>
              <a:ext uri="{FF2B5EF4-FFF2-40B4-BE49-F238E27FC236}">
                <a16:creationId xmlns:a16="http://schemas.microsoft.com/office/drawing/2014/main" id="{37763670-FBFB-19C7-CFCE-0CFDFB0156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40F7D6-2977-F320-3EF3-05DD2CB9A59E}"/>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220663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1CF9-7798-9D68-C725-F997182707F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DB3AE56-654A-32B9-2B16-139B59793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2BDDF2-1CD9-A5A6-D868-B4D1FAB7629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D8B9450-A588-C7E0-1D42-06EB69243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F97AF5-1CC5-16B4-AB6C-C8D9970A1F9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2BA87F7-3ABD-871E-F5B5-043993D1D2B8}"/>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8" name="Footer Placeholder 7">
            <a:extLst>
              <a:ext uri="{FF2B5EF4-FFF2-40B4-BE49-F238E27FC236}">
                <a16:creationId xmlns:a16="http://schemas.microsoft.com/office/drawing/2014/main" id="{2EC03221-A66A-16E9-969A-23006FAA8A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5EEFBE-B452-34B6-0A0E-A0DD227CCAEF}"/>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88118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94F7-5FC2-26DF-CDCE-34F7D98E3C5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3044227-CA78-4DDE-F8FC-EA5354507AFA}"/>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4" name="Footer Placeholder 3">
            <a:extLst>
              <a:ext uri="{FF2B5EF4-FFF2-40B4-BE49-F238E27FC236}">
                <a16:creationId xmlns:a16="http://schemas.microsoft.com/office/drawing/2014/main" id="{1F03855F-DC3F-1597-AF40-5E1C1F0118F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03D60F-4166-F1D6-E239-078E72AE5F9B}"/>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74694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99244-23B3-0060-3A7C-E6167C0DBBC2}"/>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3" name="Footer Placeholder 2">
            <a:extLst>
              <a:ext uri="{FF2B5EF4-FFF2-40B4-BE49-F238E27FC236}">
                <a16:creationId xmlns:a16="http://schemas.microsoft.com/office/drawing/2014/main" id="{C8609365-E97F-0859-6D66-D608758F66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282A76-CC16-0A25-1EFD-86401CC1DB6A}"/>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66647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0B62-BF27-03D1-0E2F-969F2E189B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3880B0D-29CC-D77C-5DD7-48077F4CDC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A2A3905-C84A-C2DC-D9AC-C4ABC2A95F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E9FF4F-A03F-34C9-0A5E-DBA2FA1EA14F}"/>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6" name="Footer Placeholder 5">
            <a:extLst>
              <a:ext uri="{FF2B5EF4-FFF2-40B4-BE49-F238E27FC236}">
                <a16:creationId xmlns:a16="http://schemas.microsoft.com/office/drawing/2014/main" id="{BA5BCBD4-390E-0B97-59BB-BB2975A9CB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206D34-690F-1149-E512-70A66941E3D4}"/>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1191345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4CF7-ED18-F650-6D7B-4AFC509561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9F89062-EFBB-ABE7-5953-11EFC3782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28B0E1-7D49-B650-BA48-A638247E9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253EAB-E780-26E0-0753-6C23E5453747}"/>
              </a:ext>
            </a:extLst>
          </p:cNvPr>
          <p:cNvSpPr>
            <a:spLocks noGrp="1"/>
          </p:cNvSpPr>
          <p:nvPr>
            <p:ph type="dt" sz="half" idx="10"/>
          </p:nvPr>
        </p:nvSpPr>
        <p:spPr/>
        <p:txBody>
          <a:bodyPr/>
          <a:lstStyle/>
          <a:p>
            <a:fld id="{CDB4D2D7-44B1-4434-A196-3C7C4CFBB1D0}" type="datetimeFigureOut">
              <a:rPr lang="en-GB" smtClean="0"/>
              <a:t>06/02/2025</a:t>
            </a:fld>
            <a:endParaRPr lang="en-GB"/>
          </a:p>
        </p:txBody>
      </p:sp>
      <p:sp>
        <p:nvSpPr>
          <p:cNvPr id="6" name="Footer Placeholder 5">
            <a:extLst>
              <a:ext uri="{FF2B5EF4-FFF2-40B4-BE49-F238E27FC236}">
                <a16:creationId xmlns:a16="http://schemas.microsoft.com/office/drawing/2014/main" id="{890A1167-193B-3F4E-BFA9-A5B759CCA7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669498-4712-4B06-72E7-3F398ABA38E9}"/>
              </a:ext>
            </a:extLst>
          </p:cNvPr>
          <p:cNvSpPr>
            <a:spLocks noGrp="1"/>
          </p:cNvSpPr>
          <p:nvPr>
            <p:ph type="sldNum" sz="quarter" idx="12"/>
          </p:nvPr>
        </p:nvSpPr>
        <p:spPr/>
        <p:txBody>
          <a:bodyPr/>
          <a:lstStyle/>
          <a:p>
            <a:fld id="{7E90AE69-FAD8-4582-995D-E07A1E33F1B8}" type="slidenum">
              <a:rPr lang="en-GB" smtClean="0"/>
              <a:t>‹#›</a:t>
            </a:fld>
            <a:endParaRPr lang="en-GB"/>
          </a:p>
        </p:txBody>
      </p:sp>
    </p:spTree>
    <p:extLst>
      <p:ext uri="{BB962C8B-B14F-4D97-AF65-F5344CB8AC3E}">
        <p14:creationId xmlns:p14="http://schemas.microsoft.com/office/powerpoint/2010/main" val="84558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3761F7-0697-79DB-5AFD-63F08B32CE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1591683-EFF9-DF64-3309-AE43B84BD8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9776176-FC53-1EB7-0301-4FA0F4123C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B4D2D7-44B1-4434-A196-3C7C4CFBB1D0}" type="datetimeFigureOut">
              <a:rPr lang="en-GB" smtClean="0"/>
              <a:t>06/02/2025</a:t>
            </a:fld>
            <a:endParaRPr lang="en-GB"/>
          </a:p>
        </p:txBody>
      </p:sp>
      <p:sp>
        <p:nvSpPr>
          <p:cNvPr id="5" name="Footer Placeholder 4">
            <a:extLst>
              <a:ext uri="{FF2B5EF4-FFF2-40B4-BE49-F238E27FC236}">
                <a16:creationId xmlns:a16="http://schemas.microsoft.com/office/drawing/2014/main" id="{2DD16BA7-023A-20AB-D901-296990842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DDF1BA-44BF-9EC2-46C2-19163A9056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90AE69-FAD8-4582-995D-E07A1E33F1B8}" type="slidenum">
              <a:rPr lang="en-GB" smtClean="0"/>
              <a:t>‹#›</a:t>
            </a:fld>
            <a:endParaRPr lang="en-GB"/>
          </a:p>
        </p:txBody>
      </p:sp>
    </p:spTree>
    <p:extLst>
      <p:ext uri="{BB962C8B-B14F-4D97-AF65-F5344CB8AC3E}">
        <p14:creationId xmlns:p14="http://schemas.microsoft.com/office/powerpoint/2010/main" val="975133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5EFC-1D46-DDD2-F880-6C58E2A6067B}"/>
              </a:ext>
            </a:extLst>
          </p:cNvPr>
          <p:cNvSpPr>
            <a:spLocks noGrp="1"/>
          </p:cNvSpPr>
          <p:nvPr>
            <p:ph type="ctrTitle"/>
          </p:nvPr>
        </p:nvSpPr>
        <p:spPr>
          <a:xfrm>
            <a:off x="1435512" y="4236086"/>
            <a:ext cx="9144000" cy="837205"/>
          </a:xfrm>
        </p:spPr>
        <p:txBody>
          <a:bodyPr>
            <a:normAutofit fontScale="90000"/>
          </a:bodyPr>
          <a:lstStyle/>
          <a:p>
            <a:br>
              <a:rPr lang="en-GB" dirty="0"/>
            </a:br>
            <a:r>
              <a:rPr lang="en-GB" dirty="0"/>
              <a:t> </a:t>
            </a:r>
            <a:br>
              <a:rPr lang="en-GB" dirty="0"/>
            </a:br>
            <a:r>
              <a:rPr lang="en-GB" dirty="0"/>
              <a:t> Curriculum Marketplace</a:t>
            </a:r>
          </a:p>
        </p:txBody>
      </p:sp>
      <p:sp>
        <p:nvSpPr>
          <p:cNvPr id="3" name="Subtitle 2">
            <a:extLst>
              <a:ext uri="{FF2B5EF4-FFF2-40B4-BE49-F238E27FC236}">
                <a16:creationId xmlns:a16="http://schemas.microsoft.com/office/drawing/2014/main" id="{B29B9399-69DA-8EE6-675C-AB461B3B31B2}"/>
              </a:ext>
            </a:extLst>
          </p:cNvPr>
          <p:cNvSpPr>
            <a:spLocks noGrp="1"/>
          </p:cNvSpPr>
          <p:nvPr>
            <p:ph type="subTitle" idx="1"/>
          </p:nvPr>
        </p:nvSpPr>
        <p:spPr>
          <a:xfrm>
            <a:off x="1553496" y="5253855"/>
            <a:ext cx="9144000" cy="1336294"/>
          </a:xfrm>
        </p:spPr>
        <p:txBody>
          <a:bodyPr>
            <a:normAutofit/>
          </a:bodyPr>
          <a:lstStyle/>
          <a:p>
            <a:r>
              <a:rPr lang="en-GB" sz="4000" dirty="0">
                <a:solidFill>
                  <a:srgbClr val="FF0000"/>
                </a:solidFill>
              </a:rPr>
              <a:t>PE</a:t>
            </a:r>
          </a:p>
          <a:p>
            <a:r>
              <a:rPr lang="en-GB" sz="4000" dirty="0">
                <a:solidFill>
                  <a:srgbClr val="FF0000"/>
                </a:solidFill>
              </a:rPr>
              <a:t>Mr Kouros </a:t>
            </a:r>
            <a:r>
              <a:rPr lang="en-GB" sz="4000" dirty="0" err="1">
                <a:solidFill>
                  <a:srgbClr val="FF0000"/>
                </a:solidFill>
              </a:rPr>
              <a:t>Ghaznavi</a:t>
            </a:r>
            <a:endParaRPr lang="en-GB" sz="4000" dirty="0">
              <a:solidFill>
                <a:srgbClr val="FF0000"/>
              </a:solidFill>
            </a:endParaRPr>
          </a:p>
        </p:txBody>
      </p:sp>
      <p:pic>
        <p:nvPicPr>
          <p:cNvPr id="1026" name="Picture 2" descr="Bunting Colorful Flags, Pregnant Flags, Flags, Colorful PNG Transparent ...">
            <a:extLst>
              <a:ext uri="{FF2B5EF4-FFF2-40B4-BE49-F238E27FC236}">
                <a16:creationId xmlns:a16="http://schemas.microsoft.com/office/drawing/2014/main" id="{25CBA662-E934-F1AC-35E6-F6B207545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98" y="-474153"/>
            <a:ext cx="13061386" cy="28305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92C7B0-EA40-DFF0-BEA7-6188A79B52BF}"/>
              </a:ext>
            </a:extLst>
          </p:cNvPr>
          <p:cNvPicPr>
            <a:picLocks noChangeAspect="1"/>
          </p:cNvPicPr>
          <p:nvPr/>
        </p:nvPicPr>
        <p:blipFill>
          <a:blip r:embed="rId3"/>
          <a:stretch>
            <a:fillRect/>
          </a:stretch>
        </p:blipFill>
        <p:spPr>
          <a:xfrm>
            <a:off x="3679880" y="2161865"/>
            <a:ext cx="4677544" cy="1792266"/>
          </a:xfrm>
          <a:prstGeom prst="rect">
            <a:avLst/>
          </a:prstGeom>
        </p:spPr>
      </p:pic>
    </p:spTree>
    <p:extLst>
      <p:ext uri="{BB962C8B-B14F-4D97-AF65-F5344CB8AC3E}">
        <p14:creationId xmlns:p14="http://schemas.microsoft.com/office/powerpoint/2010/main" val="261967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8FA06-D670-C095-3B64-4B65BA30D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7E781-044D-45A2-59EE-B767A3455896}"/>
              </a:ext>
            </a:extLst>
          </p:cNvPr>
          <p:cNvSpPr>
            <a:spLocks noGrp="1"/>
          </p:cNvSpPr>
          <p:nvPr>
            <p:ph type="title"/>
          </p:nvPr>
        </p:nvSpPr>
        <p:spPr>
          <a:xfrm>
            <a:off x="58992" y="98320"/>
            <a:ext cx="10515600" cy="1325563"/>
          </a:xfrm>
        </p:spPr>
        <p:txBody>
          <a:bodyPr/>
          <a:lstStyle/>
          <a:p>
            <a:r>
              <a:rPr lang="en-GB" dirty="0"/>
              <a:t>What can I do as a parent to support my child in this subject? </a:t>
            </a:r>
          </a:p>
        </p:txBody>
      </p:sp>
      <p:pic>
        <p:nvPicPr>
          <p:cNvPr id="3" name="Picture 2">
            <a:extLst>
              <a:ext uri="{FF2B5EF4-FFF2-40B4-BE49-F238E27FC236}">
                <a16:creationId xmlns:a16="http://schemas.microsoft.com/office/drawing/2014/main" id="{11D03F0A-61A1-06C5-17DC-28CF9B92DE4B}"/>
              </a:ext>
            </a:extLst>
          </p:cNvPr>
          <p:cNvPicPr>
            <a:picLocks noChangeAspect="1"/>
          </p:cNvPicPr>
          <p:nvPr/>
        </p:nvPicPr>
        <p:blipFill>
          <a:blip r:embed="rId3"/>
          <a:stretch>
            <a:fillRect/>
          </a:stretch>
        </p:blipFill>
        <p:spPr>
          <a:xfrm>
            <a:off x="10353368" y="6111277"/>
            <a:ext cx="1632156" cy="625383"/>
          </a:xfrm>
          <a:prstGeom prst="rect">
            <a:avLst/>
          </a:prstGeom>
        </p:spPr>
      </p:pic>
      <p:pic>
        <p:nvPicPr>
          <p:cNvPr id="9" name="Picture 8">
            <a:extLst>
              <a:ext uri="{FF2B5EF4-FFF2-40B4-BE49-F238E27FC236}">
                <a16:creationId xmlns:a16="http://schemas.microsoft.com/office/drawing/2014/main" id="{0DA761F9-4CBA-AB55-9A09-0DC18B750F74}"/>
              </a:ext>
            </a:extLst>
          </p:cNvPr>
          <p:cNvPicPr>
            <a:picLocks noChangeAspect="1"/>
          </p:cNvPicPr>
          <p:nvPr/>
        </p:nvPicPr>
        <p:blipFill>
          <a:blip r:embed="rId4"/>
          <a:stretch>
            <a:fillRect/>
          </a:stretch>
        </p:blipFill>
        <p:spPr>
          <a:xfrm>
            <a:off x="215207" y="1423883"/>
            <a:ext cx="3321813" cy="2540210"/>
          </a:xfrm>
          <a:prstGeom prst="rect">
            <a:avLst/>
          </a:prstGeom>
        </p:spPr>
      </p:pic>
      <p:pic>
        <p:nvPicPr>
          <p:cNvPr id="11" name="Picture 10">
            <a:extLst>
              <a:ext uri="{FF2B5EF4-FFF2-40B4-BE49-F238E27FC236}">
                <a16:creationId xmlns:a16="http://schemas.microsoft.com/office/drawing/2014/main" id="{06888D86-B0B2-3253-AE78-8564C1DA61D4}"/>
              </a:ext>
            </a:extLst>
          </p:cNvPr>
          <p:cNvPicPr>
            <a:picLocks noChangeAspect="1"/>
          </p:cNvPicPr>
          <p:nvPr/>
        </p:nvPicPr>
        <p:blipFill>
          <a:blip r:embed="rId5"/>
          <a:stretch>
            <a:fillRect/>
          </a:stretch>
        </p:blipFill>
        <p:spPr>
          <a:xfrm>
            <a:off x="3725469" y="1452451"/>
            <a:ext cx="6911939" cy="1158340"/>
          </a:xfrm>
          <a:prstGeom prst="rect">
            <a:avLst/>
          </a:prstGeom>
        </p:spPr>
      </p:pic>
      <p:pic>
        <p:nvPicPr>
          <p:cNvPr id="12" name="Picture 11">
            <a:extLst>
              <a:ext uri="{FF2B5EF4-FFF2-40B4-BE49-F238E27FC236}">
                <a16:creationId xmlns:a16="http://schemas.microsoft.com/office/drawing/2014/main" id="{5FDF5FD4-042D-CB23-A5D2-A07335ACAE6D}"/>
              </a:ext>
            </a:extLst>
          </p:cNvPr>
          <p:cNvPicPr>
            <a:picLocks noChangeAspect="1"/>
          </p:cNvPicPr>
          <p:nvPr/>
        </p:nvPicPr>
        <p:blipFill>
          <a:blip r:embed="rId6"/>
          <a:stretch>
            <a:fillRect/>
          </a:stretch>
        </p:blipFill>
        <p:spPr>
          <a:xfrm>
            <a:off x="908225" y="3964093"/>
            <a:ext cx="1608032" cy="1608032"/>
          </a:xfrm>
          <a:prstGeom prst="rect">
            <a:avLst/>
          </a:prstGeom>
        </p:spPr>
      </p:pic>
      <p:pic>
        <p:nvPicPr>
          <p:cNvPr id="13" name="Picture 12">
            <a:extLst>
              <a:ext uri="{FF2B5EF4-FFF2-40B4-BE49-F238E27FC236}">
                <a16:creationId xmlns:a16="http://schemas.microsoft.com/office/drawing/2014/main" id="{65E528ED-C032-F9BE-C433-F153B88780E0}"/>
              </a:ext>
            </a:extLst>
          </p:cNvPr>
          <p:cNvPicPr>
            <a:picLocks noChangeAspect="1"/>
          </p:cNvPicPr>
          <p:nvPr/>
        </p:nvPicPr>
        <p:blipFill>
          <a:blip r:embed="rId7"/>
          <a:stretch>
            <a:fillRect/>
          </a:stretch>
        </p:blipFill>
        <p:spPr>
          <a:xfrm>
            <a:off x="3725469" y="2582223"/>
            <a:ext cx="1497408" cy="1497408"/>
          </a:xfrm>
          <a:prstGeom prst="rect">
            <a:avLst/>
          </a:prstGeom>
        </p:spPr>
      </p:pic>
      <p:pic>
        <p:nvPicPr>
          <p:cNvPr id="15" name="Picture 14">
            <a:extLst>
              <a:ext uri="{FF2B5EF4-FFF2-40B4-BE49-F238E27FC236}">
                <a16:creationId xmlns:a16="http://schemas.microsoft.com/office/drawing/2014/main" id="{7625D063-0AF8-1310-11ED-101413625068}"/>
              </a:ext>
            </a:extLst>
          </p:cNvPr>
          <p:cNvPicPr>
            <a:picLocks noChangeAspect="1"/>
          </p:cNvPicPr>
          <p:nvPr/>
        </p:nvPicPr>
        <p:blipFill>
          <a:blip r:embed="rId8"/>
          <a:stretch>
            <a:fillRect/>
          </a:stretch>
        </p:blipFill>
        <p:spPr>
          <a:xfrm>
            <a:off x="9035218" y="3429000"/>
            <a:ext cx="2941575" cy="3337849"/>
          </a:xfrm>
          <a:prstGeom prst="rect">
            <a:avLst/>
          </a:prstGeom>
        </p:spPr>
      </p:pic>
      <p:pic>
        <p:nvPicPr>
          <p:cNvPr id="16" name="Picture 15">
            <a:extLst>
              <a:ext uri="{FF2B5EF4-FFF2-40B4-BE49-F238E27FC236}">
                <a16:creationId xmlns:a16="http://schemas.microsoft.com/office/drawing/2014/main" id="{E5C15213-0D33-14A5-B143-E99C84D97F3C}"/>
              </a:ext>
            </a:extLst>
          </p:cNvPr>
          <p:cNvPicPr>
            <a:picLocks noChangeAspect="1"/>
          </p:cNvPicPr>
          <p:nvPr/>
        </p:nvPicPr>
        <p:blipFill>
          <a:blip r:embed="rId9"/>
          <a:stretch>
            <a:fillRect/>
          </a:stretch>
        </p:blipFill>
        <p:spPr>
          <a:xfrm>
            <a:off x="7370879" y="5102510"/>
            <a:ext cx="1664339" cy="1664339"/>
          </a:xfrm>
          <a:prstGeom prst="rect">
            <a:avLst/>
          </a:prstGeom>
        </p:spPr>
      </p:pic>
      <p:pic>
        <p:nvPicPr>
          <p:cNvPr id="17" name="Picture 16">
            <a:extLst>
              <a:ext uri="{FF2B5EF4-FFF2-40B4-BE49-F238E27FC236}">
                <a16:creationId xmlns:a16="http://schemas.microsoft.com/office/drawing/2014/main" id="{B5B65708-EFFF-DAEA-F441-F92EF9FE458C}"/>
              </a:ext>
            </a:extLst>
          </p:cNvPr>
          <p:cNvPicPr>
            <a:picLocks noChangeAspect="1"/>
          </p:cNvPicPr>
          <p:nvPr/>
        </p:nvPicPr>
        <p:blipFill>
          <a:blip r:embed="rId10"/>
          <a:stretch>
            <a:fillRect/>
          </a:stretch>
        </p:blipFill>
        <p:spPr>
          <a:xfrm>
            <a:off x="2669509" y="4557709"/>
            <a:ext cx="2941576" cy="1957485"/>
          </a:xfrm>
          <a:prstGeom prst="rect">
            <a:avLst/>
          </a:prstGeom>
        </p:spPr>
      </p:pic>
      <p:pic>
        <p:nvPicPr>
          <p:cNvPr id="18" name="Picture 17">
            <a:extLst>
              <a:ext uri="{FF2B5EF4-FFF2-40B4-BE49-F238E27FC236}">
                <a16:creationId xmlns:a16="http://schemas.microsoft.com/office/drawing/2014/main" id="{698DA328-FBEE-EE97-A2A9-F9374656CF5F}"/>
              </a:ext>
            </a:extLst>
          </p:cNvPr>
          <p:cNvPicPr>
            <a:picLocks noChangeAspect="1"/>
          </p:cNvPicPr>
          <p:nvPr/>
        </p:nvPicPr>
        <p:blipFill>
          <a:blip r:embed="rId11"/>
          <a:stretch>
            <a:fillRect/>
          </a:stretch>
        </p:blipFill>
        <p:spPr>
          <a:xfrm>
            <a:off x="5611084" y="4568520"/>
            <a:ext cx="1583535" cy="1583535"/>
          </a:xfrm>
          <a:prstGeom prst="rect">
            <a:avLst/>
          </a:prstGeom>
        </p:spPr>
      </p:pic>
      <p:pic>
        <p:nvPicPr>
          <p:cNvPr id="20" name="Picture 19">
            <a:extLst>
              <a:ext uri="{FF2B5EF4-FFF2-40B4-BE49-F238E27FC236}">
                <a16:creationId xmlns:a16="http://schemas.microsoft.com/office/drawing/2014/main" id="{0AC7EAE7-5F00-2C9C-517E-1E221CC1972A}"/>
              </a:ext>
            </a:extLst>
          </p:cNvPr>
          <p:cNvPicPr>
            <a:picLocks noChangeAspect="1"/>
          </p:cNvPicPr>
          <p:nvPr/>
        </p:nvPicPr>
        <p:blipFill>
          <a:blip r:embed="rId12"/>
          <a:stretch>
            <a:fillRect/>
          </a:stretch>
        </p:blipFill>
        <p:spPr>
          <a:xfrm>
            <a:off x="5436749" y="2785092"/>
            <a:ext cx="3480548" cy="1409478"/>
          </a:xfrm>
          <a:prstGeom prst="rect">
            <a:avLst/>
          </a:prstGeom>
        </p:spPr>
      </p:pic>
    </p:spTree>
    <p:extLst>
      <p:ext uri="{BB962C8B-B14F-4D97-AF65-F5344CB8AC3E}">
        <p14:creationId xmlns:p14="http://schemas.microsoft.com/office/powerpoint/2010/main" val="4044278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1EE9E-338E-BE09-C006-26E6E792B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14EB0-58D0-7D6E-4FD3-7D47330B21A4}"/>
              </a:ext>
            </a:extLst>
          </p:cNvPr>
          <p:cNvSpPr>
            <a:spLocks noGrp="1"/>
          </p:cNvSpPr>
          <p:nvPr>
            <p:ph type="title"/>
          </p:nvPr>
        </p:nvSpPr>
        <p:spPr>
          <a:xfrm>
            <a:off x="58992" y="0"/>
            <a:ext cx="10515600" cy="1325563"/>
          </a:xfrm>
        </p:spPr>
        <p:txBody>
          <a:bodyPr/>
          <a:lstStyle/>
          <a:p>
            <a:r>
              <a:rPr lang="en-GB" dirty="0"/>
              <a:t>Career Ideas</a:t>
            </a:r>
          </a:p>
        </p:txBody>
      </p:sp>
      <p:pic>
        <p:nvPicPr>
          <p:cNvPr id="3" name="Picture 2">
            <a:extLst>
              <a:ext uri="{FF2B5EF4-FFF2-40B4-BE49-F238E27FC236}">
                <a16:creationId xmlns:a16="http://schemas.microsoft.com/office/drawing/2014/main" id="{AFEA0F73-184E-5367-C975-3A0C8849A84A}"/>
              </a:ext>
            </a:extLst>
          </p:cNvPr>
          <p:cNvPicPr>
            <a:picLocks noChangeAspect="1"/>
          </p:cNvPicPr>
          <p:nvPr/>
        </p:nvPicPr>
        <p:blipFill>
          <a:blip r:embed="rId2"/>
          <a:stretch>
            <a:fillRect/>
          </a:stretch>
        </p:blipFill>
        <p:spPr>
          <a:xfrm>
            <a:off x="10353368" y="6111277"/>
            <a:ext cx="1632156" cy="625383"/>
          </a:xfrm>
          <a:prstGeom prst="rect">
            <a:avLst/>
          </a:prstGeom>
        </p:spPr>
      </p:pic>
      <p:sp>
        <p:nvSpPr>
          <p:cNvPr id="4" name="TextBox 3">
            <a:extLst>
              <a:ext uri="{FF2B5EF4-FFF2-40B4-BE49-F238E27FC236}">
                <a16:creationId xmlns:a16="http://schemas.microsoft.com/office/drawing/2014/main" id="{2D582F6E-A350-4B63-137F-323B77F5E093}"/>
              </a:ext>
            </a:extLst>
          </p:cNvPr>
          <p:cNvSpPr txBox="1"/>
          <p:nvPr/>
        </p:nvSpPr>
        <p:spPr>
          <a:xfrm>
            <a:off x="186421" y="1325563"/>
            <a:ext cx="3260868" cy="2585323"/>
          </a:xfrm>
          <a:prstGeom prst="rect">
            <a:avLst/>
          </a:prstGeom>
          <a:noFill/>
        </p:spPr>
        <p:txBody>
          <a:bodyPr wrap="square" rtlCol="0">
            <a:spAutoFit/>
          </a:bodyPr>
          <a:lstStyle/>
          <a:p>
            <a:r>
              <a:rPr lang="en-GB" b="1" dirty="0">
                <a:latin typeface="Twinkl Cursive Looped" panose="02000000000000000000" pitchFamily="2" charset="0"/>
              </a:rPr>
              <a:t>Professional Athlete 🏅</a:t>
            </a:r>
          </a:p>
          <a:p>
            <a:pPr marL="285750" indent="-285750">
              <a:buFont typeface="Arial" panose="020B0604020202020204" pitchFamily="34" charset="0"/>
              <a:buChar char="•"/>
            </a:pPr>
            <a:r>
              <a:rPr lang="en-GB" dirty="0">
                <a:latin typeface="Twinkl Cursive Looped" panose="02000000000000000000" pitchFamily="2" charset="0"/>
              </a:rPr>
              <a:t>Compete in sports like football, tennis, gymnastics, or athletics.</a:t>
            </a:r>
          </a:p>
          <a:p>
            <a:pPr marL="285750" indent="-285750">
              <a:buFont typeface="Arial" panose="020B0604020202020204" pitchFamily="34" charset="0"/>
              <a:buChar char="•"/>
            </a:pPr>
            <a:r>
              <a:rPr lang="en-GB" dirty="0">
                <a:latin typeface="Twinkl Cursive Looped" panose="02000000000000000000" pitchFamily="2" charset="0"/>
              </a:rPr>
              <a:t>Train hard, stay healthy, and aim for medals!</a:t>
            </a:r>
          </a:p>
          <a:p>
            <a:pPr marL="285750" indent="-285750">
              <a:buFont typeface="Arial" panose="020B0604020202020204" pitchFamily="34" charset="0"/>
              <a:buChar char="•"/>
            </a:pPr>
            <a:r>
              <a:rPr lang="en-GB" dirty="0">
                <a:latin typeface="Twinkl Cursive Looped" panose="02000000000000000000" pitchFamily="2" charset="0"/>
              </a:rPr>
              <a:t>Example: Competing in the Olympics or the Premier League.</a:t>
            </a:r>
          </a:p>
        </p:txBody>
      </p:sp>
      <p:sp>
        <p:nvSpPr>
          <p:cNvPr id="7" name="TextBox 6">
            <a:extLst>
              <a:ext uri="{FF2B5EF4-FFF2-40B4-BE49-F238E27FC236}">
                <a16:creationId xmlns:a16="http://schemas.microsoft.com/office/drawing/2014/main" id="{8B5D782A-59BF-717B-06B8-44B9BD792B12}"/>
              </a:ext>
            </a:extLst>
          </p:cNvPr>
          <p:cNvSpPr txBox="1"/>
          <p:nvPr/>
        </p:nvSpPr>
        <p:spPr>
          <a:xfrm>
            <a:off x="3902771" y="132528"/>
            <a:ext cx="4027178" cy="2308324"/>
          </a:xfrm>
          <a:prstGeom prst="rect">
            <a:avLst/>
          </a:prstGeom>
          <a:noFill/>
        </p:spPr>
        <p:txBody>
          <a:bodyPr wrap="square">
            <a:spAutoFit/>
          </a:bodyPr>
          <a:lstStyle/>
          <a:p>
            <a:r>
              <a:rPr lang="en-GB" b="1" dirty="0">
                <a:latin typeface="Twinkl Cursive Looped" panose="02000000000000000000" pitchFamily="2" charset="0"/>
              </a:rPr>
              <a:t>Dance Choreographer </a:t>
            </a:r>
            <a:r>
              <a:rPr lang="en-GB" dirty="0">
                <a:latin typeface="Twinkl Cursive Looped" panose="02000000000000000000" pitchFamily="2" charset="0"/>
              </a:rPr>
              <a:t>💃🕺</a:t>
            </a:r>
          </a:p>
          <a:p>
            <a:pPr marL="285750" indent="-285750">
              <a:buFont typeface="Arial" panose="020B0604020202020204" pitchFamily="34" charset="0"/>
              <a:buChar char="•"/>
            </a:pPr>
            <a:r>
              <a:rPr lang="en-GB" dirty="0">
                <a:latin typeface="Twinkl Cursive Looped" panose="02000000000000000000" pitchFamily="2" charset="0"/>
              </a:rPr>
              <a:t>Create amazing dance routines for music videos, theatre, or competitions.</a:t>
            </a:r>
          </a:p>
          <a:p>
            <a:pPr marL="285750" indent="-285750">
              <a:buFont typeface="Arial" panose="020B0604020202020204" pitchFamily="34" charset="0"/>
              <a:buChar char="•"/>
            </a:pPr>
            <a:r>
              <a:rPr lang="en-GB" dirty="0">
                <a:latin typeface="Twinkl Cursive Looped" panose="02000000000000000000" pitchFamily="2" charset="0"/>
              </a:rPr>
              <a:t>Express emotions through movement and music.</a:t>
            </a:r>
          </a:p>
          <a:p>
            <a:pPr marL="285750" indent="-285750">
              <a:buFont typeface="Arial" panose="020B0604020202020204" pitchFamily="34" charset="0"/>
              <a:buChar char="•"/>
            </a:pPr>
            <a:r>
              <a:rPr lang="en-GB" dirty="0">
                <a:latin typeface="Twinkl Cursive Looped" panose="02000000000000000000" pitchFamily="2" charset="0"/>
              </a:rPr>
              <a:t>Example: Choreographing for West End musicals or TV shows.</a:t>
            </a:r>
          </a:p>
        </p:txBody>
      </p:sp>
      <p:sp>
        <p:nvSpPr>
          <p:cNvPr id="9" name="TextBox 8">
            <a:extLst>
              <a:ext uri="{FF2B5EF4-FFF2-40B4-BE49-F238E27FC236}">
                <a16:creationId xmlns:a16="http://schemas.microsoft.com/office/drawing/2014/main" id="{212057B2-6506-A08C-8A4B-F7FBDBE2E41D}"/>
              </a:ext>
            </a:extLst>
          </p:cNvPr>
          <p:cNvSpPr txBox="1"/>
          <p:nvPr/>
        </p:nvSpPr>
        <p:spPr>
          <a:xfrm>
            <a:off x="4405691" y="4705335"/>
            <a:ext cx="4386457" cy="2031325"/>
          </a:xfrm>
          <a:prstGeom prst="rect">
            <a:avLst/>
          </a:prstGeom>
          <a:noFill/>
        </p:spPr>
        <p:txBody>
          <a:bodyPr wrap="square">
            <a:spAutoFit/>
          </a:bodyPr>
          <a:lstStyle/>
          <a:p>
            <a:r>
              <a:rPr lang="en-GB" b="1" dirty="0">
                <a:latin typeface="Twinkl Cursive Looped" panose="02000000000000000000" pitchFamily="2" charset="0"/>
              </a:rPr>
              <a:t>Stunt Performer 🎬</a:t>
            </a:r>
          </a:p>
          <a:p>
            <a:pPr marL="285750" indent="-285750">
              <a:buFont typeface="Arial" panose="020B0604020202020204" pitchFamily="34" charset="0"/>
              <a:buChar char="•"/>
            </a:pPr>
            <a:r>
              <a:rPr lang="en-GB" dirty="0">
                <a:latin typeface="Twinkl Cursive Looped" panose="02000000000000000000" pitchFamily="2" charset="0"/>
              </a:rPr>
              <a:t>Perform exciting action scenes in movies and TV shows.</a:t>
            </a:r>
          </a:p>
          <a:p>
            <a:pPr marL="285750" indent="-285750">
              <a:buFont typeface="Arial" panose="020B0604020202020204" pitchFamily="34" charset="0"/>
              <a:buChar char="•"/>
            </a:pPr>
            <a:r>
              <a:rPr lang="en-GB" dirty="0">
                <a:latin typeface="Twinkl Cursive Looped" panose="02000000000000000000" pitchFamily="2" charset="0"/>
              </a:rPr>
              <a:t>Use gymnastics, parkour, and martial arts to create amazing stunts.</a:t>
            </a:r>
          </a:p>
          <a:p>
            <a:pPr marL="285750" indent="-285750">
              <a:buFont typeface="Arial" panose="020B0604020202020204" pitchFamily="34" charset="0"/>
              <a:buChar char="•"/>
            </a:pPr>
            <a:r>
              <a:rPr lang="en-GB" dirty="0">
                <a:latin typeface="Twinkl Cursive Looped" panose="02000000000000000000" pitchFamily="2" charset="0"/>
              </a:rPr>
              <a:t>Example: Being in action films like Marvel or James Bond!</a:t>
            </a:r>
          </a:p>
        </p:txBody>
      </p:sp>
      <p:sp>
        <p:nvSpPr>
          <p:cNvPr id="12" name="TextBox 11">
            <a:extLst>
              <a:ext uri="{FF2B5EF4-FFF2-40B4-BE49-F238E27FC236}">
                <a16:creationId xmlns:a16="http://schemas.microsoft.com/office/drawing/2014/main" id="{4257CE83-BFF7-E048-5F0F-6771F610DC9F}"/>
              </a:ext>
            </a:extLst>
          </p:cNvPr>
          <p:cNvSpPr txBox="1"/>
          <p:nvPr/>
        </p:nvSpPr>
        <p:spPr>
          <a:xfrm>
            <a:off x="8139766" y="2158339"/>
            <a:ext cx="3779770" cy="2031325"/>
          </a:xfrm>
          <a:prstGeom prst="rect">
            <a:avLst/>
          </a:prstGeom>
          <a:noFill/>
        </p:spPr>
        <p:txBody>
          <a:bodyPr wrap="square">
            <a:spAutoFit/>
          </a:bodyPr>
          <a:lstStyle/>
          <a:p>
            <a:r>
              <a:rPr lang="en-GB" b="1" dirty="0">
                <a:latin typeface="Twinkl Cursive Looped" panose="02000000000000000000" pitchFamily="2" charset="0"/>
              </a:rPr>
              <a:t>Sports Journalist 📰🎤</a:t>
            </a:r>
          </a:p>
          <a:p>
            <a:pPr marL="285750" indent="-285750">
              <a:buFont typeface="Arial" panose="020B0604020202020204" pitchFamily="34" charset="0"/>
              <a:buChar char="•"/>
            </a:pPr>
            <a:r>
              <a:rPr lang="en-GB" dirty="0">
                <a:latin typeface="Twinkl Cursive Looped" panose="02000000000000000000" pitchFamily="2" charset="0"/>
              </a:rPr>
              <a:t>Write or talk about sports for newspapers, TV, or online.</a:t>
            </a:r>
          </a:p>
          <a:p>
            <a:pPr marL="285750" indent="-285750">
              <a:buFont typeface="Arial" panose="020B0604020202020204" pitchFamily="34" charset="0"/>
              <a:buChar char="•"/>
            </a:pPr>
            <a:r>
              <a:rPr lang="en-GB" dirty="0">
                <a:latin typeface="Twinkl Cursive Looped" panose="02000000000000000000" pitchFamily="2" charset="0"/>
              </a:rPr>
              <a:t>Interview top athletes and report on major sporting events.</a:t>
            </a:r>
          </a:p>
          <a:p>
            <a:pPr marL="285750" indent="-285750">
              <a:buFont typeface="Arial" panose="020B0604020202020204" pitchFamily="34" charset="0"/>
              <a:buChar char="•"/>
            </a:pPr>
            <a:r>
              <a:rPr lang="en-GB" dirty="0">
                <a:latin typeface="Twinkl Cursive Looped" panose="02000000000000000000" pitchFamily="2" charset="0"/>
              </a:rPr>
              <a:t>Example: Commentating at the World Cup or Wimbledon.</a:t>
            </a:r>
          </a:p>
        </p:txBody>
      </p:sp>
      <p:pic>
        <p:nvPicPr>
          <p:cNvPr id="14" name="Picture 13">
            <a:extLst>
              <a:ext uri="{FF2B5EF4-FFF2-40B4-BE49-F238E27FC236}">
                <a16:creationId xmlns:a16="http://schemas.microsoft.com/office/drawing/2014/main" id="{F214CEFA-0B2D-1B89-B519-207D110CC1CA}"/>
              </a:ext>
            </a:extLst>
          </p:cNvPr>
          <p:cNvPicPr>
            <a:picLocks noChangeAspect="1"/>
          </p:cNvPicPr>
          <p:nvPr/>
        </p:nvPicPr>
        <p:blipFill>
          <a:blip r:embed="rId3"/>
          <a:stretch>
            <a:fillRect/>
          </a:stretch>
        </p:blipFill>
        <p:spPr>
          <a:xfrm>
            <a:off x="58992" y="3926859"/>
            <a:ext cx="4103687" cy="2308324"/>
          </a:xfrm>
          <a:prstGeom prst="rect">
            <a:avLst/>
          </a:prstGeom>
        </p:spPr>
      </p:pic>
      <p:pic>
        <p:nvPicPr>
          <p:cNvPr id="15" name="Picture 14">
            <a:extLst>
              <a:ext uri="{FF2B5EF4-FFF2-40B4-BE49-F238E27FC236}">
                <a16:creationId xmlns:a16="http://schemas.microsoft.com/office/drawing/2014/main" id="{1086462B-E9B3-8964-7725-A889BC1903D3}"/>
              </a:ext>
            </a:extLst>
          </p:cNvPr>
          <p:cNvPicPr>
            <a:picLocks noChangeAspect="1"/>
          </p:cNvPicPr>
          <p:nvPr/>
        </p:nvPicPr>
        <p:blipFill>
          <a:blip r:embed="rId4"/>
          <a:stretch>
            <a:fillRect/>
          </a:stretch>
        </p:blipFill>
        <p:spPr>
          <a:xfrm>
            <a:off x="8792148" y="4929106"/>
            <a:ext cx="3213428" cy="1807554"/>
          </a:xfrm>
          <a:prstGeom prst="rect">
            <a:avLst/>
          </a:prstGeom>
        </p:spPr>
      </p:pic>
      <p:pic>
        <p:nvPicPr>
          <p:cNvPr id="16" name="Picture 15">
            <a:extLst>
              <a:ext uri="{FF2B5EF4-FFF2-40B4-BE49-F238E27FC236}">
                <a16:creationId xmlns:a16="http://schemas.microsoft.com/office/drawing/2014/main" id="{9B94426C-2309-049A-91F9-420E01DA7C47}"/>
              </a:ext>
            </a:extLst>
          </p:cNvPr>
          <p:cNvPicPr>
            <a:picLocks noChangeAspect="1"/>
          </p:cNvPicPr>
          <p:nvPr/>
        </p:nvPicPr>
        <p:blipFill>
          <a:blip r:embed="rId5"/>
          <a:stretch>
            <a:fillRect/>
          </a:stretch>
        </p:blipFill>
        <p:spPr>
          <a:xfrm>
            <a:off x="4352491" y="2523163"/>
            <a:ext cx="3107055" cy="2072681"/>
          </a:xfrm>
          <a:prstGeom prst="rect">
            <a:avLst/>
          </a:prstGeom>
        </p:spPr>
      </p:pic>
      <p:pic>
        <p:nvPicPr>
          <p:cNvPr id="17" name="Picture 16">
            <a:extLst>
              <a:ext uri="{FF2B5EF4-FFF2-40B4-BE49-F238E27FC236}">
                <a16:creationId xmlns:a16="http://schemas.microsoft.com/office/drawing/2014/main" id="{F768A550-492F-C1C9-8C4C-2C2EC99C7D2C}"/>
              </a:ext>
            </a:extLst>
          </p:cNvPr>
          <p:cNvPicPr>
            <a:picLocks noChangeAspect="1"/>
          </p:cNvPicPr>
          <p:nvPr/>
        </p:nvPicPr>
        <p:blipFill>
          <a:blip r:embed="rId6"/>
          <a:stretch>
            <a:fillRect/>
          </a:stretch>
        </p:blipFill>
        <p:spPr>
          <a:xfrm>
            <a:off x="8535673" y="256196"/>
            <a:ext cx="2629151" cy="1744412"/>
          </a:xfrm>
          <a:prstGeom prst="rect">
            <a:avLst/>
          </a:prstGeom>
        </p:spPr>
      </p:pic>
    </p:spTree>
    <p:extLst>
      <p:ext uri="{BB962C8B-B14F-4D97-AF65-F5344CB8AC3E}">
        <p14:creationId xmlns:p14="http://schemas.microsoft.com/office/powerpoint/2010/main" val="1127945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DB58-7F02-96F9-4599-8EE44656CCFF}"/>
              </a:ext>
            </a:extLst>
          </p:cNvPr>
          <p:cNvSpPr>
            <a:spLocks noGrp="1"/>
          </p:cNvSpPr>
          <p:nvPr>
            <p:ph type="title"/>
          </p:nvPr>
        </p:nvSpPr>
        <p:spPr>
          <a:xfrm>
            <a:off x="58992" y="0"/>
            <a:ext cx="10515600" cy="1325563"/>
          </a:xfrm>
        </p:spPr>
        <p:txBody>
          <a:bodyPr/>
          <a:lstStyle/>
          <a:p>
            <a:r>
              <a:rPr lang="en-GB" dirty="0"/>
              <a:t>Long Term Planning</a:t>
            </a:r>
          </a:p>
        </p:txBody>
      </p:sp>
      <p:pic>
        <p:nvPicPr>
          <p:cNvPr id="3" name="Picture 2">
            <a:extLst>
              <a:ext uri="{FF2B5EF4-FFF2-40B4-BE49-F238E27FC236}">
                <a16:creationId xmlns:a16="http://schemas.microsoft.com/office/drawing/2014/main" id="{E1C55107-A9A7-7863-7707-863FC2C0B480}"/>
              </a:ext>
            </a:extLst>
          </p:cNvPr>
          <p:cNvPicPr>
            <a:picLocks noChangeAspect="1"/>
          </p:cNvPicPr>
          <p:nvPr/>
        </p:nvPicPr>
        <p:blipFill>
          <a:blip r:embed="rId2"/>
          <a:stretch>
            <a:fillRect/>
          </a:stretch>
        </p:blipFill>
        <p:spPr>
          <a:xfrm>
            <a:off x="10353368" y="6111277"/>
            <a:ext cx="1632156" cy="625383"/>
          </a:xfrm>
          <a:prstGeom prst="rect">
            <a:avLst/>
          </a:prstGeom>
        </p:spPr>
      </p:pic>
      <p:pic>
        <p:nvPicPr>
          <p:cNvPr id="8" name="Picture 7">
            <a:extLst>
              <a:ext uri="{FF2B5EF4-FFF2-40B4-BE49-F238E27FC236}">
                <a16:creationId xmlns:a16="http://schemas.microsoft.com/office/drawing/2014/main" id="{2805497C-0D2B-F65F-8967-0B4A80670E0E}"/>
              </a:ext>
            </a:extLst>
          </p:cNvPr>
          <p:cNvPicPr>
            <a:picLocks noChangeAspect="1"/>
          </p:cNvPicPr>
          <p:nvPr/>
        </p:nvPicPr>
        <p:blipFill>
          <a:blip r:embed="rId3"/>
          <a:stretch>
            <a:fillRect/>
          </a:stretch>
        </p:blipFill>
        <p:spPr>
          <a:xfrm>
            <a:off x="459101" y="1096912"/>
            <a:ext cx="9207413" cy="5437511"/>
          </a:xfrm>
          <a:prstGeom prst="rect">
            <a:avLst/>
          </a:prstGeom>
        </p:spPr>
      </p:pic>
    </p:spTree>
    <p:extLst>
      <p:ext uri="{BB962C8B-B14F-4D97-AF65-F5344CB8AC3E}">
        <p14:creationId xmlns:p14="http://schemas.microsoft.com/office/powerpoint/2010/main" val="1117034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232C43F-FD97-BB47-A07C-74CF1F512BF3}"/>
              </a:ext>
            </a:extLst>
          </p:cNvPr>
          <p:cNvGraphicFramePr>
            <a:graphicFrameLocks noGrp="1"/>
          </p:cNvGraphicFramePr>
          <p:nvPr>
            <p:extLst>
              <p:ext uri="{D42A27DB-BD31-4B8C-83A1-F6EECF244321}">
                <p14:modId xmlns:p14="http://schemas.microsoft.com/office/powerpoint/2010/main" val="567284198"/>
              </p:ext>
            </p:extLst>
          </p:nvPr>
        </p:nvGraphicFramePr>
        <p:xfrm>
          <a:off x="154983" y="1794499"/>
          <a:ext cx="11466403" cy="2830664"/>
        </p:xfrm>
        <a:graphic>
          <a:graphicData uri="http://schemas.openxmlformats.org/drawingml/2006/table">
            <a:tbl>
              <a:tblPr firstRow="1" firstCol="1" bandRow="1">
                <a:tableStyleId>{5C22544A-7EE6-4342-B048-85BDC9FD1C3A}</a:tableStyleId>
              </a:tblPr>
              <a:tblGrid>
                <a:gridCol w="1223378">
                  <a:extLst>
                    <a:ext uri="{9D8B030D-6E8A-4147-A177-3AD203B41FA5}">
                      <a16:colId xmlns:a16="http://schemas.microsoft.com/office/drawing/2014/main" val="3401256802"/>
                    </a:ext>
                  </a:extLst>
                </a:gridCol>
                <a:gridCol w="2155927">
                  <a:extLst>
                    <a:ext uri="{9D8B030D-6E8A-4147-A177-3AD203B41FA5}">
                      <a16:colId xmlns:a16="http://schemas.microsoft.com/office/drawing/2014/main" val="3268591095"/>
                    </a:ext>
                  </a:extLst>
                </a:gridCol>
                <a:gridCol w="1202038">
                  <a:extLst>
                    <a:ext uri="{9D8B030D-6E8A-4147-A177-3AD203B41FA5}">
                      <a16:colId xmlns:a16="http://schemas.microsoft.com/office/drawing/2014/main" val="2164551869"/>
                    </a:ext>
                  </a:extLst>
                </a:gridCol>
                <a:gridCol w="2451576">
                  <a:extLst>
                    <a:ext uri="{9D8B030D-6E8A-4147-A177-3AD203B41FA5}">
                      <a16:colId xmlns:a16="http://schemas.microsoft.com/office/drawing/2014/main" val="3423813128"/>
                    </a:ext>
                  </a:extLst>
                </a:gridCol>
                <a:gridCol w="1002128">
                  <a:extLst>
                    <a:ext uri="{9D8B030D-6E8A-4147-A177-3AD203B41FA5}">
                      <a16:colId xmlns:a16="http://schemas.microsoft.com/office/drawing/2014/main" val="226506178"/>
                    </a:ext>
                  </a:extLst>
                </a:gridCol>
                <a:gridCol w="1645853">
                  <a:extLst>
                    <a:ext uri="{9D8B030D-6E8A-4147-A177-3AD203B41FA5}">
                      <a16:colId xmlns:a16="http://schemas.microsoft.com/office/drawing/2014/main" val="2957349265"/>
                    </a:ext>
                  </a:extLst>
                </a:gridCol>
                <a:gridCol w="1785503">
                  <a:extLst>
                    <a:ext uri="{9D8B030D-6E8A-4147-A177-3AD203B41FA5}">
                      <a16:colId xmlns:a16="http://schemas.microsoft.com/office/drawing/2014/main" val="1677197717"/>
                    </a:ext>
                  </a:extLst>
                </a:gridCol>
              </a:tblGrid>
              <a:tr h="423853">
                <a:tc>
                  <a:txBody>
                    <a:bodyPr/>
                    <a:lstStyle/>
                    <a:p>
                      <a:pPr marL="0" marR="0" algn="ctr">
                        <a:lnSpc>
                          <a:spcPct val="107000"/>
                        </a:lnSpc>
                        <a:spcBef>
                          <a:spcPts val="0"/>
                        </a:spcBef>
                        <a:spcAft>
                          <a:spcPts val="0"/>
                        </a:spcAft>
                      </a:pPr>
                      <a:r>
                        <a:rPr lang="en-GB" sz="1000">
                          <a:solidFill>
                            <a:schemeClr val="tx1"/>
                          </a:solidFill>
                          <a:effectLst/>
                          <a:latin typeface="+mn-lt"/>
                        </a:rPr>
                        <a:t>Term</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a:txBody>
                    <a:bodyPr/>
                    <a:lstStyle/>
                    <a:p>
                      <a:pPr marL="0" marR="0" algn="ctr">
                        <a:lnSpc>
                          <a:spcPct val="107000"/>
                        </a:lnSpc>
                        <a:spcBef>
                          <a:spcPts val="0"/>
                        </a:spcBef>
                        <a:spcAft>
                          <a:spcPts val="0"/>
                        </a:spcAft>
                      </a:pPr>
                      <a:r>
                        <a:rPr lang="en-GB" sz="1000">
                          <a:solidFill>
                            <a:schemeClr val="tx1"/>
                          </a:solidFill>
                          <a:effectLst/>
                          <a:latin typeface="+mn-lt"/>
                        </a:rPr>
                        <a:t>Autumn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a:solidFill>
                            <a:schemeClr val="tx1"/>
                          </a:solidFill>
                          <a:effectLst/>
                          <a:latin typeface="+mn-lt"/>
                        </a:rPr>
                        <a:t>Autumn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a:solidFill>
                            <a:schemeClr val="tx1"/>
                          </a:solidFill>
                          <a:effectLst/>
                          <a:latin typeface="+mn-lt"/>
                        </a:rPr>
                        <a:t>Spring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mn-lt"/>
                        </a:rPr>
                        <a:t>Spring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mn-lt"/>
                        </a:rPr>
                        <a:t>Summer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tc>
                  <a:txBody>
                    <a:bodyPr/>
                    <a:lstStyle/>
                    <a:p>
                      <a:pPr marL="0" marR="0" algn="ctr">
                        <a:lnSpc>
                          <a:spcPct val="107000"/>
                        </a:lnSpc>
                        <a:spcBef>
                          <a:spcPts val="0"/>
                        </a:spcBef>
                        <a:spcAft>
                          <a:spcPts val="0"/>
                        </a:spcAft>
                      </a:pPr>
                      <a:r>
                        <a:rPr lang="en-GB" sz="1000">
                          <a:solidFill>
                            <a:schemeClr val="tx1"/>
                          </a:solidFill>
                          <a:effectLst/>
                          <a:latin typeface="+mn-lt"/>
                        </a:rPr>
                        <a:t>Summer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extLst>
                  <a:ext uri="{0D108BD9-81ED-4DB2-BD59-A6C34878D82A}">
                    <a16:rowId xmlns:a16="http://schemas.microsoft.com/office/drawing/2014/main" val="521371201"/>
                  </a:ext>
                </a:extLst>
              </a:tr>
              <a:tr h="839967">
                <a:tc>
                  <a:txBody>
                    <a:bodyPr/>
                    <a:lstStyle/>
                    <a:p>
                      <a:pPr marL="0" marR="0" algn="ctr">
                        <a:lnSpc>
                          <a:spcPct val="107000"/>
                        </a:lnSpc>
                        <a:spcBef>
                          <a:spcPts val="0"/>
                        </a:spcBef>
                        <a:spcAft>
                          <a:spcPts val="0"/>
                        </a:spcAft>
                      </a:pPr>
                      <a:r>
                        <a:rPr lang="en-GB" sz="1000" dirty="0">
                          <a:solidFill>
                            <a:schemeClr val="tx1"/>
                          </a:solidFill>
                          <a:effectLst/>
                          <a:latin typeface="+mn-lt"/>
                        </a:rPr>
                        <a:t>Theme </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Who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All about me, my feelings, similarities and differences, my family, celebrations, past and present.</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What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Evolution, human bodies, staying healthy, oral hygiene, amazing humans, plants vs humans, minibeasts and life cycles.</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Where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Where I live, the UK, fossils/dinosaurs, the world, pirates, space, and how to care for the planet.</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tc hMerge="1">
                  <a:txBody>
                    <a:bodyPr/>
                    <a:lstStyle/>
                    <a:p>
                      <a:endParaRPr lang="en-US"/>
                    </a:p>
                  </a:txBody>
                  <a:tcPr/>
                </a:tc>
                <a:extLst>
                  <a:ext uri="{0D108BD9-81ED-4DB2-BD59-A6C34878D82A}">
                    <a16:rowId xmlns:a16="http://schemas.microsoft.com/office/drawing/2014/main" val="853664077"/>
                  </a:ext>
                </a:extLst>
              </a:tr>
              <a:tr h="1566844">
                <a:tc>
                  <a:txBody>
                    <a:bodyPr/>
                    <a:lstStyle/>
                    <a:p>
                      <a:pPr marL="0" marR="0" algn="ctr">
                        <a:lnSpc>
                          <a:spcPct val="107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Physical Development – Real PE (Gross Motor)</a:t>
                      </a:r>
                    </a:p>
                    <a:p>
                      <a:pPr marL="0" marR="0" algn="ctr">
                        <a:lnSpc>
                          <a:spcPct val="107000"/>
                        </a:lnSpc>
                        <a:spcBef>
                          <a:spcPts val="0"/>
                        </a:spcBef>
                        <a:spcAft>
                          <a:spcPts val="0"/>
                        </a:spcAft>
                      </a:pP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gridSpan="2">
                  <a:txBody>
                    <a:bodyPr/>
                    <a:lstStyle/>
                    <a:p>
                      <a:pPr algn="l"/>
                      <a:endParaRPr lang="en-GB" sz="1000" b="1" dirty="0">
                        <a:solidFill>
                          <a:schemeClr val="bg1">
                            <a:lumMod val="50000"/>
                          </a:schemeClr>
                        </a:solidFill>
                        <a:latin typeface="+mn-lt"/>
                        <a:cs typeface="Amatic SC" panose="00000500000000000000" pitchFamily="2" charset="-79"/>
                      </a:endParaRPr>
                    </a:p>
                  </a:txBody>
                  <a:tcPr marL="51465" marR="51465" marT="0" marB="0">
                    <a:noFill/>
                  </a:tcPr>
                </a:tc>
                <a:tc hMerge="1">
                  <a:txBody>
                    <a:bodyPr/>
                    <a:lstStyle/>
                    <a:p>
                      <a:endParaRPr lang="en-US"/>
                    </a:p>
                  </a:txBody>
                  <a:tcPr/>
                </a:tc>
                <a:tc gridSpan="2">
                  <a:txBody>
                    <a:bodyPr/>
                    <a:lstStyle/>
                    <a:p>
                      <a:pPr marL="0" marR="0" algn="ctr">
                        <a:lnSpc>
                          <a:spcPct val="107000"/>
                        </a:lnSpc>
                        <a:spcBef>
                          <a:spcPts val="0"/>
                        </a:spcBef>
                        <a:spcAft>
                          <a:spcPts val="0"/>
                        </a:spcAft>
                      </a:pP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tc gridSpan="2">
                  <a:txBody>
                    <a:bodyPr/>
                    <a:lstStyle/>
                    <a:p>
                      <a:pPr marL="0" marR="0" algn="ctr">
                        <a:lnSpc>
                          <a:spcPct val="107000"/>
                        </a:lnSpc>
                        <a:spcBef>
                          <a:spcPts val="0"/>
                        </a:spcBef>
                        <a:spcAft>
                          <a:spcPts val="0"/>
                        </a:spcAft>
                      </a:pP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extLst>
                  <a:ext uri="{0D108BD9-81ED-4DB2-BD59-A6C34878D82A}">
                    <a16:rowId xmlns:a16="http://schemas.microsoft.com/office/drawing/2014/main" val="1299007805"/>
                  </a:ext>
                </a:extLst>
              </a:tr>
            </a:tbl>
          </a:graphicData>
        </a:graphic>
      </p:graphicFrame>
      <p:pic>
        <p:nvPicPr>
          <p:cNvPr id="6" name="Picture 5">
            <a:extLst>
              <a:ext uri="{FF2B5EF4-FFF2-40B4-BE49-F238E27FC236}">
                <a16:creationId xmlns:a16="http://schemas.microsoft.com/office/drawing/2014/main" id="{27279D45-EA9E-6F13-92B9-C81E13A5EAA0}"/>
              </a:ext>
            </a:extLst>
          </p:cNvPr>
          <p:cNvPicPr>
            <a:picLocks noChangeAspect="1"/>
          </p:cNvPicPr>
          <p:nvPr/>
        </p:nvPicPr>
        <p:blipFill>
          <a:blip r:embed="rId2"/>
          <a:stretch>
            <a:fillRect/>
          </a:stretch>
        </p:blipFill>
        <p:spPr>
          <a:xfrm>
            <a:off x="1416819" y="3122155"/>
            <a:ext cx="3293404" cy="1261304"/>
          </a:xfrm>
          <a:prstGeom prst="rect">
            <a:avLst/>
          </a:prstGeom>
        </p:spPr>
      </p:pic>
      <p:pic>
        <p:nvPicPr>
          <p:cNvPr id="11" name="Picture 10">
            <a:extLst>
              <a:ext uri="{FF2B5EF4-FFF2-40B4-BE49-F238E27FC236}">
                <a16:creationId xmlns:a16="http://schemas.microsoft.com/office/drawing/2014/main" id="{BADDBF0C-62D3-D12A-B391-F394A9B21774}"/>
              </a:ext>
            </a:extLst>
          </p:cNvPr>
          <p:cNvPicPr>
            <a:picLocks noChangeAspect="1"/>
          </p:cNvPicPr>
          <p:nvPr/>
        </p:nvPicPr>
        <p:blipFill>
          <a:blip r:embed="rId3"/>
          <a:stretch>
            <a:fillRect/>
          </a:stretch>
        </p:blipFill>
        <p:spPr>
          <a:xfrm>
            <a:off x="4808933" y="3132788"/>
            <a:ext cx="3329666" cy="1261304"/>
          </a:xfrm>
          <a:prstGeom prst="rect">
            <a:avLst/>
          </a:prstGeom>
        </p:spPr>
      </p:pic>
      <p:pic>
        <p:nvPicPr>
          <p:cNvPr id="13" name="Picture 12">
            <a:extLst>
              <a:ext uri="{FF2B5EF4-FFF2-40B4-BE49-F238E27FC236}">
                <a16:creationId xmlns:a16="http://schemas.microsoft.com/office/drawing/2014/main" id="{1BDB0762-4D95-23F4-66B9-A0B87D11D4EA}"/>
              </a:ext>
            </a:extLst>
          </p:cNvPr>
          <p:cNvPicPr>
            <a:picLocks noChangeAspect="1"/>
          </p:cNvPicPr>
          <p:nvPr/>
        </p:nvPicPr>
        <p:blipFill>
          <a:blip r:embed="rId4"/>
          <a:stretch>
            <a:fillRect/>
          </a:stretch>
        </p:blipFill>
        <p:spPr>
          <a:xfrm>
            <a:off x="8258589" y="3162416"/>
            <a:ext cx="3246804" cy="1245113"/>
          </a:xfrm>
          <a:prstGeom prst="rect">
            <a:avLst/>
          </a:prstGeom>
        </p:spPr>
      </p:pic>
      <p:sp>
        <p:nvSpPr>
          <p:cNvPr id="2" name="TextBox 1">
            <a:extLst>
              <a:ext uri="{FF2B5EF4-FFF2-40B4-BE49-F238E27FC236}">
                <a16:creationId xmlns:a16="http://schemas.microsoft.com/office/drawing/2014/main" id="{E5F36EB9-2BA4-E5CE-3406-9D896199C4E9}"/>
              </a:ext>
            </a:extLst>
          </p:cNvPr>
          <p:cNvSpPr txBox="1"/>
          <p:nvPr/>
        </p:nvSpPr>
        <p:spPr>
          <a:xfrm>
            <a:off x="6480500" y="143033"/>
            <a:ext cx="5711500" cy="1384995"/>
          </a:xfrm>
          <a:prstGeom prst="rect">
            <a:avLst/>
          </a:prstGeom>
          <a:noFill/>
        </p:spPr>
        <p:txBody>
          <a:bodyPr wrap="square">
            <a:spAutoFit/>
          </a:bodyPr>
          <a:lstStyle/>
          <a:p>
            <a:r>
              <a:rPr lang="en-GB" sz="1400" b="1" dirty="0"/>
              <a:t>PE in Foundation Stage is directly taught by an adult using the Real PE scheme. It is also covered in the Physical Development part of the EYFS curriculum. It is directly taught through dough disco and handwriting sessions. It is indirectly taught through continuous provision i.e. finger gym activities. Adults model the key skills required. </a:t>
            </a:r>
          </a:p>
        </p:txBody>
      </p:sp>
      <p:sp>
        <p:nvSpPr>
          <p:cNvPr id="3" name="Title 1">
            <a:extLst>
              <a:ext uri="{FF2B5EF4-FFF2-40B4-BE49-F238E27FC236}">
                <a16:creationId xmlns:a16="http://schemas.microsoft.com/office/drawing/2014/main" id="{AF11E953-2D25-D746-E56B-EBD90797A017}"/>
              </a:ext>
            </a:extLst>
          </p:cNvPr>
          <p:cNvSpPr txBox="1">
            <a:spLocks/>
          </p:cNvSpPr>
          <p:nvPr/>
        </p:nvSpPr>
        <p:spPr>
          <a:xfrm>
            <a:off x="-3309257" y="-123438"/>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PE in EYFS</a:t>
            </a:r>
          </a:p>
        </p:txBody>
      </p:sp>
      <p:pic>
        <p:nvPicPr>
          <p:cNvPr id="4" name="Picture 3">
            <a:extLst>
              <a:ext uri="{FF2B5EF4-FFF2-40B4-BE49-F238E27FC236}">
                <a16:creationId xmlns:a16="http://schemas.microsoft.com/office/drawing/2014/main" id="{7D7804B7-DDA2-5C8F-5AD9-F59B4B9A11D2}"/>
              </a:ext>
            </a:extLst>
          </p:cNvPr>
          <p:cNvPicPr>
            <a:picLocks noChangeAspect="1"/>
          </p:cNvPicPr>
          <p:nvPr/>
        </p:nvPicPr>
        <p:blipFill>
          <a:blip r:embed="rId5"/>
          <a:stretch>
            <a:fillRect/>
          </a:stretch>
        </p:blipFill>
        <p:spPr>
          <a:xfrm>
            <a:off x="10353368" y="6111277"/>
            <a:ext cx="1632156" cy="625383"/>
          </a:xfrm>
          <a:prstGeom prst="rect">
            <a:avLst/>
          </a:prstGeom>
        </p:spPr>
      </p:pic>
    </p:spTree>
    <p:extLst>
      <p:ext uri="{BB962C8B-B14F-4D97-AF65-F5344CB8AC3E}">
        <p14:creationId xmlns:p14="http://schemas.microsoft.com/office/powerpoint/2010/main" val="1438516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232C43F-FD97-BB47-A07C-74CF1F512BF3}"/>
              </a:ext>
            </a:extLst>
          </p:cNvPr>
          <p:cNvGraphicFramePr>
            <a:graphicFrameLocks noGrp="1"/>
          </p:cNvGraphicFramePr>
          <p:nvPr>
            <p:extLst>
              <p:ext uri="{D42A27DB-BD31-4B8C-83A1-F6EECF244321}">
                <p14:modId xmlns:p14="http://schemas.microsoft.com/office/powerpoint/2010/main" val="4267418954"/>
              </p:ext>
            </p:extLst>
          </p:nvPr>
        </p:nvGraphicFramePr>
        <p:xfrm>
          <a:off x="201168" y="1648218"/>
          <a:ext cx="11588198" cy="4638407"/>
        </p:xfrm>
        <a:graphic>
          <a:graphicData uri="http://schemas.openxmlformats.org/drawingml/2006/table">
            <a:tbl>
              <a:tblPr firstRow="1" firstCol="1" bandRow="1">
                <a:tableStyleId>{5C22544A-7EE6-4342-B048-85BDC9FD1C3A}</a:tableStyleId>
              </a:tblPr>
              <a:tblGrid>
                <a:gridCol w="1283435">
                  <a:extLst>
                    <a:ext uri="{9D8B030D-6E8A-4147-A177-3AD203B41FA5}">
                      <a16:colId xmlns:a16="http://schemas.microsoft.com/office/drawing/2014/main" val="3401256802"/>
                    </a:ext>
                  </a:extLst>
                </a:gridCol>
                <a:gridCol w="2261765">
                  <a:extLst>
                    <a:ext uri="{9D8B030D-6E8A-4147-A177-3AD203B41FA5}">
                      <a16:colId xmlns:a16="http://schemas.microsoft.com/office/drawing/2014/main" val="3268591095"/>
                    </a:ext>
                  </a:extLst>
                </a:gridCol>
                <a:gridCol w="1483512">
                  <a:extLst>
                    <a:ext uri="{9D8B030D-6E8A-4147-A177-3AD203B41FA5}">
                      <a16:colId xmlns:a16="http://schemas.microsoft.com/office/drawing/2014/main" val="2164551869"/>
                    </a:ext>
                  </a:extLst>
                </a:gridCol>
                <a:gridCol w="2349463">
                  <a:extLst>
                    <a:ext uri="{9D8B030D-6E8A-4147-A177-3AD203B41FA5}">
                      <a16:colId xmlns:a16="http://schemas.microsoft.com/office/drawing/2014/main" val="3423813128"/>
                    </a:ext>
                  </a:extLst>
                </a:gridCol>
                <a:gridCol w="1051324">
                  <a:extLst>
                    <a:ext uri="{9D8B030D-6E8A-4147-A177-3AD203B41FA5}">
                      <a16:colId xmlns:a16="http://schemas.microsoft.com/office/drawing/2014/main" val="226506178"/>
                    </a:ext>
                  </a:extLst>
                </a:gridCol>
                <a:gridCol w="1726650">
                  <a:extLst>
                    <a:ext uri="{9D8B030D-6E8A-4147-A177-3AD203B41FA5}">
                      <a16:colId xmlns:a16="http://schemas.microsoft.com/office/drawing/2014/main" val="2957349265"/>
                    </a:ext>
                  </a:extLst>
                </a:gridCol>
                <a:gridCol w="1432049">
                  <a:extLst>
                    <a:ext uri="{9D8B030D-6E8A-4147-A177-3AD203B41FA5}">
                      <a16:colId xmlns:a16="http://schemas.microsoft.com/office/drawing/2014/main" val="1677197717"/>
                    </a:ext>
                  </a:extLst>
                </a:gridCol>
              </a:tblGrid>
              <a:tr h="189082">
                <a:tc>
                  <a:txBody>
                    <a:bodyPr/>
                    <a:lstStyle/>
                    <a:p>
                      <a:pPr marL="0" marR="0" algn="ctr">
                        <a:lnSpc>
                          <a:spcPct val="107000"/>
                        </a:lnSpc>
                        <a:spcBef>
                          <a:spcPts val="0"/>
                        </a:spcBef>
                        <a:spcAft>
                          <a:spcPts val="0"/>
                        </a:spcAft>
                      </a:pPr>
                      <a:r>
                        <a:rPr lang="en-GB" sz="1000">
                          <a:solidFill>
                            <a:schemeClr val="tx1"/>
                          </a:solidFill>
                          <a:effectLst/>
                          <a:latin typeface="+mn-lt"/>
                        </a:rPr>
                        <a:t>Term</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a:txBody>
                    <a:bodyPr/>
                    <a:lstStyle/>
                    <a:p>
                      <a:pPr marL="0" marR="0" algn="ctr">
                        <a:lnSpc>
                          <a:spcPct val="107000"/>
                        </a:lnSpc>
                        <a:spcBef>
                          <a:spcPts val="0"/>
                        </a:spcBef>
                        <a:spcAft>
                          <a:spcPts val="0"/>
                        </a:spcAft>
                      </a:pPr>
                      <a:r>
                        <a:rPr lang="en-GB" sz="1000">
                          <a:solidFill>
                            <a:schemeClr val="tx1"/>
                          </a:solidFill>
                          <a:effectLst/>
                          <a:latin typeface="+mn-lt"/>
                        </a:rPr>
                        <a:t>Autumn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dirty="0">
                          <a:solidFill>
                            <a:schemeClr val="tx1"/>
                          </a:solidFill>
                          <a:effectLst/>
                          <a:latin typeface="+mn-lt"/>
                        </a:rPr>
                        <a:t>Autumn 2</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a:solidFill>
                            <a:schemeClr val="tx1"/>
                          </a:solidFill>
                          <a:effectLst/>
                          <a:latin typeface="+mn-lt"/>
                        </a:rPr>
                        <a:t>Spring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mn-lt"/>
                        </a:rPr>
                        <a:t>Spring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mn-lt"/>
                        </a:rPr>
                        <a:t>Summer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tc>
                  <a:txBody>
                    <a:bodyPr/>
                    <a:lstStyle/>
                    <a:p>
                      <a:pPr marL="0" marR="0" algn="ctr">
                        <a:lnSpc>
                          <a:spcPct val="107000"/>
                        </a:lnSpc>
                        <a:spcBef>
                          <a:spcPts val="0"/>
                        </a:spcBef>
                        <a:spcAft>
                          <a:spcPts val="0"/>
                        </a:spcAft>
                      </a:pPr>
                      <a:r>
                        <a:rPr lang="en-GB" sz="1000">
                          <a:solidFill>
                            <a:schemeClr val="tx1"/>
                          </a:solidFill>
                          <a:effectLst/>
                          <a:latin typeface="+mn-lt"/>
                        </a:rPr>
                        <a:t>Summer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extLst>
                  <a:ext uri="{0D108BD9-81ED-4DB2-BD59-A6C34878D82A}">
                    <a16:rowId xmlns:a16="http://schemas.microsoft.com/office/drawing/2014/main" val="521371201"/>
                  </a:ext>
                </a:extLst>
              </a:tr>
              <a:tr h="789041">
                <a:tc>
                  <a:txBody>
                    <a:bodyPr/>
                    <a:lstStyle/>
                    <a:p>
                      <a:pPr marL="0" marR="0" algn="ctr">
                        <a:lnSpc>
                          <a:spcPct val="107000"/>
                        </a:lnSpc>
                        <a:spcBef>
                          <a:spcPts val="0"/>
                        </a:spcBef>
                        <a:spcAft>
                          <a:spcPts val="0"/>
                        </a:spcAft>
                      </a:pPr>
                      <a:r>
                        <a:rPr lang="en-GB" sz="1000" dirty="0">
                          <a:solidFill>
                            <a:schemeClr val="tx1"/>
                          </a:solidFill>
                          <a:effectLst/>
                          <a:latin typeface="+mn-lt"/>
                        </a:rPr>
                        <a:t>Theme </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Who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All about me, my feelings, similarities and differences, my family, celebrations, past and present.</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What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Evolution, human bodies, staying healthy, oral hygiene, amazing humans, plants vs humans, minibeasts and life cycles.</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Where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Where I live, the UK, fossils/dinosaurs, the world, pirates, space, and how to care for the planet.</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tc hMerge="1">
                  <a:txBody>
                    <a:bodyPr/>
                    <a:lstStyle/>
                    <a:p>
                      <a:endParaRPr lang="en-US"/>
                    </a:p>
                  </a:txBody>
                  <a:tcPr/>
                </a:tc>
                <a:extLst>
                  <a:ext uri="{0D108BD9-81ED-4DB2-BD59-A6C34878D82A}">
                    <a16:rowId xmlns:a16="http://schemas.microsoft.com/office/drawing/2014/main" val="853664077"/>
                  </a:ext>
                </a:extLst>
              </a:tr>
              <a:tr h="3660284">
                <a:tc>
                  <a:txBody>
                    <a:bodyPr/>
                    <a:lstStyle/>
                    <a:p>
                      <a:pPr marL="0" marR="0" algn="ctr">
                        <a:lnSpc>
                          <a:spcPct val="107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Physical Development – Dough Disco</a:t>
                      </a:r>
                    </a:p>
                    <a:p>
                      <a:pPr marL="0" marR="0" algn="ctr">
                        <a:lnSpc>
                          <a:spcPct val="107000"/>
                        </a:lnSpc>
                        <a:spcBef>
                          <a:spcPts val="0"/>
                        </a:spcBef>
                        <a:spcAft>
                          <a:spcPts val="0"/>
                        </a:spcAft>
                      </a:pP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gridSpan="6">
                  <a:txBody>
                    <a:bodyPr/>
                    <a:lstStyle/>
                    <a:p>
                      <a:pPr marL="0" marR="0" algn="ctr">
                        <a:lnSpc>
                          <a:spcPct val="107000"/>
                        </a:lnSpc>
                        <a:spcBef>
                          <a:spcPts val="0"/>
                        </a:spcBef>
                        <a:spcAft>
                          <a:spcPts val="0"/>
                        </a:spcAft>
                      </a:pPr>
                      <a:endParaRPr lang="en-US" sz="1000" dirty="0">
                        <a:solidFill>
                          <a:schemeClr val="tx1"/>
                        </a:solidFill>
                        <a:effectLst/>
                        <a:latin typeface="+mn-lt"/>
                        <a:cs typeface="Times New Roman" panose="02020603050405020304" pitchFamily="18" charset="0"/>
                      </a:endParaRPr>
                    </a:p>
                  </a:txBody>
                  <a:tcPr marL="51465" marR="51465" marT="0" marB="0">
                    <a:noFill/>
                  </a:tcPr>
                </a:tc>
                <a:tc hMerge="1">
                  <a:txBody>
                    <a:bodyPr/>
                    <a:lstStyle/>
                    <a:p>
                      <a:endParaRPr lang="en-US"/>
                    </a:p>
                  </a:txBody>
                  <a:tcPr/>
                </a:tc>
                <a:tc hMerge="1">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b="0" dirty="0">
                          <a:solidFill>
                            <a:schemeClr val="tx1"/>
                          </a:solidFill>
                          <a:latin typeface="Comic Sans MS" panose="030F0902030302020204" pitchFamily="66" charset="0"/>
                          <a:cs typeface="Amatic SC" panose="00000500000000000000" pitchFamily="2" charset="-79"/>
                        </a:rPr>
                        <a:t>Climbing outdoors </a:t>
                      </a:r>
                    </a:p>
                    <a:p>
                      <a:pPr algn="ctr"/>
                      <a:r>
                        <a:rPr lang="en-GB" sz="1000" b="0" dirty="0">
                          <a:solidFill>
                            <a:schemeClr val="tx1"/>
                          </a:solidFill>
                          <a:latin typeface="Comic Sans MS" panose="030F0902030302020204" pitchFamily="66" charset="0"/>
                          <a:cs typeface="Amatic SC" panose="00000500000000000000" pitchFamily="2" charset="-79"/>
                        </a:rPr>
                        <a:t>Dough Disco </a:t>
                      </a:r>
                    </a:p>
                    <a:p>
                      <a:pPr algn="ctr"/>
                      <a:r>
                        <a:rPr lang="en-GB" sz="1000" b="0" dirty="0">
                          <a:solidFill>
                            <a:schemeClr val="tx1"/>
                          </a:solidFill>
                          <a:latin typeface="Comic Sans MS" panose="030F0902030302020204" pitchFamily="66" charset="0"/>
                          <a:cs typeface="Amatic SC" panose="00000500000000000000" pitchFamily="2" charset="-79"/>
                        </a:rPr>
                        <a:t>Threading</a:t>
                      </a:r>
                    </a:p>
                    <a:p>
                      <a:pPr algn="ctr"/>
                      <a:r>
                        <a:rPr lang="en-GB" sz="1000" b="0" dirty="0">
                          <a:solidFill>
                            <a:schemeClr val="tx1"/>
                          </a:solidFill>
                          <a:latin typeface="Comic Sans MS" panose="030F0902030302020204" pitchFamily="66" charset="0"/>
                          <a:cs typeface="Amatic SC" panose="00000500000000000000" pitchFamily="2" charset="-79"/>
                        </a:rPr>
                        <a:t>Cutting – straight line</a:t>
                      </a:r>
                    </a:p>
                    <a:p>
                      <a:pPr algn="ctr"/>
                      <a:r>
                        <a:rPr lang="en-GB" sz="1000" b="0" dirty="0">
                          <a:solidFill>
                            <a:schemeClr val="tx1"/>
                          </a:solidFill>
                          <a:latin typeface="Comic Sans MS" panose="030F0902030302020204" pitchFamily="66" charset="0"/>
                          <a:cs typeface="Amatic SC" panose="00000500000000000000" pitchFamily="2" charset="-79"/>
                        </a:rPr>
                        <a:t>Weaving</a:t>
                      </a:r>
                    </a:p>
                    <a:p>
                      <a:pPr algn="ctr"/>
                      <a:r>
                        <a:rPr lang="en-GB" sz="1000" b="0" dirty="0">
                          <a:solidFill>
                            <a:schemeClr val="tx1"/>
                          </a:solidFill>
                          <a:latin typeface="Comic Sans MS" panose="030F0902030302020204" pitchFamily="66" charset="0"/>
                          <a:cs typeface="Amatic SC" panose="00000500000000000000" pitchFamily="2" charset="-79"/>
                        </a:rPr>
                        <a:t>Playdough </a:t>
                      </a:r>
                    </a:p>
                    <a:p>
                      <a:pPr algn="ctr"/>
                      <a:r>
                        <a:rPr lang="en-GB" sz="1000" b="0" dirty="0">
                          <a:solidFill>
                            <a:schemeClr val="tx1"/>
                          </a:solidFill>
                          <a:latin typeface="Comic Sans MS" panose="030F0902030302020204" pitchFamily="66" charset="0"/>
                          <a:cs typeface="Amatic SC" panose="00000500000000000000" pitchFamily="2" charset="-79"/>
                        </a:rPr>
                        <a:t>Handling tools, objects etc with increasing control.</a:t>
                      </a:r>
                    </a:p>
                    <a:p>
                      <a:pPr algn="ctr"/>
                      <a:r>
                        <a:rPr lang="en-GB" sz="1000" b="0" dirty="0">
                          <a:solidFill>
                            <a:schemeClr val="tx1"/>
                          </a:solidFill>
                          <a:latin typeface="Comic Sans MS" panose="030F0902030302020204" pitchFamily="66" charset="0"/>
                          <a:cs typeface="Amatic SC" panose="00000500000000000000" pitchFamily="2" charset="-79"/>
                        </a:rPr>
                        <a:t>Drawing </a:t>
                      </a:r>
                    </a:p>
                    <a:p>
                      <a:pPr algn="ctr"/>
                      <a:r>
                        <a:rPr lang="en-GB" sz="1000" b="0" dirty="0">
                          <a:solidFill>
                            <a:schemeClr val="tx1"/>
                          </a:solidFill>
                          <a:latin typeface="Comic Sans MS" panose="030F0902030302020204" pitchFamily="66" charset="0"/>
                          <a:cs typeface="Amatic SC" panose="00000500000000000000" pitchFamily="2" charset="-79"/>
                        </a:rPr>
                        <a:t>Fastening zips and buttons independently. </a:t>
                      </a:r>
                    </a:p>
                    <a:p>
                      <a:pPr algn="ctr"/>
                      <a:r>
                        <a:rPr lang="en-GB" sz="1000" b="0" dirty="0">
                          <a:solidFill>
                            <a:schemeClr val="tx1"/>
                          </a:solidFill>
                          <a:latin typeface="Comic Sans MS" panose="030F0902030302020204" pitchFamily="66" charset="0"/>
                          <a:cs typeface="Amatic SC" panose="00000500000000000000" pitchFamily="2" charset="-79"/>
                        </a:rPr>
                        <a:t>Funky fingers activities. </a:t>
                      </a:r>
                    </a:p>
                    <a:p>
                      <a:pPr algn="ctr"/>
                      <a:r>
                        <a:rPr lang="en-GB" sz="1000" b="0" dirty="0">
                          <a:solidFill>
                            <a:schemeClr val="tx1"/>
                          </a:solidFill>
                          <a:latin typeface="Comic Sans MS" panose="030F0902030302020204" pitchFamily="66" charset="0"/>
                          <a:cs typeface="Amatic SC" panose="00000500000000000000" pitchFamily="2" charset="-79"/>
                        </a:rPr>
                        <a:t>Pencil grip.</a:t>
                      </a:r>
                    </a:p>
                    <a:p>
                      <a:pPr algn="ctr"/>
                      <a:r>
                        <a:rPr lang="en-GB" sz="1000" b="0" dirty="0">
                          <a:solidFill>
                            <a:schemeClr val="tx1"/>
                          </a:solidFill>
                          <a:latin typeface="Comic Sans MS" panose="030F0902030302020204" pitchFamily="66" charset="0"/>
                          <a:cs typeface="Amatic SC" panose="00000500000000000000" pitchFamily="2" charset="-79"/>
                        </a:rPr>
                        <a:t>Letter formation. </a:t>
                      </a:r>
                    </a:p>
                    <a:p>
                      <a:pPr algn="ctr"/>
                      <a:r>
                        <a:rPr lang="en-GB" sz="1000" b="0" dirty="0">
                          <a:solidFill>
                            <a:schemeClr val="tx1"/>
                          </a:solidFill>
                          <a:latin typeface="Comic Sans MS" panose="030F0902030302020204" pitchFamily="66" charset="0"/>
                          <a:cs typeface="Amatic SC" panose="00000500000000000000" pitchFamily="2" charset="-79"/>
                        </a:rPr>
                        <a:t>Daily movement breaks.</a:t>
                      </a:r>
                    </a:p>
                    <a:p>
                      <a:pPr algn="ctr"/>
                      <a:r>
                        <a:rPr lang="en-GB" sz="1000" b="0" dirty="0">
                          <a:solidFill>
                            <a:schemeClr val="tx1"/>
                          </a:solidFill>
                          <a:latin typeface="Comic Sans MS" panose="030F0902030302020204" pitchFamily="66" charset="0"/>
                          <a:cs typeface="Amatic SC" panose="00000500000000000000" pitchFamily="2" charset="-79"/>
                        </a:rPr>
                        <a:t>Outdoor physical resources to support balance, agility.</a:t>
                      </a:r>
                    </a:p>
                    <a:p>
                      <a:pPr algn="ctr"/>
                      <a:r>
                        <a:rPr lang="en-GB" sz="1000" b="0" dirty="0">
                          <a:solidFill>
                            <a:schemeClr val="tx1"/>
                          </a:solidFill>
                          <a:latin typeface="Comic Sans MS" panose="030F0902030302020204" pitchFamily="66" charset="0"/>
                          <a:cs typeface="Amatic SC" panose="00000500000000000000" pitchFamily="2" charset="-79"/>
                        </a:rPr>
                        <a:t>Healthy lifestyle. </a:t>
                      </a:r>
                    </a:p>
                    <a:p>
                      <a:pPr marL="0" marR="0" algn="ctr">
                        <a:lnSpc>
                          <a:spcPct val="107000"/>
                        </a:lnSpc>
                        <a:spcBef>
                          <a:spcPts val="0"/>
                        </a:spcBef>
                        <a:spcAft>
                          <a:spcPts val="0"/>
                        </a:spcAft>
                      </a:pP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tc hMerge="1">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b="0" dirty="0">
                          <a:solidFill>
                            <a:schemeClr val="tx1"/>
                          </a:solidFill>
                          <a:latin typeface="Comic Sans MS" panose="030F0902030302020204" pitchFamily="66" charset="0"/>
                          <a:cs typeface="Amatic SC" panose="00000500000000000000" pitchFamily="2" charset="-79"/>
                        </a:rPr>
                        <a:t>Climbing outdoors </a:t>
                      </a:r>
                    </a:p>
                    <a:p>
                      <a:pPr algn="ctr"/>
                      <a:r>
                        <a:rPr lang="en-GB" sz="1000" b="0" dirty="0">
                          <a:solidFill>
                            <a:schemeClr val="tx1"/>
                          </a:solidFill>
                          <a:latin typeface="Comic Sans MS" panose="030F0902030302020204" pitchFamily="66" charset="0"/>
                          <a:cs typeface="Amatic SC" panose="00000500000000000000" pitchFamily="2" charset="-79"/>
                        </a:rPr>
                        <a:t>Threading </a:t>
                      </a:r>
                    </a:p>
                    <a:p>
                      <a:pPr algn="ctr"/>
                      <a:r>
                        <a:rPr lang="en-GB" sz="1000" b="0" dirty="0">
                          <a:solidFill>
                            <a:schemeClr val="tx1"/>
                          </a:solidFill>
                          <a:latin typeface="Comic Sans MS" panose="030F0902030302020204" pitchFamily="66" charset="0"/>
                          <a:cs typeface="Amatic SC" panose="00000500000000000000" pitchFamily="2" charset="-79"/>
                        </a:rPr>
                        <a:t>Cutting – start to cut along a curved line.</a:t>
                      </a:r>
                    </a:p>
                    <a:p>
                      <a:pPr algn="ctr"/>
                      <a:r>
                        <a:rPr lang="en-GB" sz="1000" b="0" dirty="0">
                          <a:solidFill>
                            <a:schemeClr val="tx1"/>
                          </a:solidFill>
                          <a:latin typeface="Comic Sans MS" panose="030F0902030302020204" pitchFamily="66" charset="0"/>
                          <a:cs typeface="Amatic SC" panose="00000500000000000000" pitchFamily="2" charset="-79"/>
                        </a:rPr>
                        <a:t>Weaving</a:t>
                      </a:r>
                    </a:p>
                    <a:p>
                      <a:pPr algn="ctr"/>
                      <a:r>
                        <a:rPr lang="en-GB" sz="1000" b="0" dirty="0">
                          <a:solidFill>
                            <a:schemeClr val="tx1"/>
                          </a:solidFill>
                          <a:latin typeface="Comic Sans MS" panose="030F0902030302020204" pitchFamily="66" charset="0"/>
                          <a:cs typeface="Amatic SC" panose="00000500000000000000" pitchFamily="2" charset="-79"/>
                        </a:rPr>
                        <a:t>Funky fingers activities – using one hand consistently. </a:t>
                      </a:r>
                    </a:p>
                    <a:p>
                      <a:pPr algn="ctr"/>
                      <a:r>
                        <a:rPr lang="en-GB" sz="1000" b="0" dirty="0">
                          <a:solidFill>
                            <a:schemeClr val="tx1"/>
                          </a:solidFill>
                          <a:latin typeface="Comic Sans MS" panose="030F0902030302020204" pitchFamily="66" charset="0"/>
                          <a:cs typeface="Amatic SC" panose="00000500000000000000" pitchFamily="2" charset="-79"/>
                        </a:rPr>
                        <a:t>Dough Disco </a:t>
                      </a:r>
                    </a:p>
                    <a:p>
                      <a:pPr algn="ctr"/>
                      <a:r>
                        <a:rPr lang="en-GB" sz="1000" b="0" dirty="0">
                          <a:solidFill>
                            <a:schemeClr val="tx1"/>
                          </a:solidFill>
                          <a:latin typeface="Comic Sans MS" panose="030F0902030302020204" pitchFamily="66" charset="0"/>
                          <a:cs typeface="Amatic SC" panose="00000500000000000000" pitchFamily="2" charset="-79"/>
                        </a:rPr>
                        <a:t>Develop pencil grip. </a:t>
                      </a:r>
                    </a:p>
                    <a:p>
                      <a:pPr algn="ctr"/>
                      <a:r>
                        <a:rPr lang="en-GB" sz="1000" b="0" dirty="0">
                          <a:solidFill>
                            <a:schemeClr val="tx1"/>
                          </a:solidFill>
                          <a:latin typeface="Comic Sans MS" panose="030F0902030302020204" pitchFamily="66" charset="0"/>
                          <a:cs typeface="Amatic SC" panose="00000500000000000000" pitchFamily="2" charset="-79"/>
                        </a:rPr>
                        <a:t>Letter formation </a:t>
                      </a:r>
                    </a:p>
                    <a:p>
                      <a:pPr algn="ctr"/>
                      <a:r>
                        <a:rPr lang="en-GB" sz="1000" b="0" dirty="0">
                          <a:solidFill>
                            <a:schemeClr val="tx1"/>
                          </a:solidFill>
                          <a:latin typeface="Comic Sans MS" panose="030F0902030302020204" pitchFamily="66" charset="0"/>
                          <a:cs typeface="Amatic SC" panose="00000500000000000000" pitchFamily="2" charset="-79"/>
                        </a:rPr>
                        <a:t>Start to draw recognisable pictures. </a:t>
                      </a:r>
                    </a:p>
                    <a:p>
                      <a:pPr algn="ctr"/>
                      <a:r>
                        <a:rPr lang="en-GB" sz="1000" b="0" dirty="0">
                          <a:solidFill>
                            <a:schemeClr val="tx1"/>
                          </a:solidFill>
                          <a:latin typeface="Comic Sans MS" panose="030F0902030302020204" pitchFamily="66" charset="0"/>
                          <a:cs typeface="Amatic SC" panose="00000500000000000000" pitchFamily="2" charset="-79"/>
                        </a:rPr>
                        <a:t>Build things with smaller linking blocks such as Lego. </a:t>
                      </a:r>
                    </a:p>
                    <a:p>
                      <a:pPr algn="ctr"/>
                      <a:r>
                        <a:rPr lang="en-GB" sz="1000" b="0" dirty="0">
                          <a:solidFill>
                            <a:schemeClr val="tx1"/>
                          </a:solidFill>
                          <a:latin typeface="Comic Sans MS" panose="030F0902030302020204" pitchFamily="66" charset="0"/>
                          <a:cs typeface="Amatic SC" panose="00000500000000000000" pitchFamily="2" charset="-79"/>
                        </a:rPr>
                        <a:t>Sports Day.</a:t>
                      </a:r>
                    </a:p>
                    <a:p>
                      <a:pPr algn="ctr"/>
                      <a:endParaRPr lang="en-GB" sz="1000" b="0" dirty="0">
                        <a:solidFill>
                          <a:schemeClr val="tx1"/>
                        </a:solidFill>
                        <a:latin typeface="Comic Sans MS" panose="030F0902030302020204" pitchFamily="66" charset="0"/>
                        <a:cs typeface="Amatic SC" panose="00000500000000000000" pitchFamily="2" charset="-79"/>
                      </a:endParaRPr>
                    </a:p>
                    <a:p>
                      <a:pPr algn="ctr"/>
                      <a:endParaRPr lang="en-GB" sz="1000" b="0" dirty="0">
                        <a:solidFill>
                          <a:schemeClr val="tx1"/>
                        </a:solidFill>
                        <a:latin typeface="Comic Sans MS" panose="030F0902030302020204" pitchFamily="66" charset="0"/>
                        <a:cs typeface="Amatic SC" panose="00000500000000000000" pitchFamily="2" charset="-79"/>
                      </a:endParaRPr>
                    </a:p>
                    <a:p>
                      <a:pPr marL="0" marR="0" algn="ctr">
                        <a:lnSpc>
                          <a:spcPct val="107000"/>
                        </a:lnSpc>
                        <a:spcBef>
                          <a:spcPts val="0"/>
                        </a:spcBef>
                        <a:spcAft>
                          <a:spcPts val="0"/>
                        </a:spcAft>
                      </a:pPr>
                      <a:endParaRPr lang="en-US" sz="1000" dirty="0">
                        <a:solidFill>
                          <a:schemeClr val="tx1"/>
                        </a:solidFill>
                        <a:effectLst/>
                        <a:latin typeface="Comic Sans MS" panose="030F0902030302020204" pitchFamily="66" charset="0"/>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extLst>
                  <a:ext uri="{0D108BD9-81ED-4DB2-BD59-A6C34878D82A}">
                    <a16:rowId xmlns:a16="http://schemas.microsoft.com/office/drawing/2014/main" val="1299007805"/>
                  </a:ext>
                </a:extLst>
              </a:tr>
            </a:tbl>
          </a:graphicData>
        </a:graphic>
      </p:graphicFrame>
      <p:pic>
        <p:nvPicPr>
          <p:cNvPr id="4" name="Picture 2" descr="Physical Development | 22 Street Lane Nursery, Leeds">
            <a:extLst>
              <a:ext uri="{FF2B5EF4-FFF2-40B4-BE49-F238E27FC236}">
                <a16:creationId xmlns:a16="http://schemas.microsoft.com/office/drawing/2014/main" id="{E1567035-E019-C640-FBD8-89A9A24F5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575" y="3481316"/>
            <a:ext cx="846206" cy="8462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6E48815-B89D-F645-1DF5-4693DAE22CA9}"/>
              </a:ext>
            </a:extLst>
          </p:cNvPr>
          <p:cNvPicPr>
            <a:picLocks noChangeAspect="1"/>
          </p:cNvPicPr>
          <p:nvPr/>
        </p:nvPicPr>
        <p:blipFill>
          <a:blip r:embed="rId3"/>
          <a:stretch>
            <a:fillRect/>
          </a:stretch>
        </p:blipFill>
        <p:spPr>
          <a:xfrm>
            <a:off x="1598442" y="2662312"/>
            <a:ext cx="3221657" cy="3627180"/>
          </a:xfrm>
          <a:prstGeom prst="rect">
            <a:avLst/>
          </a:prstGeom>
        </p:spPr>
      </p:pic>
      <p:pic>
        <p:nvPicPr>
          <p:cNvPr id="12" name="Picture 11">
            <a:extLst>
              <a:ext uri="{FF2B5EF4-FFF2-40B4-BE49-F238E27FC236}">
                <a16:creationId xmlns:a16="http://schemas.microsoft.com/office/drawing/2014/main" id="{1CD78FD0-6926-A8E2-6995-BD1298127215}"/>
              </a:ext>
            </a:extLst>
          </p:cNvPr>
          <p:cNvPicPr>
            <a:picLocks noChangeAspect="1"/>
          </p:cNvPicPr>
          <p:nvPr/>
        </p:nvPicPr>
        <p:blipFill>
          <a:blip r:embed="rId4"/>
          <a:stretch>
            <a:fillRect/>
          </a:stretch>
        </p:blipFill>
        <p:spPr>
          <a:xfrm>
            <a:off x="5010981" y="2660056"/>
            <a:ext cx="3137258" cy="3627180"/>
          </a:xfrm>
          <a:prstGeom prst="rect">
            <a:avLst/>
          </a:prstGeom>
        </p:spPr>
      </p:pic>
      <p:pic>
        <p:nvPicPr>
          <p:cNvPr id="14" name="Picture 13">
            <a:extLst>
              <a:ext uri="{FF2B5EF4-FFF2-40B4-BE49-F238E27FC236}">
                <a16:creationId xmlns:a16="http://schemas.microsoft.com/office/drawing/2014/main" id="{BC03BBB1-297F-08BA-D1A5-816E11938F51}"/>
              </a:ext>
            </a:extLst>
          </p:cNvPr>
          <p:cNvPicPr>
            <a:picLocks noChangeAspect="1"/>
          </p:cNvPicPr>
          <p:nvPr/>
        </p:nvPicPr>
        <p:blipFill>
          <a:blip r:embed="rId5"/>
          <a:stretch>
            <a:fillRect/>
          </a:stretch>
        </p:blipFill>
        <p:spPr>
          <a:xfrm>
            <a:off x="8331627" y="3015021"/>
            <a:ext cx="3386610" cy="1238423"/>
          </a:xfrm>
          <a:prstGeom prst="rect">
            <a:avLst/>
          </a:prstGeom>
        </p:spPr>
      </p:pic>
      <p:sp>
        <p:nvSpPr>
          <p:cNvPr id="6" name="TextBox 5">
            <a:extLst>
              <a:ext uri="{FF2B5EF4-FFF2-40B4-BE49-F238E27FC236}">
                <a16:creationId xmlns:a16="http://schemas.microsoft.com/office/drawing/2014/main" id="{63654630-6869-E645-C749-0B7A8D03F021}"/>
              </a:ext>
            </a:extLst>
          </p:cNvPr>
          <p:cNvSpPr txBox="1"/>
          <p:nvPr/>
        </p:nvSpPr>
        <p:spPr>
          <a:xfrm>
            <a:off x="6480500" y="143033"/>
            <a:ext cx="5711500" cy="1384995"/>
          </a:xfrm>
          <a:prstGeom prst="rect">
            <a:avLst/>
          </a:prstGeom>
          <a:noFill/>
        </p:spPr>
        <p:txBody>
          <a:bodyPr wrap="square">
            <a:spAutoFit/>
          </a:bodyPr>
          <a:lstStyle/>
          <a:p>
            <a:r>
              <a:rPr lang="en-GB" sz="1400" b="1" dirty="0"/>
              <a:t>PE in Foundation Stage is directly taught by an adult using the Real PE scheme. It is also covered in the Physical Development part of the EYFS curriculum. It is directly taught through dough disco and handwriting sessions. It is indirectly taught through continuous provision i.e. finger gym activities. Adults model the key skills required. </a:t>
            </a:r>
          </a:p>
        </p:txBody>
      </p:sp>
      <p:sp>
        <p:nvSpPr>
          <p:cNvPr id="7" name="Title 1">
            <a:extLst>
              <a:ext uri="{FF2B5EF4-FFF2-40B4-BE49-F238E27FC236}">
                <a16:creationId xmlns:a16="http://schemas.microsoft.com/office/drawing/2014/main" id="{A74EA335-084A-3F37-00B8-A8566D8C0DA2}"/>
              </a:ext>
            </a:extLst>
          </p:cNvPr>
          <p:cNvSpPr txBox="1">
            <a:spLocks/>
          </p:cNvSpPr>
          <p:nvPr/>
        </p:nvSpPr>
        <p:spPr>
          <a:xfrm>
            <a:off x="-3309257" y="-123438"/>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PE in EYFS</a:t>
            </a:r>
          </a:p>
        </p:txBody>
      </p:sp>
      <p:pic>
        <p:nvPicPr>
          <p:cNvPr id="10" name="Picture 9">
            <a:extLst>
              <a:ext uri="{FF2B5EF4-FFF2-40B4-BE49-F238E27FC236}">
                <a16:creationId xmlns:a16="http://schemas.microsoft.com/office/drawing/2014/main" id="{E10E453C-001D-0D92-9508-0DEDC56E1A4C}"/>
              </a:ext>
            </a:extLst>
          </p:cNvPr>
          <p:cNvPicPr>
            <a:picLocks noChangeAspect="1"/>
          </p:cNvPicPr>
          <p:nvPr/>
        </p:nvPicPr>
        <p:blipFill>
          <a:blip r:embed="rId6"/>
          <a:stretch>
            <a:fillRect/>
          </a:stretch>
        </p:blipFill>
        <p:spPr>
          <a:xfrm>
            <a:off x="10353368" y="6111277"/>
            <a:ext cx="1632156" cy="625383"/>
          </a:xfrm>
          <a:prstGeom prst="rect">
            <a:avLst/>
          </a:prstGeom>
        </p:spPr>
      </p:pic>
    </p:spTree>
    <p:extLst>
      <p:ext uri="{BB962C8B-B14F-4D97-AF65-F5344CB8AC3E}">
        <p14:creationId xmlns:p14="http://schemas.microsoft.com/office/powerpoint/2010/main" val="3308072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232C43F-FD97-BB47-A07C-74CF1F512BF3}"/>
              </a:ext>
            </a:extLst>
          </p:cNvPr>
          <p:cNvGraphicFramePr>
            <a:graphicFrameLocks noGrp="1"/>
          </p:cNvGraphicFramePr>
          <p:nvPr>
            <p:extLst>
              <p:ext uri="{D42A27DB-BD31-4B8C-83A1-F6EECF244321}">
                <p14:modId xmlns:p14="http://schemas.microsoft.com/office/powerpoint/2010/main" val="1251801265"/>
              </p:ext>
            </p:extLst>
          </p:nvPr>
        </p:nvGraphicFramePr>
        <p:xfrm>
          <a:off x="301901" y="1639071"/>
          <a:ext cx="11588198" cy="3432271"/>
        </p:xfrm>
        <a:graphic>
          <a:graphicData uri="http://schemas.openxmlformats.org/drawingml/2006/table">
            <a:tbl>
              <a:tblPr firstRow="1" firstCol="1" bandRow="1">
                <a:tableStyleId>{5C22544A-7EE6-4342-B048-85BDC9FD1C3A}</a:tableStyleId>
              </a:tblPr>
              <a:tblGrid>
                <a:gridCol w="1283435">
                  <a:extLst>
                    <a:ext uri="{9D8B030D-6E8A-4147-A177-3AD203B41FA5}">
                      <a16:colId xmlns:a16="http://schemas.microsoft.com/office/drawing/2014/main" val="3401256802"/>
                    </a:ext>
                  </a:extLst>
                </a:gridCol>
                <a:gridCol w="2261765">
                  <a:extLst>
                    <a:ext uri="{9D8B030D-6E8A-4147-A177-3AD203B41FA5}">
                      <a16:colId xmlns:a16="http://schemas.microsoft.com/office/drawing/2014/main" val="3268591095"/>
                    </a:ext>
                  </a:extLst>
                </a:gridCol>
                <a:gridCol w="1483512">
                  <a:extLst>
                    <a:ext uri="{9D8B030D-6E8A-4147-A177-3AD203B41FA5}">
                      <a16:colId xmlns:a16="http://schemas.microsoft.com/office/drawing/2014/main" val="2164551869"/>
                    </a:ext>
                  </a:extLst>
                </a:gridCol>
                <a:gridCol w="2349463">
                  <a:extLst>
                    <a:ext uri="{9D8B030D-6E8A-4147-A177-3AD203B41FA5}">
                      <a16:colId xmlns:a16="http://schemas.microsoft.com/office/drawing/2014/main" val="3423813128"/>
                    </a:ext>
                  </a:extLst>
                </a:gridCol>
                <a:gridCol w="1051324">
                  <a:extLst>
                    <a:ext uri="{9D8B030D-6E8A-4147-A177-3AD203B41FA5}">
                      <a16:colId xmlns:a16="http://schemas.microsoft.com/office/drawing/2014/main" val="226506178"/>
                    </a:ext>
                  </a:extLst>
                </a:gridCol>
                <a:gridCol w="1726650">
                  <a:extLst>
                    <a:ext uri="{9D8B030D-6E8A-4147-A177-3AD203B41FA5}">
                      <a16:colId xmlns:a16="http://schemas.microsoft.com/office/drawing/2014/main" val="2957349265"/>
                    </a:ext>
                  </a:extLst>
                </a:gridCol>
                <a:gridCol w="1432049">
                  <a:extLst>
                    <a:ext uri="{9D8B030D-6E8A-4147-A177-3AD203B41FA5}">
                      <a16:colId xmlns:a16="http://schemas.microsoft.com/office/drawing/2014/main" val="1677197717"/>
                    </a:ext>
                  </a:extLst>
                </a:gridCol>
              </a:tblGrid>
              <a:tr h="189082">
                <a:tc>
                  <a:txBody>
                    <a:bodyPr/>
                    <a:lstStyle/>
                    <a:p>
                      <a:pPr marL="0" marR="0" algn="ctr">
                        <a:lnSpc>
                          <a:spcPct val="107000"/>
                        </a:lnSpc>
                        <a:spcBef>
                          <a:spcPts val="0"/>
                        </a:spcBef>
                        <a:spcAft>
                          <a:spcPts val="0"/>
                        </a:spcAft>
                      </a:pPr>
                      <a:r>
                        <a:rPr lang="en-GB" sz="1000">
                          <a:solidFill>
                            <a:schemeClr val="tx1"/>
                          </a:solidFill>
                          <a:effectLst/>
                          <a:latin typeface="+mn-lt"/>
                        </a:rPr>
                        <a:t>Term</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a:txBody>
                    <a:bodyPr/>
                    <a:lstStyle/>
                    <a:p>
                      <a:pPr marL="0" marR="0" algn="ctr">
                        <a:lnSpc>
                          <a:spcPct val="107000"/>
                        </a:lnSpc>
                        <a:spcBef>
                          <a:spcPts val="0"/>
                        </a:spcBef>
                        <a:spcAft>
                          <a:spcPts val="0"/>
                        </a:spcAft>
                      </a:pPr>
                      <a:r>
                        <a:rPr lang="en-GB" sz="1000">
                          <a:solidFill>
                            <a:schemeClr val="tx1"/>
                          </a:solidFill>
                          <a:effectLst/>
                          <a:latin typeface="+mn-lt"/>
                        </a:rPr>
                        <a:t>Autumn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dirty="0">
                          <a:solidFill>
                            <a:schemeClr val="tx1"/>
                          </a:solidFill>
                          <a:effectLst/>
                          <a:latin typeface="+mn-lt"/>
                        </a:rPr>
                        <a:t>Autumn 2</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a:txBody>
                    <a:bodyPr/>
                    <a:lstStyle/>
                    <a:p>
                      <a:pPr marL="0" marR="0" algn="ctr">
                        <a:lnSpc>
                          <a:spcPct val="107000"/>
                        </a:lnSpc>
                        <a:spcBef>
                          <a:spcPts val="0"/>
                        </a:spcBef>
                        <a:spcAft>
                          <a:spcPts val="0"/>
                        </a:spcAft>
                      </a:pPr>
                      <a:r>
                        <a:rPr lang="en-GB" sz="1000">
                          <a:solidFill>
                            <a:schemeClr val="tx1"/>
                          </a:solidFill>
                          <a:effectLst/>
                          <a:latin typeface="+mn-lt"/>
                        </a:rPr>
                        <a:t>Spring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mn-lt"/>
                        </a:rPr>
                        <a:t>Spring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a:txBody>
                    <a:bodyPr/>
                    <a:lstStyle/>
                    <a:p>
                      <a:pPr marL="0" marR="0" algn="ctr">
                        <a:lnSpc>
                          <a:spcPct val="107000"/>
                        </a:lnSpc>
                        <a:spcBef>
                          <a:spcPts val="0"/>
                        </a:spcBef>
                        <a:spcAft>
                          <a:spcPts val="0"/>
                        </a:spcAft>
                      </a:pPr>
                      <a:r>
                        <a:rPr lang="en-GB" sz="1000">
                          <a:solidFill>
                            <a:schemeClr val="tx1"/>
                          </a:solidFill>
                          <a:effectLst/>
                          <a:latin typeface="+mn-lt"/>
                        </a:rPr>
                        <a:t>Summer 1</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tc>
                  <a:txBody>
                    <a:bodyPr/>
                    <a:lstStyle/>
                    <a:p>
                      <a:pPr marL="0" marR="0" algn="ctr">
                        <a:lnSpc>
                          <a:spcPct val="107000"/>
                        </a:lnSpc>
                        <a:spcBef>
                          <a:spcPts val="0"/>
                        </a:spcBef>
                        <a:spcAft>
                          <a:spcPts val="0"/>
                        </a:spcAft>
                      </a:pPr>
                      <a:r>
                        <a:rPr lang="en-GB" sz="1000">
                          <a:solidFill>
                            <a:schemeClr val="tx1"/>
                          </a:solidFill>
                          <a:effectLst/>
                          <a:latin typeface="+mn-lt"/>
                        </a:rPr>
                        <a:t>Summer 2</a:t>
                      </a:r>
                      <a:endParaRPr lang="en-US" sz="100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extLst>
                  <a:ext uri="{0D108BD9-81ED-4DB2-BD59-A6C34878D82A}">
                    <a16:rowId xmlns:a16="http://schemas.microsoft.com/office/drawing/2014/main" val="521371201"/>
                  </a:ext>
                </a:extLst>
              </a:tr>
              <a:tr h="789041">
                <a:tc>
                  <a:txBody>
                    <a:bodyPr/>
                    <a:lstStyle/>
                    <a:p>
                      <a:pPr marL="0" marR="0" algn="ctr">
                        <a:lnSpc>
                          <a:spcPct val="107000"/>
                        </a:lnSpc>
                        <a:spcBef>
                          <a:spcPts val="0"/>
                        </a:spcBef>
                        <a:spcAft>
                          <a:spcPts val="0"/>
                        </a:spcAft>
                      </a:pPr>
                      <a:r>
                        <a:rPr lang="en-GB" sz="1000" dirty="0">
                          <a:solidFill>
                            <a:schemeClr val="tx1"/>
                          </a:solidFill>
                          <a:effectLst/>
                          <a:latin typeface="+mn-lt"/>
                        </a:rPr>
                        <a:t>Theme </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Who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All about me, my feelings, similarities and differences, my family, celebrations, past and present.</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chemeClr val="accent2"/>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What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Evolution, human bodies, staying healthy, oral hygiene, amazing humans, plants vs humans, minibeasts and life cycles.</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92D05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GB" sz="1000" dirty="0">
                          <a:solidFill>
                            <a:schemeClr val="tx1"/>
                          </a:solidFill>
                          <a:effectLst/>
                          <a:latin typeface="+mn-lt"/>
                        </a:rPr>
                        <a:t>Where am I?</a:t>
                      </a:r>
                      <a:endParaRPr lang="en-US" sz="1000" dirty="0">
                        <a:solidFill>
                          <a:schemeClr val="tx1"/>
                        </a:solidFill>
                        <a:effectLst/>
                        <a:latin typeface="+mn-lt"/>
                      </a:endParaRPr>
                    </a:p>
                    <a:p>
                      <a:pPr marL="0" marR="0" algn="ctr">
                        <a:lnSpc>
                          <a:spcPct val="107000"/>
                        </a:lnSpc>
                        <a:spcBef>
                          <a:spcPts val="0"/>
                        </a:spcBef>
                        <a:spcAft>
                          <a:spcPts val="0"/>
                        </a:spcAft>
                      </a:pPr>
                      <a:r>
                        <a:rPr lang="en-GB" sz="1000" dirty="0">
                          <a:solidFill>
                            <a:schemeClr val="tx1"/>
                          </a:solidFill>
                          <a:effectLst/>
                          <a:latin typeface="+mn-lt"/>
                        </a:rPr>
                        <a:t>Where I live, the UK, fossils/dinosaurs, the world, pirates, space, and how to care for the planet.</a:t>
                      </a: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solidFill>
                      <a:srgbClr val="FFFF00"/>
                    </a:solidFill>
                  </a:tcPr>
                </a:tc>
                <a:tc hMerge="1">
                  <a:txBody>
                    <a:bodyPr/>
                    <a:lstStyle/>
                    <a:p>
                      <a:endParaRPr lang="en-US"/>
                    </a:p>
                  </a:txBody>
                  <a:tcPr/>
                </a:tc>
                <a:extLst>
                  <a:ext uri="{0D108BD9-81ED-4DB2-BD59-A6C34878D82A}">
                    <a16:rowId xmlns:a16="http://schemas.microsoft.com/office/drawing/2014/main" val="853664077"/>
                  </a:ext>
                </a:extLst>
              </a:tr>
              <a:tr h="1543044">
                <a:tc>
                  <a:txBody>
                    <a:bodyPr/>
                    <a:lstStyle/>
                    <a:p>
                      <a:pPr marL="0" marR="0" algn="ctr">
                        <a:lnSpc>
                          <a:spcPct val="107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Physical Development</a:t>
                      </a:r>
                    </a:p>
                    <a:p>
                      <a:pPr marL="0" marR="0" algn="ctr">
                        <a:lnSpc>
                          <a:spcPct val="107000"/>
                        </a:lnSpc>
                        <a:spcBef>
                          <a:spcPts val="0"/>
                        </a:spcBef>
                        <a:spcAft>
                          <a:spcPts val="0"/>
                        </a:spcAft>
                      </a:pP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gridSpan="2">
                  <a:txBody>
                    <a:bodyPr/>
                    <a:lstStyle/>
                    <a:p>
                      <a:pPr marL="171450" indent="-171450" algn="ctr">
                        <a:buFontTx/>
                        <a:buBlip>
                          <a:blip r:embed="rId2"/>
                        </a:buBlip>
                      </a:pPr>
                      <a:r>
                        <a:rPr lang="en-GB" sz="1000" b="0" dirty="0">
                          <a:solidFill>
                            <a:srgbClr val="FF0000"/>
                          </a:solidFill>
                          <a:latin typeface="+mn-lt"/>
                          <a:cs typeface="Amatic SC" panose="00000500000000000000" pitchFamily="2" charset="-79"/>
                        </a:rPr>
                        <a:t>Dough Disco </a:t>
                      </a:r>
                    </a:p>
                    <a:p>
                      <a:pPr marL="171450" indent="-171450" algn="ctr">
                        <a:buFontTx/>
                        <a:buBlip>
                          <a:blip r:embed="rId2"/>
                        </a:buBlip>
                      </a:pPr>
                      <a:r>
                        <a:rPr lang="en-GB" sz="1000" b="0" dirty="0">
                          <a:solidFill>
                            <a:srgbClr val="FF0000"/>
                          </a:solidFill>
                          <a:latin typeface="+mn-lt"/>
                          <a:cs typeface="Amatic SC" panose="00000500000000000000" pitchFamily="2" charset="-79"/>
                        </a:rPr>
                        <a:t>Squiggle whilst you wiggle </a:t>
                      </a:r>
                    </a:p>
                    <a:p>
                      <a:pPr marL="171450" indent="-171450" algn="ctr">
                        <a:buFontTx/>
                        <a:buBlip>
                          <a:blip r:embed="rId2"/>
                        </a:buBlip>
                      </a:pPr>
                      <a:r>
                        <a:rPr lang="en-GB" sz="1000" b="0" dirty="0">
                          <a:solidFill>
                            <a:srgbClr val="FF0000"/>
                          </a:solidFill>
                          <a:latin typeface="+mn-lt"/>
                          <a:cs typeface="Amatic SC" panose="00000500000000000000" pitchFamily="2" charset="-79"/>
                        </a:rPr>
                        <a:t>Threading</a:t>
                      </a:r>
                    </a:p>
                    <a:p>
                      <a:pPr marL="171450" indent="-171450" algn="ctr">
                        <a:buFontTx/>
                        <a:buBlip>
                          <a:blip r:embed="rId2"/>
                        </a:buBlip>
                      </a:pPr>
                      <a:r>
                        <a:rPr lang="en-GB" sz="1000" b="0" dirty="0">
                          <a:solidFill>
                            <a:srgbClr val="FF0000"/>
                          </a:solidFill>
                          <a:latin typeface="+mn-lt"/>
                          <a:cs typeface="Amatic SC" panose="00000500000000000000" pitchFamily="2" charset="-79"/>
                        </a:rPr>
                        <a:t>Cutting</a:t>
                      </a:r>
                    </a:p>
                    <a:p>
                      <a:pPr marL="171450" indent="-171450" algn="ctr">
                        <a:buFontTx/>
                        <a:buBlip>
                          <a:blip r:embed="rId2"/>
                        </a:buBlip>
                      </a:pPr>
                      <a:r>
                        <a:rPr lang="en-GB" sz="1000" b="0" dirty="0">
                          <a:solidFill>
                            <a:srgbClr val="FF0000"/>
                          </a:solidFill>
                          <a:latin typeface="+mn-lt"/>
                          <a:cs typeface="Amatic SC" panose="00000500000000000000" pitchFamily="2" charset="-79"/>
                        </a:rPr>
                        <a:t>Weaving</a:t>
                      </a:r>
                    </a:p>
                    <a:p>
                      <a:pPr marL="171450" indent="-171450" algn="ctr">
                        <a:buFontTx/>
                        <a:buBlip>
                          <a:blip r:embed="rId2"/>
                        </a:buBlip>
                      </a:pPr>
                      <a:r>
                        <a:rPr lang="en-GB" sz="1000" b="0" dirty="0">
                          <a:solidFill>
                            <a:srgbClr val="FF0000"/>
                          </a:solidFill>
                          <a:latin typeface="+mn-lt"/>
                          <a:cs typeface="Amatic SC" panose="00000500000000000000" pitchFamily="2" charset="-79"/>
                        </a:rPr>
                        <a:t>Playdough </a:t>
                      </a:r>
                    </a:p>
                    <a:p>
                      <a:pPr marL="171450" indent="-171450" algn="ctr">
                        <a:buFontTx/>
                        <a:buBlip>
                          <a:blip r:embed="rId2"/>
                        </a:buBlip>
                      </a:pPr>
                      <a:r>
                        <a:rPr lang="en-GB" sz="1000" b="0" dirty="0">
                          <a:solidFill>
                            <a:srgbClr val="FF0000"/>
                          </a:solidFill>
                          <a:latin typeface="+mn-lt"/>
                          <a:cs typeface="Amatic SC" panose="00000500000000000000" pitchFamily="2" charset="-79"/>
                        </a:rPr>
                        <a:t>Funky fingers activities. </a:t>
                      </a:r>
                    </a:p>
                    <a:p>
                      <a:pPr marL="171450" indent="-171450" algn="ctr">
                        <a:buFontTx/>
                        <a:buBlip>
                          <a:blip r:embed="rId2"/>
                        </a:buBlip>
                      </a:pPr>
                      <a:r>
                        <a:rPr lang="en-GB" sz="1000" b="0" dirty="0">
                          <a:solidFill>
                            <a:srgbClr val="FF0000"/>
                          </a:solidFill>
                          <a:latin typeface="+mn-lt"/>
                          <a:cs typeface="Amatic SC" panose="00000500000000000000" pitchFamily="2" charset="-79"/>
                        </a:rPr>
                        <a:t>Pencil grip.</a:t>
                      </a:r>
                    </a:p>
                    <a:p>
                      <a:pPr marL="171450" indent="-171450" algn="ctr">
                        <a:buFontTx/>
                        <a:buBlip>
                          <a:blip r:embed="rId2"/>
                        </a:buBlip>
                      </a:pPr>
                      <a:r>
                        <a:rPr lang="en-GB" sz="1000" b="0" dirty="0">
                          <a:solidFill>
                            <a:srgbClr val="FF0000"/>
                          </a:solidFill>
                          <a:latin typeface="+mn-lt"/>
                          <a:cs typeface="Amatic SC" panose="00000500000000000000" pitchFamily="2" charset="-79"/>
                        </a:rPr>
                        <a:t>Letter formation. </a:t>
                      </a:r>
                    </a:p>
                    <a:p>
                      <a:pPr marL="171450" indent="-171450" algn="ctr">
                        <a:buFontTx/>
                        <a:buBlip>
                          <a:blip r:embed="rId2"/>
                        </a:buBlip>
                      </a:pPr>
                      <a:r>
                        <a:rPr lang="en-GB" sz="1000" b="0" dirty="0">
                          <a:solidFill>
                            <a:srgbClr val="FF0000"/>
                          </a:solidFill>
                          <a:latin typeface="+mn-lt"/>
                          <a:cs typeface="Amatic SC" panose="00000500000000000000" pitchFamily="2" charset="-79"/>
                        </a:rPr>
                        <a:t>Drawing/Mark making. </a:t>
                      </a:r>
                    </a:p>
                    <a:p>
                      <a:pPr marL="171450" indent="-171450" algn="ctr">
                        <a:buFontTx/>
                        <a:buBlip>
                          <a:blip r:embed="rId2"/>
                        </a:buBlip>
                      </a:pPr>
                      <a:r>
                        <a:rPr lang="en-GB" sz="1000" b="0" dirty="0">
                          <a:solidFill>
                            <a:srgbClr val="FF0000"/>
                          </a:solidFill>
                          <a:latin typeface="+mn-lt"/>
                          <a:cs typeface="Amatic SC" panose="00000500000000000000" pitchFamily="2" charset="-79"/>
                        </a:rPr>
                        <a:t>Model pencil grip. </a:t>
                      </a:r>
                    </a:p>
                    <a:p>
                      <a:pPr marL="171450" indent="-171450" algn="ctr">
                        <a:buFontTx/>
                        <a:buBlip>
                          <a:blip r:embed="rId2"/>
                        </a:buBlip>
                      </a:pPr>
                      <a:r>
                        <a:rPr lang="en-GB" sz="1000" b="0" dirty="0">
                          <a:solidFill>
                            <a:srgbClr val="FF0000"/>
                          </a:solidFill>
                          <a:latin typeface="+mn-lt"/>
                          <a:cs typeface="Amatic SC" panose="00000500000000000000" pitchFamily="2" charset="-79"/>
                        </a:rPr>
                        <a:t>Daily movement breaks.</a:t>
                      </a:r>
                    </a:p>
                    <a:p>
                      <a:pPr marL="171450" indent="-171450" algn="ctr">
                        <a:buFontTx/>
                        <a:buBlip>
                          <a:blip r:embed="rId2"/>
                        </a:buBlip>
                      </a:pPr>
                      <a:r>
                        <a:rPr lang="en-GB" sz="1000" b="0" dirty="0">
                          <a:solidFill>
                            <a:srgbClr val="FF0000"/>
                          </a:solidFill>
                          <a:latin typeface="+mn-lt"/>
                          <a:cs typeface="Amatic SC" panose="00000500000000000000" pitchFamily="2" charset="-79"/>
                        </a:rPr>
                        <a:t>Climbing outdoors </a:t>
                      </a:r>
                    </a:p>
                    <a:p>
                      <a:pPr marL="171450" indent="-171450" algn="ctr">
                        <a:buFontTx/>
                        <a:buBlip>
                          <a:blip r:embed="rId2"/>
                        </a:buBlip>
                      </a:pPr>
                      <a:r>
                        <a:rPr lang="en-GB" sz="1000" b="0" dirty="0">
                          <a:solidFill>
                            <a:schemeClr val="tx1"/>
                          </a:solidFill>
                          <a:latin typeface="+mn-lt"/>
                          <a:cs typeface="Amatic SC" panose="00000500000000000000" pitchFamily="2" charset="-79"/>
                        </a:rPr>
                        <a:t>Develop good personal hygiene.</a:t>
                      </a:r>
                    </a:p>
                    <a:p>
                      <a:pPr marL="171450" indent="-171450" algn="ctr">
                        <a:buFontTx/>
                        <a:buBlip>
                          <a:blip r:embed="rId2"/>
                        </a:buBlip>
                      </a:pPr>
                      <a:r>
                        <a:rPr lang="en-GB" sz="1000" b="0" dirty="0">
                          <a:solidFill>
                            <a:srgbClr val="FF0000"/>
                          </a:solidFill>
                          <a:latin typeface="+mn-lt"/>
                          <a:cs typeface="Amatic SC" panose="00000500000000000000" pitchFamily="2" charset="-79"/>
                        </a:rPr>
                        <a:t>Trikes, two wheeled balance bikes and pedal bikes. </a:t>
                      </a:r>
                    </a:p>
                    <a:p>
                      <a:pPr marL="171450" indent="-171450" algn="ctr">
                        <a:buFontTx/>
                        <a:buBlip>
                          <a:blip r:embed="rId2"/>
                        </a:buBlip>
                      </a:pPr>
                      <a:r>
                        <a:rPr lang="en-GB" sz="1000" b="0" dirty="0">
                          <a:solidFill>
                            <a:schemeClr val="tx1"/>
                          </a:solidFill>
                          <a:latin typeface="+mn-lt"/>
                          <a:cs typeface="Amatic SC" panose="00000500000000000000" pitchFamily="2" charset="-79"/>
                        </a:rPr>
                        <a:t>Provide regular reminders about handwashing and toileting. </a:t>
                      </a:r>
                    </a:p>
                  </a:txBody>
                  <a:tcPr marL="51465" marR="51465" marT="0" marB="0">
                    <a:noFill/>
                  </a:tcPr>
                </a:tc>
                <a:tc hMerge="1">
                  <a:txBody>
                    <a:bodyPr/>
                    <a:lstStyle/>
                    <a:p>
                      <a:endParaRPr lang="en-US"/>
                    </a:p>
                  </a:txBody>
                  <a:tcPr/>
                </a:tc>
                <a:tc gridSpan="2">
                  <a:txBody>
                    <a:bodyPr/>
                    <a:lstStyle/>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1000" b="0" dirty="0">
                          <a:solidFill>
                            <a:srgbClr val="FF0000"/>
                          </a:solidFill>
                          <a:latin typeface="+mn-lt"/>
                          <a:cs typeface="Amatic SC" panose="00000500000000000000" pitchFamily="2" charset="-79"/>
                        </a:rPr>
                        <a:t>Climbing outdoors </a:t>
                      </a:r>
                    </a:p>
                    <a:p>
                      <a:pPr marL="171450" indent="-171450" algn="ctr">
                        <a:buFontTx/>
                        <a:buBlip>
                          <a:blip r:embed="rId2"/>
                        </a:buBlip>
                      </a:pPr>
                      <a:r>
                        <a:rPr lang="en-GB" sz="1000" b="0" dirty="0">
                          <a:solidFill>
                            <a:srgbClr val="FF0000"/>
                          </a:solidFill>
                          <a:latin typeface="+mn-lt"/>
                          <a:cs typeface="Amatic SC" panose="00000500000000000000" pitchFamily="2" charset="-79"/>
                        </a:rPr>
                        <a:t>Dough Disco </a:t>
                      </a:r>
                    </a:p>
                    <a:p>
                      <a:pPr marL="171450" indent="-171450" algn="ctr">
                        <a:buFontTx/>
                        <a:buBlip>
                          <a:blip r:embed="rId2"/>
                        </a:buBlip>
                      </a:pPr>
                      <a:r>
                        <a:rPr lang="en-GB" sz="1000" b="0" dirty="0">
                          <a:solidFill>
                            <a:srgbClr val="FF0000"/>
                          </a:solidFill>
                          <a:latin typeface="+mn-lt"/>
                          <a:cs typeface="Amatic SC" panose="00000500000000000000" pitchFamily="2" charset="-79"/>
                        </a:rPr>
                        <a:t>Threading</a:t>
                      </a:r>
                    </a:p>
                    <a:p>
                      <a:pPr marL="171450" indent="-171450" algn="ctr">
                        <a:buFontTx/>
                        <a:buBlip>
                          <a:blip r:embed="rId2"/>
                        </a:buBlip>
                      </a:pPr>
                      <a:r>
                        <a:rPr lang="en-GB" sz="1000" b="0" dirty="0">
                          <a:solidFill>
                            <a:srgbClr val="FF0000"/>
                          </a:solidFill>
                          <a:latin typeface="+mn-lt"/>
                          <a:cs typeface="Amatic SC" panose="00000500000000000000" pitchFamily="2" charset="-79"/>
                        </a:rPr>
                        <a:t>Cutting – straight line</a:t>
                      </a:r>
                    </a:p>
                    <a:p>
                      <a:pPr marL="171450" indent="-171450" algn="ctr">
                        <a:buFontTx/>
                        <a:buBlip>
                          <a:blip r:embed="rId2"/>
                        </a:buBlip>
                      </a:pPr>
                      <a:r>
                        <a:rPr lang="en-GB" sz="1000" b="0" dirty="0">
                          <a:solidFill>
                            <a:srgbClr val="FF0000"/>
                          </a:solidFill>
                          <a:latin typeface="+mn-lt"/>
                          <a:cs typeface="Amatic SC" panose="00000500000000000000" pitchFamily="2" charset="-79"/>
                        </a:rPr>
                        <a:t>Weaving</a:t>
                      </a:r>
                    </a:p>
                    <a:p>
                      <a:pPr marL="171450" indent="-171450" algn="ctr">
                        <a:buFontTx/>
                        <a:buBlip>
                          <a:blip r:embed="rId2"/>
                        </a:buBlip>
                      </a:pPr>
                      <a:r>
                        <a:rPr lang="en-GB" sz="1000" b="0" dirty="0">
                          <a:solidFill>
                            <a:srgbClr val="FF0000"/>
                          </a:solidFill>
                          <a:latin typeface="+mn-lt"/>
                          <a:cs typeface="Amatic SC" panose="00000500000000000000" pitchFamily="2" charset="-79"/>
                        </a:rPr>
                        <a:t>Playdough </a:t>
                      </a:r>
                    </a:p>
                    <a:p>
                      <a:pPr marL="171450" indent="-171450" algn="ctr">
                        <a:buFontTx/>
                        <a:buBlip>
                          <a:blip r:embed="rId2"/>
                        </a:buBlip>
                      </a:pPr>
                      <a:r>
                        <a:rPr lang="en-GB" sz="1000" b="0" dirty="0">
                          <a:solidFill>
                            <a:srgbClr val="FF0000"/>
                          </a:solidFill>
                          <a:latin typeface="+mn-lt"/>
                          <a:cs typeface="Amatic SC" panose="00000500000000000000" pitchFamily="2" charset="-79"/>
                        </a:rPr>
                        <a:t>Handling tools, objects etc with increasing control.</a:t>
                      </a:r>
                    </a:p>
                    <a:p>
                      <a:pPr marL="171450" indent="-171450" algn="ctr">
                        <a:buFontTx/>
                        <a:buBlip>
                          <a:blip r:embed="rId2"/>
                        </a:buBlip>
                      </a:pPr>
                      <a:r>
                        <a:rPr lang="en-GB" sz="1000" b="0" dirty="0">
                          <a:solidFill>
                            <a:srgbClr val="FF0000"/>
                          </a:solidFill>
                          <a:latin typeface="+mn-lt"/>
                          <a:cs typeface="Amatic SC" panose="00000500000000000000" pitchFamily="2" charset="-79"/>
                        </a:rPr>
                        <a:t>Drawing </a:t>
                      </a:r>
                    </a:p>
                    <a:p>
                      <a:pPr marL="171450" indent="-171450" algn="ctr">
                        <a:buFontTx/>
                        <a:buBlip>
                          <a:blip r:embed="rId2"/>
                        </a:buBlip>
                      </a:pPr>
                      <a:r>
                        <a:rPr lang="en-GB" sz="1000" b="0" dirty="0">
                          <a:solidFill>
                            <a:srgbClr val="FF0000"/>
                          </a:solidFill>
                          <a:latin typeface="+mn-lt"/>
                          <a:cs typeface="Amatic SC" panose="00000500000000000000" pitchFamily="2" charset="-79"/>
                        </a:rPr>
                        <a:t>Fastening zips and buttons independently. </a:t>
                      </a:r>
                    </a:p>
                    <a:p>
                      <a:pPr marL="171450" indent="-171450" algn="ctr">
                        <a:buFontTx/>
                        <a:buBlip>
                          <a:blip r:embed="rId2"/>
                        </a:buBlip>
                      </a:pPr>
                      <a:r>
                        <a:rPr lang="en-GB" sz="1000" b="0" dirty="0">
                          <a:solidFill>
                            <a:srgbClr val="FF0000"/>
                          </a:solidFill>
                          <a:latin typeface="+mn-lt"/>
                          <a:cs typeface="Amatic SC" panose="00000500000000000000" pitchFamily="2" charset="-79"/>
                        </a:rPr>
                        <a:t>Funky fingers activities. </a:t>
                      </a:r>
                    </a:p>
                    <a:p>
                      <a:pPr marL="171450" indent="-171450" algn="ctr">
                        <a:buFontTx/>
                        <a:buBlip>
                          <a:blip r:embed="rId2"/>
                        </a:buBlip>
                      </a:pPr>
                      <a:r>
                        <a:rPr lang="en-GB" sz="1000" b="0" dirty="0">
                          <a:solidFill>
                            <a:srgbClr val="FF0000"/>
                          </a:solidFill>
                          <a:latin typeface="+mn-lt"/>
                          <a:cs typeface="Amatic SC" panose="00000500000000000000" pitchFamily="2" charset="-79"/>
                        </a:rPr>
                        <a:t>Pencil grip.</a:t>
                      </a:r>
                    </a:p>
                    <a:p>
                      <a:pPr marL="171450" indent="-171450" algn="ctr">
                        <a:buFontTx/>
                        <a:buBlip>
                          <a:blip r:embed="rId2"/>
                        </a:buBlip>
                      </a:pPr>
                      <a:r>
                        <a:rPr lang="en-GB" sz="1000" b="0" dirty="0">
                          <a:solidFill>
                            <a:srgbClr val="FF0000"/>
                          </a:solidFill>
                          <a:latin typeface="+mn-lt"/>
                          <a:cs typeface="Amatic SC" panose="00000500000000000000" pitchFamily="2" charset="-79"/>
                        </a:rPr>
                        <a:t>Letter formation. </a:t>
                      </a:r>
                    </a:p>
                    <a:p>
                      <a:pPr marL="171450" indent="-171450" algn="ctr">
                        <a:buFontTx/>
                        <a:buBlip>
                          <a:blip r:embed="rId2"/>
                        </a:buBlip>
                      </a:pPr>
                      <a:r>
                        <a:rPr lang="en-GB" sz="1000" b="0" dirty="0">
                          <a:solidFill>
                            <a:srgbClr val="FF0000"/>
                          </a:solidFill>
                          <a:latin typeface="+mn-lt"/>
                          <a:cs typeface="Amatic SC" panose="00000500000000000000" pitchFamily="2" charset="-79"/>
                        </a:rPr>
                        <a:t>Daily movement breaks.</a:t>
                      </a:r>
                    </a:p>
                    <a:p>
                      <a:pPr marL="171450" indent="-171450" algn="ctr">
                        <a:buFontTx/>
                        <a:buBlip>
                          <a:blip r:embed="rId2"/>
                        </a:buBlip>
                      </a:pPr>
                      <a:r>
                        <a:rPr lang="en-GB" sz="1000" b="0" dirty="0">
                          <a:solidFill>
                            <a:srgbClr val="FF0000"/>
                          </a:solidFill>
                          <a:latin typeface="+mn-lt"/>
                          <a:cs typeface="Amatic SC" panose="00000500000000000000" pitchFamily="2" charset="-79"/>
                        </a:rPr>
                        <a:t>Outdoor physical resources to support balance, agility.</a:t>
                      </a:r>
                    </a:p>
                    <a:p>
                      <a:pPr marL="171450" indent="-171450" algn="ctr">
                        <a:buFontTx/>
                        <a:buBlip>
                          <a:blip r:embed="rId2"/>
                        </a:buBlip>
                      </a:pPr>
                      <a:r>
                        <a:rPr lang="en-GB" sz="1000" b="0" dirty="0">
                          <a:solidFill>
                            <a:srgbClr val="FF0000"/>
                          </a:solidFill>
                          <a:latin typeface="+mn-lt"/>
                          <a:cs typeface="Amatic SC" panose="00000500000000000000" pitchFamily="2" charset="-79"/>
                        </a:rPr>
                        <a:t>Healthy lifestyle. </a:t>
                      </a:r>
                    </a:p>
                    <a:p>
                      <a:pPr marL="171450" marR="0" indent="-171450" algn="ctr">
                        <a:lnSpc>
                          <a:spcPct val="107000"/>
                        </a:lnSpc>
                        <a:spcBef>
                          <a:spcPts val="0"/>
                        </a:spcBef>
                        <a:spcAft>
                          <a:spcPts val="0"/>
                        </a:spcAft>
                        <a:buFontTx/>
                        <a:buBlip>
                          <a:blip r:embed="rId2"/>
                        </a:buBlip>
                      </a:pP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tc gridSpan="2">
                  <a:txBody>
                    <a:bodyPr/>
                    <a:lstStyle/>
                    <a:p>
                      <a:pPr marL="171450" marR="0" lvl="0" indent="-171450" algn="ctr" defTabSz="914400" rtl="0" eaLnBrk="1" fontAlgn="auto" latinLnBrk="0" hangingPunct="1">
                        <a:lnSpc>
                          <a:spcPct val="107000"/>
                        </a:lnSpc>
                        <a:spcBef>
                          <a:spcPts val="0"/>
                        </a:spcBef>
                        <a:spcAft>
                          <a:spcPts val="0"/>
                        </a:spcAft>
                        <a:buClrTx/>
                        <a:buSzTx/>
                        <a:buFontTx/>
                        <a:buBlip>
                          <a:blip r:embed="rId2"/>
                        </a:buBlip>
                        <a:tabLst/>
                        <a:defRPr/>
                      </a:pPr>
                      <a:r>
                        <a:rPr lang="en-GB" sz="1000" b="0" dirty="0">
                          <a:solidFill>
                            <a:srgbClr val="FF0000"/>
                          </a:solidFill>
                          <a:latin typeface="+mn-lt"/>
                          <a:cs typeface="Amatic SC" panose="00000500000000000000" pitchFamily="2" charset="-79"/>
                        </a:rPr>
                        <a:t>Climbing outdoors </a:t>
                      </a:r>
                    </a:p>
                    <a:p>
                      <a:pPr marL="171450" indent="-171450" algn="ctr">
                        <a:buFontTx/>
                        <a:buBlip>
                          <a:blip r:embed="rId2"/>
                        </a:buBlip>
                      </a:pPr>
                      <a:r>
                        <a:rPr lang="en-GB" sz="1000" b="0" dirty="0">
                          <a:solidFill>
                            <a:srgbClr val="FF0000"/>
                          </a:solidFill>
                          <a:latin typeface="+mn-lt"/>
                          <a:cs typeface="Amatic SC" panose="00000500000000000000" pitchFamily="2" charset="-79"/>
                        </a:rPr>
                        <a:t>Threading </a:t>
                      </a:r>
                    </a:p>
                    <a:p>
                      <a:pPr marL="171450" indent="-171450" algn="ctr">
                        <a:buFontTx/>
                        <a:buBlip>
                          <a:blip r:embed="rId2"/>
                        </a:buBlip>
                      </a:pPr>
                      <a:r>
                        <a:rPr lang="en-GB" sz="1000" b="0" dirty="0">
                          <a:solidFill>
                            <a:srgbClr val="FF0000"/>
                          </a:solidFill>
                          <a:latin typeface="+mn-lt"/>
                          <a:cs typeface="Amatic SC" panose="00000500000000000000" pitchFamily="2" charset="-79"/>
                        </a:rPr>
                        <a:t>Cutting – start to cut along a curved line.</a:t>
                      </a:r>
                    </a:p>
                    <a:p>
                      <a:pPr marL="171450" indent="-171450" algn="ctr">
                        <a:buFontTx/>
                        <a:buBlip>
                          <a:blip r:embed="rId2"/>
                        </a:buBlip>
                      </a:pPr>
                      <a:r>
                        <a:rPr lang="en-GB" sz="1000" b="0" dirty="0">
                          <a:solidFill>
                            <a:srgbClr val="FF0000"/>
                          </a:solidFill>
                          <a:latin typeface="+mn-lt"/>
                          <a:cs typeface="Amatic SC" panose="00000500000000000000" pitchFamily="2" charset="-79"/>
                        </a:rPr>
                        <a:t>Weaving</a:t>
                      </a:r>
                    </a:p>
                    <a:p>
                      <a:pPr marL="171450" indent="-171450" algn="ctr">
                        <a:buFontTx/>
                        <a:buBlip>
                          <a:blip r:embed="rId2"/>
                        </a:buBlip>
                      </a:pPr>
                      <a:r>
                        <a:rPr lang="en-GB" sz="1000" b="0" dirty="0">
                          <a:solidFill>
                            <a:srgbClr val="FF0000"/>
                          </a:solidFill>
                          <a:latin typeface="+mn-lt"/>
                          <a:cs typeface="Amatic SC" panose="00000500000000000000" pitchFamily="2" charset="-79"/>
                        </a:rPr>
                        <a:t>Funky fingers activities – using one hand consistently. </a:t>
                      </a:r>
                    </a:p>
                    <a:p>
                      <a:pPr marL="171450" indent="-171450" algn="ctr">
                        <a:buFontTx/>
                        <a:buBlip>
                          <a:blip r:embed="rId2"/>
                        </a:buBlip>
                      </a:pPr>
                      <a:r>
                        <a:rPr lang="en-GB" sz="1000" b="0" dirty="0">
                          <a:solidFill>
                            <a:srgbClr val="FF0000"/>
                          </a:solidFill>
                          <a:latin typeface="+mn-lt"/>
                          <a:cs typeface="Amatic SC" panose="00000500000000000000" pitchFamily="2" charset="-79"/>
                        </a:rPr>
                        <a:t>Dough Disco </a:t>
                      </a:r>
                    </a:p>
                    <a:p>
                      <a:pPr marL="171450" indent="-171450" algn="ctr">
                        <a:buFontTx/>
                        <a:buBlip>
                          <a:blip r:embed="rId2"/>
                        </a:buBlip>
                      </a:pPr>
                      <a:r>
                        <a:rPr lang="en-GB" sz="1000" b="0" dirty="0">
                          <a:solidFill>
                            <a:srgbClr val="FF0000"/>
                          </a:solidFill>
                          <a:latin typeface="+mn-lt"/>
                          <a:cs typeface="Amatic SC" panose="00000500000000000000" pitchFamily="2" charset="-79"/>
                        </a:rPr>
                        <a:t>Develop pencil grip. </a:t>
                      </a:r>
                    </a:p>
                    <a:p>
                      <a:pPr marL="171450" indent="-171450" algn="ctr">
                        <a:buFontTx/>
                        <a:buBlip>
                          <a:blip r:embed="rId2"/>
                        </a:buBlip>
                      </a:pPr>
                      <a:r>
                        <a:rPr lang="en-GB" sz="1000" b="0" dirty="0">
                          <a:solidFill>
                            <a:srgbClr val="FF0000"/>
                          </a:solidFill>
                          <a:latin typeface="+mn-lt"/>
                          <a:cs typeface="Amatic SC" panose="00000500000000000000" pitchFamily="2" charset="-79"/>
                        </a:rPr>
                        <a:t>Letter formation </a:t>
                      </a:r>
                    </a:p>
                    <a:p>
                      <a:pPr marL="171450" indent="-171450" algn="ctr">
                        <a:buFontTx/>
                        <a:buBlip>
                          <a:blip r:embed="rId2"/>
                        </a:buBlip>
                      </a:pPr>
                      <a:r>
                        <a:rPr lang="en-GB" sz="1000" b="0" dirty="0">
                          <a:solidFill>
                            <a:srgbClr val="FF0000"/>
                          </a:solidFill>
                          <a:latin typeface="+mn-lt"/>
                          <a:cs typeface="Amatic SC" panose="00000500000000000000" pitchFamily="2" charset="-79"/>
                        </a:rPr>
                        <a:t>Start to draw recognisable pictures. </a:t>
                      </a:r>
                    </a:p>
                    <a:p>
                      <a:pPr marL="171450" indent="-171450" algn="ctr">
                        <a:buFontTx/>
                        <a:buBlip>
                          <a:blip r:embed="rId2"/>
                        </a:buBlip>
                      </a:pPr>
                      <a:r>
                        <a:rPr lang="en-GB" sz="1000" b="0" dirty="0">
                          <a:solidFill>
                            <a:srgbClr val="FF0000"/>
                          </a:solidFill>
                          <a:latin typeface="+mn-lt"/>
                          <a:cs typeface="Amatic SC" panose="00000500000000000000" pitchFamily="2" charset="-79"/>
                        </a:rPr>
                        <a:t>Build things with smaller linking blocks such as Lego. </a:t>
                      </a:r>
                    </a:p>
                    <a:p>
                      <a:pPr marL="171450" indent="-171450" algn="ctr">
                        <a:buFontTx/>
                        <a:buBlip>
                          <a:blip r:embed="rId2"/>
                        </a:buBlip>
                      </a:pPr>
                      <a:r>
                        <a:rPr lang="en-GB" sz="1000" b="0" dirty="0">
                          <a:solidFill>
                            <a:srgbClr val="FF0000"/>
                          </a:solidFill>
                          <a:latin typeface="+mn-lt"/>
                          <a:cs typeface="Amatic SC" panose="00000500000000000000" pitchFamily="2" charset="-79"/>
                        </a:rPr>
                        <a:t>Sports Day.</a:t>
                      </a:r>
                    </a:p>
                    <a:p>
                      <a:pPr marL="171450" indent="-171450" algn="ctr">
                        <a:buFontTx/>
                        <a:buBlip>
                          <a:blip r:embed="rId2"/>
                        </a:buBlip>
                      </a:pPr>
                      <a:endParaRPr lang="en-GB" sz="1000" b="0" dirty="0">
                        <a:solidFill>
                          <a:schemeClr val="tx1"/>
                        </a:solidFill>
                        <a:latin typeface="+mn-lt"/>
                        <a:cs typeface="Amatic SC" panose="00000500000000000000" pitchFamily="2" charset="-79"/>
                      </a:endParaRPr>
                    </a:p>
                    <a:p>
                      <a:pPr marL="171450" indent="-171450" algn="ctr">
                        <a:buFontTx/>
                        <a:buBlip>
                          <a:blip r:embed="rId2"/>
                        </a:buBlip>
                      </a:pPr>
                      <a:endParaRPr lang="en-GB" sz="1000" b="0" dirty="0">
                        <a:solidFill>
                          <a:schemeClr val="tx1"/>
                        </a:solidFill>
                        <a:latin typeface="+mn-lt"/>
                        <a:cs typeface="Amatic SC" panose="00000500000000000000" pitchFamily="2" charset="-79"/>
                      </a:endParaRPr>
                    </a:p>
                    <a:p>
                      <a:pPr marL="171450" marR="0" indent="-171450" algn="ctr">
                        <a:lnSpc>
                          <a:spcPct val="107000"/>
                        </a:lnSpc>
                        <a:spcBef>
                          <a:spcPts val="0"/>
                        </a:spcBef>
                        <a:spcAft>
                          <a:spcPts val="0"/>
                        </a:spcAft>
                        <a:buFontTx/>
                        <a:buBlip>
                          <a:blip r:embed="rId2"/>
                        </a:buBlip>
                      </a:pP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51465" marR="51465" marT="0" marB="0">
                    <a:noFill/>
                  </a:tcPr>
                </a:tc>
                <a:tc hMerge="1">
                  <a:txBody>
                    <a:bodyPr/>
                    <a:lstStyle/>
                    <a:p>
                      <a:endParaRPr lang="en-US"/>
                    </a:p>
                  </a:txBody>
                  <a:tcPr/>
                </a:tc>
                <a:extLst>
                  <a:ext uri="{0D108BD9-81ED-4DB2-BD59-A6C34878D82A}">
                    <a16:rowId xmlns:a16="http://schemas.microsoft.com/office/drawing/2014/main" val="1299007805"/>
                  </a:ext>
                </a:extLst>
              </a:tr>
            </a:tbl>
          </a:graphicData>
        </a:graphic>
      </p:graphicFrame>
      <p:sp>
        <p:nvSpPr>
          <p:cNvPr id="3" name="TextBox 2">
            <a:extLst>
              <a:ext uri="{FF2B5EF4-FFF2-40B4-BE49-F238E27FC236}">
                <a16:creationId xmlns:a16="http://schemas.microsoft.com/office/drawing/2014/main" id="{094B946D-C645-003A-4F36-2B1700C4E4BC}"/>
              </a:ext>
            </a:extLst>
          </p:cNvPr>
          <p:cNvSpPr txBox="1"/>
          <p:nvPr/>
        </p:nvSpPr>
        <p:spPr>
          <a:xfrm>
            <a:off x="6480500" y="143033"/>
            <a:ext cx="5711500" cy="1384995"/>
          </a:xfrm>
          <a:prstGeom prst="rect">
            <a:avLst/>
          </a:prstGeom>
          <a:noFill/>
        </p:spPr>
        <p:txBody>
          <a:bodyPr wrap="square">
            <a:spAutoFit/>
          </a:bodyPr>
          <a:lstStyle/>
          <a:p>
            <a:r>
              <a:rPr lang="en-GB" sz="1400" b="1" dirty="0"/>
              <a:t>PE in Foundation Stage is directly taught by an adult using the Real PE scheme. It is also covered in the Physical Development part of the EYFS curriculum. It is directly taught through dough disco and handwriting sessions. It is indirectly taught through continuous provision i.e. finger gym activities. Adults model the key skills required. </a:t>
            </a:r>
          </a:p>
        </p:txBody>
      </p:sp>
      <p:sp>
        <p:nvSpPr>
          <p:cNvPr id="4" name="Title 1">
            <a:extLst>
              <a:ext uri="{FF2B5EF4-FFF2-40B4-BE49-F238E27FC236}">
                <a16:creationId xmlns:a16="http://schemas.microsoft.com/office/drawing/2014/main" id="{C77160AC-4A99-B4DE-5EB0-32DCF890EE91}"/>
              </a:ext>
            </a:extLst>
          </p:cNvPr>
          <p:cNvSpPr txBox="1">
            <a:spLocks/>
          </p:cNvSpPr>
          <p:nvPr/>
        </p:nvSpPr>
        <p:spPr>
          <a:xfrm>
            <a:off x="-3309257" y="-123438"/>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PE in EYFS</a:t>
            </a:r>
          </a:p>
        </p:txBody>
      </p:sp>
      <p:pic>
        <p:nvPicPr>
          <p:cNvPr id="5" name="Picture 4">
            <a:extLst>
              <a:ext uri="{FF2B5EF4-FFF2-40B4-BE49-F238E27FC236}">
                <a16:creationId xmlns:a16="http://schemas.microsoft.com/office/drawing/2014/main" id="{79A6F558-27BB-8E7B-D5EB-1B631A0DECA8}"/>
              </a:ext>
            </a:extLst>
          </p:cNvPr>
          <p:cNvPicPr>
            <a:picLocks noChangeAspect="1"/>
          </p:cNvPicPr>
          <p:nvPr/>
        </p:nvPicPr>
        <p:blipFill>
          <a:blip r:embed="rId3"/>
          <a:stretch>
            <a:fillRect/>
          </a:stretch>
        </p:blipFill>
        <p:spPr>
          <a:xfrm>
            <a:off x="10353368" y="6111277"/>
            <a:ext cx="1632156" cy="625383"/>
          </a:xfrm>
          <a:prstGeom prst="rect">
            <a:avLst/>
          </a:prstGeom>
        </p:spPr>
      </p:pic>
    </p:spTree>
    <p:extLst>
      <p:ext uri="{BB962C8B-B14F-4D97-AF65-F5344CB8AC3E}">
        <p14:creationId xmlns:p14="http://schemas.microsoft.com/office/powerpoint/2010/main" val="2740067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D137D-F4FC-08EC-A551-F72AD7C99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624C3-B7F5-29B5-766B-5FE89E11C187}"/>
              </a:ext>
            </a:extLst>
          </p:cNvPr>
          <p:cNvSpPr>
            <a:spLocks noGrp="1"/>
          </p:cNvSpPr>
          <p:nvPr>
            <p:ph type="title"/>
          </p:nvPr>
        </p:nvSpPr>
        <p:spPr>
          <a:xfrm>
            <a:off x="58992" y="0"/>
            <a:ext cx="10515600" cy="1325563"/>
          </a:xfrm>
        </p:spPr>
        <p:txBody>
          <a:bodyPr/>
          <a:lstStyle/>
          <a:p>
            <a:r>
              <a:rPr lang="en-GB" dirty="0"/>
              <a:t>Curriculum Thread Documents</a:t>
            </a:r>
          </a:p>
        </p:txBody>
      </p:sp>
      <p:pic>
        <p:nvPicPr>
          <p:cNvPr id="3" name="Picture 2">
            <a:extLst>
              <a:ext uri="{FF2B5EF4-FFF2-40B4-BE49-F238E27FC236}">
                <a16:creationId xmlns:a16="http://schemas.microsoft.com/office/drawing/2014/main" id="{E5DD1DD5-5AD3-B334-31C6-AAF8135379FF}"/>
              </a:ext>
            </a:extLst>
          </p:cNvPr>
          <p:cNvPicPr>
            <a:picLocks noChangeAspect="1"/>
          </p:cNvPicPr>
          <p:nvPr/>
        </p:nvPicPr>
        <p:blipFill>
          <a:blip r:embed="rId2"/>
          <a:stretch>
            <a:fillRect/>
          </a:stretch>
        </p:blipFill>
        <p:spPr>
          <a:xfrm>
            <a:off x="10353368" y="6111277"/>
            <a:ext cx="1632156" cy="625383"/>
          </a:xfrm>
          <a:prstGeom prst="rect">
            <a:avLst/>
          </a:prstGeom>
        </p:spPr>
      </p:pic>
    </p:spTree>
    <p:extLst>
      <p:ext uri="{BB962C8B-B14F-4D97-AF65-F5344CB8AC3E}">
        <p14:creationId xmlns:p14="http://schemas.microsoft.com/office/powerpoint/2010/main" val="1659202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00E22-BAD3-F42C-2F4C-1721805D5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3A79F0-B9F8-3520-1ADE-6C18168A7DEA}"/>
              </a:ext>
            </a:extLst>
          </p:cNvPr>
          <p:cNvSpPr>
            <a:spLocks noGrp="1"/>
          </p:cNvSpPr>
          <p:nvPr>
            <p:ph type="title"/>
          </p:nvPr>
        </p:nvSpPr>
        <p:spPr>
          <a:xfrm>
            <a:off x="26744" y="0"/>
            <a:ext cx="10515600" cy="1325563"/>
          </a:xfrm>
        </p:spPr>
        <p:txBody>
          <a:bodyPr/>
          <a:lstStyle/>
          <a:p>
            <a:r>
              <a:rPr lang="en-GB" dirty="0"/>
              <a:t>Vocabulary</a:t>
            </a:r>
          </a:p>
        </p:txBody>
      </p:sp>
      <p:pic>
        <p:nvPicPr>
          <p:cNvPr id="3" name="Picture 2">
            <a:extLst>
              <a:ext uri="{FF2B5EF4-FFF2-40B4-BE49-F238E27FC236}">
                <a16:creationId xmlns:a16="http://schemas.microsoft.com/office/drawing/2014/main" id="{CA5DC90A-F97A-05AD-44B9-46F157C305B2}"/>
              </a:ext>
            </a:extLst>
          </p:cNvPr>
          <p:cNvPicPr>
            <a:picLocks noChangeAspect="1"/>
          </p:cNvPicPr>
          <p:nvPr/>
        </p:nvPicPr>
        <p:blipFill>
          <a:blip r:embed="rId3"/>
          <a:stretch>
            <a:fillRect/>
          </a:stretch>
        </p:blipFill>
        <p:spPr>
          <a:xfrm>
            <a:off x="10353368" y="6111277"/>
            <a:ext cx="1632156" cy="625383"/>
          </a:xfrm>
          <a:prstGeom prst="rect">
            <a:avLst/>
          </a:prstGeom>
        </p:spPr>
      </p:pic>
      <p:pic>
        <p:nvPicPr>
          <p:cNvPr id="5" name="Picture 4">
            <a:extLst>
              <a:ext uri="{FF2B5EF4-FFF2-40B4-BE49-F238E27FC236}">
                <a16:creationId xmlns:a16="http://schemas.microsoft.com/office/drawing/2014/main" id="{ACEA75D7-AE28-BDC3-384B-0416EB996021}"/>
              </a:ext>
            </a:extLst>
          </p:cNvPr>
          <p:cNvPicPr>
            <a:picLocks noChangeAspect="1"/>
          </p:cNvPicPr>
          <p:nvPr/>
        </p:nvPicPr>
        <p:blipFill>
          <a:blip r:embed="rId4"/>
          <a:stretch>
            <a:fillRect/>
          </a:stretch>
        </p:blipFill>
        <p:spPr>
          <a:xfrm>
            <a:off x="173788" y="1114690"/>
            <a:ext cx="10221511" cy="4996587"/>
          </a:xfrm>
          <a:prstGeom prst="rect">
            <a:avLst/>
          </a:prstGeom>
        </p:spPr>
      </p:pic>
    </p:spTree>
    <p:extLst>
      <p:ext uri="{BB962C8B-B14F-4D97-AF65-F5344CB8AC3E}">
        <p14:creationId xmlns:p14="http://schemas.microsoft.com/office/powerpoint/2010/main" val="285887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9F701-338E-8B4C-6E07-514F6DE10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334F5-3D39-EE65-9E3A-9CFEC3A8FE98}"/>
              </a:ext>
            </a:extLst>
          </p:cNvPr>
          <p:cNvSpPr>
            <a:spLocks noGrp="1"/>
          </p:cNvSpPr>
          <p:nvPr>
            <p:ph type="title"/>
          </p:nvPr>
        </p:nvSpPr>
        <p:spPr>
          <a:xfrm>
            <a:off x="58992" y="0"/>
            <a:ext cx="10515600" cy="1325563"/>
          </a:xfrm>
        </p:spPr>
        <p:txBody>
          <a:bodyPr/>
          <a:lstStyle/>
          <a:p>
            <a:r>
              <a:rPr lang="en-GB" dirty="0"/>
              <a:t>Examples of work</a:t>
            </a:r>
          </a:p>
        </p:txBody>
      </p:sp>
      <p:pic>
        <p:nvPicPr>
          <p:cNvPr id="3" name="Picture 2">
            <a:extLst>
              <a:ext uri="{FF2B5EF4-FFF2-40B4-BE49-F238E27FC236}">
                <a16:creationId xmlns:a16="http://schemas.microsoft.com/office/drawing/2014/main" id="{062BBC19-9B36-522C-F6BA-17DE984A904C}"/>
              </a:ext>
            </a:extLst>
          </p:cNvPr>
          <p:cNvPicPr>
            <a:picLocks noChangeAspect="1"/>
          </p:cNvPicPr>
          <p:nvPr/>
        </p:nvPicPr>
        <p:blipFill>
          <a:blip r:embed="rId2"/>
          <a:stretch>
            <a:fillRect/>
          </a:stretch>
        </p:blipFill>
        <p:spPr>
          <a:xfrm>
            <a:off x="10353368" y="6111277"/>
            <a:ext cx="1632156" cy="625383"/>
          </a:xfrm>
          <a:prstGeom prst="rect">
            <a:avLst/>
          </a:prstGeom>
        </p:spPr>
      </p:pic>
      <p:pic>
        <p:nvPicPr>
          <p:cNvPr id="12" name="Picture 11">
            <a:extLst>
              <a:ext uri="{FF2B5EF4-FFF2-40B4-BE49-F238E27FC236}">
                <a16:creationId xmlns:a16="http://schemas.microsoft.com/office/drawing/2014/main" id="{73815423-63C1-5A9F-65ED-637E6F5A8E80}"/>
              </a:ext>
            </a:extLst>
          </p:cNvPr>
          <p:cNvPicPr>
            <a:picLocks noChangeAspect="1"/>
          </p:cNvPicPr>
          <p:nvPr/>
        </p:nvPicPr>
        <p:blipFill>
          <a:blip r:embed="rId3"/>
          <a:stretch>
            <a:fillRect/>
          </a:stretch>
        </p:blipFill>
        <p:spPr>
          <a:xfrm rot="20752583">
            <a:off x="567049" y="1635206"/>
            <a:ext cx="2797963" cy="2099314"/>
          </a:xfrm>
          <a:prstGeom prst="rect">
            <a:avLst/>
          </a:prstGeom>
        </p:spPr>
      </p:pic>
      <p:pic>
        <p:nvPicPr>
          <p:cNvPr id="13" name="Picture 12">
            <a:extLst>
              <a:ext uri="{FF2B5EF4-FFF2-40B4-BE49-F238E27FC236}">
                <a16:creationId xmlns:a16="http://schemas.microsoft.com/office/drawing/2014/main" id="{0FF36F0A-24AB-8C0A-D9E0-6F093B6F5647}"/>
              </a:ext>
            </a:extLst>
          </p:cNvPr>
          <p:cNvPicPr>
            <a:picLocks noChangeAspect="1"/>
          </p:cNvPicPr>
          <p:nvPr/>
        </p:nvPicPr>
        <p:blipFill>
          <a:blip r:embed="rId4"/>
          <a:stretch>
            <a:fillRect/>
          </a:stretch>
        </p:blipFill>
        <p:spPr>
          <a:xfrm>
            <a:off x="353206" y="4360985"/>
            <a:ext cx="2183979" cy="2183979"/>
          </a:xfrm>
          <a:prstGeom prst="rect">
            <a:avLst/>
          </a:prstGeom>
        </p:spPr>
      </p:pic>
      <p:pic>
        <p:nvPicPr>
          <p:cNvPr id="14" name="Picture 13">
            <a:extLst>
              <a:ext uri="{FF2B5EF4-FFF2-40B4-BE49-F238E27FC236}">
                <a16:creationId xmlns:a16="http://schemas.microsoft.com/office/drawing/2014/main" id="{745FD6F6-E4F7-70A3-8068-F23684FE7296}"/>
              </a:ext>
            </a:extLst>
          </p:cNvPr>
          <p:cNvPicPr>
            <a:picLocks noChangeAspect="1"/>
          </p:cNvPicPr>
          <p:nvPr/>
        </p:nvPicPr>
        <p:blipFill>
          <a:blip r:embed="rId5"/>
          <a:stretch>
            <a:fillRect/>
          </a:stretch>
        </p:blipFill>
        <p:spPr>
          <a:xfrm rot="645405">
            <a:off x="2867586" y="4163227"/>
            <a:ext cx="2970596" cy="2236859"/>
          </a:xfrm>
          <a:prstGeom prst="rect">
            <a:avLst/>
          </a:prstGeom>
        </p:spPr>
      </p:pic>
      <p:pic>
        <p:nvPicPr>
          <p:cNvPr id="15" name="Picture 14">
            <a:extLst>
              <a:ext uri="{FF2B5EF4-FFF2-40B4-BE49-F238E27FC236}">
                <a16:creationId xmlns:a16="http://schemas.microsoft.com/office/drawing/2014/main" id="{553DBFB7-F9D5-9AF8-8458-F07B30258453}"/>
              </a:ext>
            </a:extLst>
          </p:cNvPr>
          <p:cNvPicPr>
            <a:picLocks noChangeAspect="1"/>
          </p:cNvPicPr>
          <p:nvPr/>
        </p:nvPicPr>
        <p:blipFill>
          <a:blip r:embed="rId6"/>
          <a:stretch>
            <a:fillRect/>
          </a:stretch>
        </p:blipFill>
        <p:spPr>
          <a:xfrm>
            <a:off x="9576079" y="291368"/>
            <a:ext cx="2257086" cy="2257086"/>
          </a:xfrm>
          <a:prstGeom prst="rect">
            <a:avLst/>
          </a:prstGeom>
        </p:spPr>
      </p:pic>
      <p:pic>
        <p:nvPicPr>
          <p:cNvPr id="16" name="Picture 15">
            <a:extLst>
              <a:ext uri="{FF2B5EF4-FFF2-40B4-BE49-F238E27FC236}">
                <a16:creationId xmlns:a16="http://schemas.microsoft.com/office/drawing/2014/main" id="{90C48F94-F85F-039F-83A4-0293031847B6}"/>
              </a:ext>
            </a:extLst>
          </p:cNvPr>
          <p:cNvPicPr>
            <a:picLocks noChangeAspect="1"/>
          </p:cNvPicPr>
          <p:nvPr/>
        </p:nvPicPr>
        <p:blipFill>
          <a:blip r:embed="rId7"/>
          <a:stretch>
            <a:fillRect/>
          </a:stretch>
        </p:blipFill>
        <p:spPr>
          <a:xfrm>
            <a:off x="6318931" y="4476574"/>
            <a:ext cx="2068390" cy="2068390"/>
          </a:xfrm>
          <a:prstGeom prst="rect">
            <a:avLst/>
          </a:prstGeom>
        </p:spPr>
      </p:pic>
      <p:pic>
        <p:nvPicPr>
          <p:cNvPr id="17" name="Picture 16">
            <a:extLst>
              <a:ext uri="{FF2B5EF4-FFF2-40B4-BE49-F238E27FC236}">
                <a16:creationId xmlns:a16="http://schemas.microsoft.com/office/drawing/2014/main" id="{03C67BB9-89B5-69F5-E928-C3CB1EB29B8E}"/>
              </a:ext>
            </a:extLst>
          </p:cNvPr>
          <p:cNvPicPr>
            <a:picLocks noChangeAspect="1"/>
          </p:cNvPicPr>
          <p:nvPr/>
        </p:nvPicPr>
        <p:blipFill>
          <a:blip r:embed="rId8"/>
          <a:stretch>
            <a:fillRect/>
          </a:stretch>
        </p:blipFill>
        <p:spPr>
          <a:xfrm rot="20964988">
            <a:off x="8758176" y="4096160"/>
            <a:ext cx="2947925" cy="1656673"/>
          </a:xfrm>
          <a:prstGeom prst="rect">
            <a:avLst/>
          </a:prstGeom>
        </p:spPr>
      </p:pic>
      <p:pic>
        <p:nvPicPr>
          <p:cNvPr id="18" name="Picture 17">
            <a:extLst>
              <a:ext uri="{FF2B5EF4-FFF2-40B4-BE49-F238E27FC236}">
                <a16:creationId xmlns:a16="http://schemas.microsoft.com/office/drawing/2014/main" id="{8A77BCBE-557E-7F39-4B4C-CEF201DE0416}"/>
              </a:ext>
            </a:extLst>
          </p:cNvPr>
          <p:cNvPicPr>
            <a:picLocks noChangeAspect="1"/>
          </p:cNvPicPr>
          <p:nvPr/>
        </p:nvPicPr>
        <p:blipFill>
          <a:blip r:embed="rId9"/>
          <a:stretch>
            <a:fillRect/>
          </a:stretch>
        </p:blipFill>
        <p:spPr>
          <a:xfrm>
            <a:off x="6945606" y="313036"/>
            <a:ext cx="2429506" cy="3238042"/>
          </a:xfrm>
          <a:prstGeom prst="rect">
            <a:avLst/>
          </a:prstGeom>
        </p:spPr>
      </p:pic>
      <p:pic>
        <p:nvPicPr>
          <p:cNvPr id="19" name="Picture 18">
            <a:extLst>
              <a:ext uri="{FF2B5EF4-FFF2-40B4-BE49-F238E27FC236}">
                <a16:creationId xmlns:a16="http://schemas.microsoft.com/office/drawing/2014/main" id="{448456EC-8770-86A1-B774-615D417E5AA0}"/>
              </a:ext>
            </a:extLst>
          </p:cNvPr>
          <p:cNvPicPr>
            <a:picLocks noChangeAspect="1"/>
          </p:cNvPicPr>
          <p:nvPr/>
        </p:nvPicPr>
        <p:blipFill>
          <a:blip r:embed="rId10"/>
          <a:stretch>
            <a:fillRect/>
          </a:stretch>
        </p:blipFill>
        <p:spPr>
          <a:xfrm rot="566368">
            <a:off x="4323061" y="468162"/>
            <a:ext cx="2296510" cy="1714801"/>
          </a:xfrm>
          <a:prstGeom prst="rect">
            <a:avLst/>
          </a:prstGeom>
        </p:spPr>
      </p:pic>
      <p:pic>
        <p:nvPicPr>
          <p:cNvPr id="20" name="Picture 19">
            <a:extLst>
              <a:ext uri="{FF2B5EF4-FFF2-40B4-BE49-F238E27FC236}">
                <a16:creationId xmlns:a16="http://schemas.microsoft.com/office/drawing/2014/main" id="{FBA79CEA-662A-62AF-E570-AF2B036C99B0}"/>
              </a:ext>
            </a:extLst>
          </p:cNvPr>
          <p:cNvPicPr>
            <a:picLocks noChangeAspect="1"/>
          </p:cNvPicPr>
          <p:nvPr/>
        </p:nvPicPr>
        <p:blipFill>
          <a:blip r:embed="rId11"/>
          <a:stretch>
            <a:fillRect/>
          </a:stretch>
        </p:blipFill>
        <p:spPr>
          <a:xfrm>
            <a:off x="4300632" y="2359674"/>
            <a:ext cx="1609958" cy="1609958"/>
          </a:xfrm>
          <a:prstGeom prst="rect">
            <a:avLst/>
          </a:prstGeom>
        </p:spPr>
      </p:pic>
    </p:spTree>
    <p:extLst>
      <p:ext uri="{BB962C8B-B14F-4D97-AF65-F5344CB8AC3E}">
        <p14:creationId xmlns:p14="http://schemas.microsoft.com/office/powerpoint/2010/main" val="3807373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3214-2A93-B59C-C6AD-8CFBEB12B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6DAB3-DDFE-E693-6C71-A9CAA1B02B39}"/>
              </a:ext>
            </a:extLst>
          </p:cNvPr>
          <p:cNvSpPr>
            <a:spLocks noGrp="1"/>
          </p:cNvSpPr>
          <p:nvPr>
            <p:ph type="title"/>
          </p:nvPr>
        </p:nvSpPr>
        <p:spPr>
          <a:xfrm>
            <a:off x="212084" y="121340"/>
            <a:ext cx="10515600" cy="1325563"/>
          </a:xfrm>
        </p:spPr>
        <p:txBody>
          <a:bodyPr/>
          <a:lstStyle/>
          <a:p>
            <a:r>
              <a:rPr lang="en-GB" dirty="0"/>
              <a:t>Assessment</a:t>
            </a:r>
          </a:p>
        </p:txBody>
      </p:sp>
      <p:pic>
        <p:nvPicPr>
          <p:cNvPr id="3" name="Picture 2">
            <a:extLst>
              <a:ext uri="{FF2B5EF4-FFF2-40B4-BE49-F238E27FC236}">
                <a16:creationId xmlns:a16="http://schemas.microsoft.com/office/drawing/2014/main" id="{FB6D51A1-7085-BCE0-101C-57AC84D20540}"/>
              </a:ext>
            </a:extLst>
          </p:cNvPr>
          <p:cNvPicPr>
            <a:picLocks noChangeAspect="1"/>
          </p:cNvPicPr>
          <p:nvPr/>
        </p:nvPicPr>
        <p:blipFill>
          <a:blip r:embed="rId2"/>
          <a:stretch>
            <a:fillRect/>
          </a:stretch>
        </p:blipFill>
        <p:spPr>
          <a:xfrm>
            <a:off x="10353368" y="6111277"/>
            <a:ext cx="1632156" cy="625383"/>
          </a:xfrm>
          <a:prstGeom prst="rect">
            <a:avLst/>
          </a:prstGeom>
        </p:spPr>
      </p:pic>
      <p:sp>
        <p:nvSpPr>
          <p:cNvPr id="5" name="TextBox 4">
            <a:extLst>
              <a:ext uri="{FF2B5EF4-FFF2-40B4-BE49-F238E27FC236}">
                <a16:creationId xmlns:a16="http://schemas.microsoft.com/office/drawing/2014/main" id="{A098C894-B2ED-1D18-4D77-AD4FBCE1AB9C}"/>
              </a:ext>
            </a:extLst>
          </p:cNvPr>
          <p:cNvSpPr txBox="1"/>
          <p:nvPr/>
        </p:nvSpPr>
        <p:spPr>
          <a:xfrm>
            <a:off x="448596" y="1325563"/>
            <a:ext cx="11294808" cy="4641655"/>
          </a:xfrm>
          <a:prstGeom prst="rect">
            <a:avLst/>
          </a:prstGeom>
          <a:noFill/>
        </p:spPr>
        <p:txBody>
          <a:bodyPr wrap="square">
            <a:spAutoFit/>
          </a:bodyPr>
          <a:lstStyle/>
          <a:p>
            <a:pPr>
              <a:lnSpc>
                <a:spcPct val="107000"/>
              </a:lnSpc>
              <a:spcAft>
                <a:spcPts val="800"/>
              </a:spcAft>
            </a:pPr>
            <a:r>
              <a:rPr lang="en-GB" sz="1800" dirty="0">
                <a:effectLst/>
                <a:latin typeface="Aptos" panose="020B0004020202020204" pitchFamily="34" charset="0"/>
                <a:ea typeface="Aptos" panose="020B0004020202020204" pitchFamily="34" charset="0"/>
                <a:cs typeface="Times New Roman" panose="02020603050405020304" pitchFamily="18" charset="0"/>
              </a:rPr>
              <a:t>At Bowling Green our curriculum is carefully planned to match the learning objectives set out in the National Curriculum for each year group. Therefore, we say that a child is ‘expected’ which means they are achieving their year groups objectives if they are keeping up with the learning detailed in our long term and medium term plans.</a:t>
            </a:r>
          </a:p>
          <a:p>
            <a:pPr>
              <a:lnSpc>
                <a:spcPct val="107000"/>
              </a:lnSpc>
              <a:spcAft>
                <a:spcPts val="800"/>
              </a:spcAft>
            </a:pPr>
            <a:r>
              <a:rPr lang="en-GB" sz="1800" dirty="0">
                <a:effectLst/>
                <a:latin typeface="Aptos" panose="020B0004020202020204" pitchFamily="34" charset="0"/>
                <a:ea typeface="Aptos" panose="020B0004020202020204" pitchFamily="34" charset="0"/>
                <a:cs typeface="Times New Roman" panose="02020603050405020304" pitchFamily="18" charset="0"/>
              </a:rPr>
              <a:t>Whether a child is deemed to be keeping up with the learning is down to teacher judgement and knowledge of each individual child. To aid this decision each unit has a pre-learning task, this could check a child's understanding of the content up to this point i.e. have they recalled relevant information from previous year groups. This pre-learning task is used to inform planning, specifically thinking about additional support and challenge which may be needed in order to meet the needs of our pupils. Following the completion of a unit there is a post-learning task this checks a child's understanding of the content covered.</a:t>
            </a:r>
          </a:p>
          <a:p>
            <a:pPr>
              <a:lnSpc>
                <a:spcPct val="107000"/>
              </a:lnSpc>
              <a:spcAft>
                <a:spcPts val="800"/>
              </a:spcAft>
            </a:pPr>
            <a:r>
              <a:rPr lang="en-GB" sz="1800" dirty="0">
                <a:effectLst/>
                <a:latin typeface="Aptos" panose="020B0004020202020204" pitchFamily="34" charset="0"/>
                <a:ea typeface="Aptos" panose="020B0004020202020204" pitchFamily="34" charset="0"/>
                <a:cs typeface="Times New Roman" panose="02020603050405020304" pitchFamily="18" charset="0"/>
              </a:rPr>
              <a:t>Each lesson has a flashback at the beginning of the lesson this is to support with retrieval of 'sticky knowledge' (knowledge we want children to remember).</a:t>
            </a:r>
          </a:p>
          <a:p>
            <a:pPr>
              <a:lnSpc>
                <a:spcPct val="107000"/>
              </a:lnSpc>
              <a:spcAft>
                <a:spcPts val="800"/>
              </a:spcAft>
            </a:pPr>
            <a:r>
              <a:rPr lang="en-GB" sz="1800" dirty="0">
                <a:effectLst/>
                <a:latin typeface="Aptos" panose="020B0004020202020204" pitchFamily="34" charset="0"/>
                <a:ea typeface="Aptos" panose="020B0004020202020204" pitchFamily="34" charset="0"/>
                <a:cs typeface="Times New Roman" panose="02020603050405020304" pitchFamily="18" charset="0"/>
              </a:rPr>
              <a:t>Children are expected in each subject if they are keeping up with the learning detailed in the LTP/MTP.</a:t>
            </a:r>
          </a:p>
          <a:p>
            <a:pPr>
              <a:lnSpc>
                <a:spcPct val="107000"/>
              </a:lnSpc>
              <a:spcAft>
                <a:spcPts val="800"/>
              </a:spcAft>
            </a:pPr>
            <a:r>
              <a:rPr lang="en-GB" sz="1800" dirty="0">
                <a:effectLst/>
                <a:latin typeface="Aptos" panose="020B0004020202020204" pitchFamily="34" charset="0"/>
                <a:ea typeface="Aptos" panose="020B0004020202020204" pitchFamily="34" charset="0"/>
                <a:cs typeface="Times New Roman" panose="02020603050405020304" pitchFamily="18" charset="0"/>
              </a:rPr>
              <a:t>Statutory Government assessments are undertaken in Year 1 with the Phonics Screening Check, Year 4 with the multiplication check and Year 6 with SATs. </a:t>
            </a:r>
          </a:p>
        </p:txBody>
      </p:sp>
    </p:spTree>
    <p:extLst>
      <p:ext uri="{BB962C8B-B14F-4D97-AF65-F5344CB8AC3E}">
        <p14:creationId xmlns:p14="http://schemas.microsoft.com/office/powerpoint/2010/main" val="2813601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202</TotalTime>
  <Words>1097</Words>
  <Application>Microsoft Office PowerPoint</Application>
  <PresentationFormat>Widescreen</PresentationFormat>
  <Paragraphs>127</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Twinkl Cursive Looped</vt:lpstr>
      <vt:lpstr>Office Theme</vt:lpstr>
      <vt:lpstr>    Curriculum Marketplace</vt:lpstr>
      <vt:lpstr>Long Term Planning</vt:lpstr>
      <vt:lpstr>PowerPoint Presentation</vt:lpstr>
      <vt:lpstr>PowerPoint Presentation</vt:lpstr>
      <vt:lpstr>PowerPoint Presentation</vt:lpstr>
      <vt:lpstr>Curriculum Thread Documents</vt:lpstr>
      <vt:lpstr>Vocabulary</vt:lpstr>
      <vt:lpstr>Examples of work</vt:lpstr>
      <vt:lpstr>Assessment</vt:lpstr>
      <vt:lpstr>What can I do as a parent to support my child in this subject? </vt:lpstr>
      <vt:lpstr>Career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Foster</dc:creator>
  <cp:lastModifiedBy>Chloe Foster</cp:lastModifiedBy>
  <cp:revision>7</cp:revision>
  <dcterms:created xsi:type="dcterms:W3CDTF">2025-01-06T10:26:47Z</dcterms:created>
  <dcterms:modified xsi:type="dcterms:W3CDTF">2025-02-06T17:40:31Z</dcterms:modified>
</cp:coreProperties>
</file>