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7" r:id="rId3"/>
    <p:sldId id="265" r:id="rId4"/>
    <p:sldId id="268" r:id="rId5"/>
    <p:sldId id="335" r:id="rId6"/>
    <p:sldId id="336" r:id="rId7"/>
    <p:sldId id="258" r:id="rId8"/>
    <p:sldId id="264" r:id="rId9"/>
    <p:sldId id="259" r:id="rId10"/>
    <p:sldId id="260" r:id="rId11"/>
    <p:sldId id="261" r:id="rId12"/>
    <p:sldId id="262" r:id="rId13"/>
    <p:sldId id="263"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1166" y="2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A4C2D3-1BF9-4CAF-BF5A-2996DA87E7A7}" type="datetimeFigureOut">
              <a:rPr lang="en-GB" smtClean="0"/>
              <a:t>06/02/2025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ED7ABB-8CDE-4C10-ADC0-590ED954095D}" type="slidenum">
              <a:rPr lang="en-GB" smtClean="0"/>
              <a:t>‹#›</a:t>
            </a:fld>
            <a:endParaRPr lang="en-GB"/>
          </a:p>
        </p:txBody>
      </p:sp>
    </p:spTree>
    <p:extLst>
      <p:ext uri="{BB962C8B-B14F-4D97-AF65-F5344CB8AC3E}">
        <p14:creationId xmlns:p14="http://schemas.microsoft.com/office/powerpoint/2010/main" val="3032539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3</a:t>
            </a:fld>
            <a:endParaRPr lang="en-GB"/>
          </a:p>
        </p:txBody>
      </p:sp>
    </p:spTree>
    <p:extLst>
      <p:ext uri="{BB962C8B-B14F-4D97-AF65-F5344CB8AC3E}">
        <p14:creationId xmlns:p14="http://schemas.microsoft.com/office/powerpoint/2010/main" val="35070034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FEE44C5-FA99-4680-9B86-B28965A57CB9}" type="slidenum">
              <a:rPr lang="en-GB" smtClean="0"/>
              <a:t>4</a:t>
            </a:fld>
            <a:endParaRPr lang="en-GB"/>
          </a:p>
        </p:txBody>
      </p:sp>
    </p:spTree>
    <p:extLst>
      <p:ext uri="{BB962C8B-B14F-4D97-AF65-F5344CB8AC3E}">
        <p14:creationId xmlns:p14="http://schemas.microsoft.com/office/powerpoint/2010/main" val="2232618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059D2-5D0F-4D67-72ED-AE6BE2C0DB4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3882CFCA-CF1E-6FB4-F6AA-E193BB8B4B1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C7625F70-09C5-340C-5930-F1B8EDA822BF}"/>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7E503FC4-46B0-98ED-28AD-2C7E746F48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BBF7526-EF79-8A94-178F-8B899D2747D4}"/>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095730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09D4A-3230-FDFB-46F5-930F2BFD89DB}"/>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630D333D-C0FF-EA8C-093C-6FA46775F23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0C1D551E-0EDD-4A66-2BDA-6712B6C59102}"/>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D3AB0EED-4B46-4E7F-9148-ACA353963A8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9E31825-4EBF-1837-205D-0F24CD12A242}"/>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32329330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899730-FD8F-192E-1FC9-0969420E4475}"/>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00506BB9-1DEC-30DC-38AA-2A9611BC8D01}"/>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78CF08D-F903-6AE8-B5F5-FFD7077D5917}"/>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9CC2EE90-70F9-5F75-A7D3-9FA2B97CC4E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5DB21E6-AA14-4C06-8ABC-6F9120290110}"/>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302734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FE664-57E5-6B5A-977E-B2B313826115}"/>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87426A1A-EDA4-B31D-982E-14F6DCD5FE7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568CD745-3976-CF62-FE01-707360569A43}"/>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36F33E74-803A-2FD3-18E5-B2098B6E58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2F8B2B3-E885-A450-2B77-C45EC915949D}"/>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864402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7F0C1-4EC8-9807-1CB1-9F953A7A276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E877533-5515-3130-6D3C-21B842D43A1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1D2772FB-1711-F5F4-C3F1-986EC24C22D9}"/>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5FDB1323-B109-12A2-EF5D-58DDC77E69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D54FB7-786C-8DBA-D49E-CEA2DF594A84}"/>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4279581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C20F7-01C5-5164-2BB4-F496D3B9F094}"/>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A99BD1B5-096C-17A1-08CC-0CA459C59C5F}"/>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D3849915-7F27-AE28-72EC-CE2A730AC7E9}"/>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DC803783-17C5-AD1D-3CC1-D03E5D16C74A}"/>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6" name="Footer Placeholder 5">
            <a:extLst>
              <a:ext uri="{FF2B5EF4-FFF2-40B4-BE49-F238E27FC236}">
                <a16:creationId xmlns:a16="http://schemas.microsoft.com/office/drawing/2014/main" id="{37763670-FBFB-19C7-CFCE-0CFDFB01567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40F7D6-2977-F320-3EF3-05DD2CB9A59E}"/>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2206631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B1CF9-7798-9D68-C725-F997182707F4}"/>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4DB3AE56-654A-32B9-2B16-139B59793E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2BDDF2-1CD9-A5A6-D868-B4D1FAB7629A}"/>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D8B9450-A588-C7E0-1D42-06EB69243DF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54F97AF5-1CC5-16B4-AB6C-C8D9970A1F9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B2BA87F7-3ABD-871E-F5B5-043993D1D2B8}"/>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8" name="Footer Placeholder 7">
            <a:extLst>
              <a:ext uri="{FF2B5EF4-FFF2-40B4-BE49-F238E27FC236}">
                <a16:creationId xmlns:a16="http://schemas.microsoft.com/office/drawing/2014/main" id="{2EC03221-A66A-16E9-969A-23006FAA8A3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95EEFBE-B452-34B6-0A0E-A0DD227CCAEF}"/>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8811892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D94F7-5FC2-26DF-CDCE-34F7D98E3C5E}"/>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33044227-CA78-4DDE-F8FC-EA5354507AFA}"/>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4" name="Footer Placeholder 3">
            <a:extLst>
              <a:ext uri="{FF2B5EF4-FFF2-40B4-BE49-F238E27FC236}">
                <a16:creationId xmlns:a16="http://schemas.microsoft.com/office/drawing/2014/main" id="{1F03855F-DC3F-1597-AF40-5E1C1F0118F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003D60F-4166-F1D6-E239-078E72AE5F9B}"/>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746947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B999244-23B3-0060-3A7C-E6167C0DBBC2}"/>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3" name="Footer Placeholder 2">
            <a:extLst>
              <a:ext uri="{FF2B5EF4-FFF2-40B4-BE49-F238E27FC236}">
                <a16:creationId xmlns:a16="http://schemas.microsoft.com/office/drawing/2014/main" id="{C8609365-E97F-0859-6D66-D608758F66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2282A76-CC16-0A25-1EFD-86401CC1DB6A}"/>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666478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50B62-BF27-03D1-0E2F-969F2E189B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A3880B0D-29CC-D77C-5DD7-48077F4CD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3A2A3905-C84A-C2DC-D9AC-C4ABC2A95F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AE9FF4F-A03F-34C9-0A5E-DBA2FA1EA14F}"/>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6" name="Footer Placeholder 5">
            <a:extLst>
              <a:ext uri="{FF2B5EF4-FFF2-40B4-BE49-F238E27FC236}">
                <a16:creationId xmlns:a16="http://schemas.microsoft.com/office/drawing/2014/main" id="{BA5BCBD4-390E-0B97-59BB-BB2975A9CBB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206D34-690F-1149-E512-70A66941E3D4}"/>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1191345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14CF7-ED18-F650-6D7B-4AFC509561B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19F89062-EFBB-ABE7-5953-11EFC3782FA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BF28B0E1-7D49-B650-BA48-A638247E96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253EAB-E780-26E0-0753-6C23E5453747}"/>
              </a:ext>
            </a:extLst>
          </p:cNvPr>
          <p:cNvSpPr>
            <a:spLocks noGrp="1"/>
          </p:cNvSpPr>
          <p:nvPr>
            <p:ph type="dt" sz="half" idx="10"/>
          </p:nvPr>
        </p:nvSpPr>
        <p:spPr/>
        <p:txBody>
          <a:bodyPr/>
          <a:lstStyle/>
          <a:p>
            <a:fld id="{CDB4D2D7-44B1-4434-A196-3C7C4CFBB1D0}" type="datetimeFigureOut">
              <a:rPr lang="en-GB" smtClean="0"/>
              <a:t>06/02/2025</a:t>
            </a:fld>
            <a:endParaRPr lang="en-GB"/>
          </a:p>
        </p:txBody>
      </p:sp>
      <p:sp>
        <p:nvSpPr>
          <p:cNvPr id="6" name="Footer Placeholder 5">
            <a:extLst>
              <a:ext uri="{FF2B5EF4-FFF2-40B4-BE49-F238E27FC236}">
                <a16:creationId xmlns:a16="http://schemas.microsoft.com/office/drawing/2014/main" id="{890A1167-193B-3F4E-BFA9-A5B759CCA7D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F669498-4712-4B06-72E7-3F398ABA38E9}"/>
              </a:ext>
            </a:extLst>
          </p:cNvPr>
          <p:cNvSpPr>
            <a:spLocks noGrp="1"/>
          </p:cNvSpPr>
          <p:nvPr>
            <p:ph type="sldNum" sz="quarter" idx="12"/>
          </p:nvPr>
        </p:nvSpPr>
        <p:spPr/>
        <p:txBody>
          <a:bodyPr/>
          <a:lstStyle/>
          <a:p>
            <a:fld id="{7E90AE69-FAD8-4582-995D-E07A1E33F1B8}" type="slidenum">
              <a:rPr lang="en-GB" smtClean="0"/>
              <a:t>‹#›</a:t>
            </a:fld>
            <a:endParaRPr lang="en-GB"/>
          </a:p>
        </p:txBody>
      </p:sp>
    </p:spTree>
    <p:extLst>
      <p:ext uri="{BB962C8B-B14F-4D97-AF65-F5344CB8AC3E}">
        <p14:creationId xmlns:p14="http://schemas.microsoft.com/office/powerpoint/2010/main" val="845583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3761F7-0697-79DB-5AFD-63F08B32CE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71591683-EFF9-DF64-3309-AE43B84BD8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9776176-FC53-1EB7-0301-4FA0F4123C9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DB4D2D7-44B1-4434-A196-3C7C4CFBB1D0}" type="datetimeFigureOut">
              <a:rPr lang="en-GB" smtClean="0"/>
              <a:t>06/02/2025</a:t>
            </a:fld>
            <a:endParaRPr lang="en-GB"/>
          </a:p>
        </p:txBody>
      </p:sp>
      <p:sp>
        <p:nvSpPr>
          <p:cNvPr id="5" name="Footer Placeholder 4">
            <a:extLst>
              <a:ext uri="{FF2B5EF4-FFF2-40B4-BE49-F238E27FC236}">
                <a16:creationId xmlns:a16="http://schemas.microsoft.com/office/drawing/2014/main" id="{2DD16BA7-023A-20AB-D901-296990842A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71DDF1BA-44BF-9EC2-46C2-19163A9056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E90AE69-FAD8-4582-995D-E07A1E33F1B8}" type="slidenum">
              <a:rPr lang="en-GB" smtClean="0"/>
              <a:t>‹#›</a:t>
            </a:fld>
            <a:endParaRPr lang="en-GB"/>
          </a:p>
        </p:txBody>
      </p:sp>
    </p:spTree>
    <p:extLst>
      <p:ext uri="{BB962C8B-B14F-4D97-AF65-F5344CB8AC3E}">
        <p14:creationId xmlns:p14="http://schemas.microsoft.com/office/powerpoint/2010/main" val="9751337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7" Type="http://schemas.microsoft.com/office/2007/relationships/hdphoto" Target="../media/hdphoto2.wdp"/><Relationship Id="rId2" Type="http://schemas.openxmlformats.org/officeDocument/2006/relationships/image" Target="../media/image2.png"/><Relationship Id="rId1" Type="http://schemas.openxmlformats.org/officeDocument/2006/relationships/slideLayout" Target="../slideLayouts/slideLayout6.xml"/><Relationship Id="rId6" Type="http://schemas.openxmlformats.org/officeDocument/2006/relationships/image" Target="../media/image7.png"/><Relationship Id="rId5" Type="http://schemas.microsoft.com/office/2007/relationships/hdphoto" Target="../media/hdphoto1.wdp"/><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6.xml"/><Relationship Id="rId5" Type="http://schemas.microsoft.com/office/2007/relationships/hdphoto" Target="../media/hdphoto3.wdp"/><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95EFC-1D46-DDD2-F880-6C58E2A6067B}"/>
              </a:ext>
            </a:extLst>
          </p:cNvPr>
          <p:cNvSpPr>
            <a:spLocks noGrp="1"/>
          </p:cNvSpPr>
          <p:nvPr>
            <p:ph type="ctrTitle"/>
          </p:nvPr>
        </p:nvSpPr>
        <p:spPr>
          <a:xfrm>
            <a:off x="1435512" y="4236086"/>
            <a:ext cx="9144000" cy="837205"/>
          </a:xfrm>
        </p:spPr>
        <p:txBody>
          <a:bodyPr>
            <a:normAutofit fontScale="90000"/>
          </a:bodyPr>
          <a:lstStyle/>
          <a:p>
            <a:br>
              <a:rPr lang="en-GB" dirty="0"/>
            </a:br>
            <a:r>
              <a:rPr lang="en-GB" dirty="0"/>
              <a:t> </a:t>
            </a:r>
            <a:br>
              <a:rPr lang="en-GB" dirty="0"/>
            </a:br>
            <a:r>
              <a:rPr lang="en-GB" dirty="0"/>
              <a:t> Curriculum Marketplace</a:t>
            </a:r>
          </a:p>
        </p:txBody>
      </p:sp>
      <p:sp>
        <p:nvSpPr>
          <p:cNvPr id="3" name="Subtitle 2">
            <a:extLst>
              <a:ext uri="{FF2B5EF4-FFF2-40B4-BE49-F238E27FC236}">
                <a16:creationId xmlns:a16="http://schemas.microsoft.com/office/drawing/2014/main" id="{B29B9399-69DA-8EE6-675C-AB461B3B31B2}"/>
              </a:ext>
            </a:extLst>
          </p:cNvPr>
          <p:cNvSpPr>
            <a:spLocks noGrp="1"/>
          </p:cNvSpPr>
          <p:nvPr>
            <p:ph type="subTitle" idx="1"/>
          </p:nvPr>
        </p:nvSpPr>
        <p:spPr>
          <a:xfrm>
            <a:off x="1553496" y="5253855"/>
            <a:ext cx="9144000" cy="1103402"/>
          </a:xfrm>
        </p:spPr>
        <p:txBody>
          <a:bodyPr/>
          <a:lstStyle/>
          <a:p>
            <a:r>
              <a:rPr lang="en-GB" dirty="0">
                <a:solidFill>
                  <a:srgbClr val="FF0000"/>
                </a:solidFill>
              </a:rPr>
              <a:t>PSHE</a:t>
            </a:r>
          </a:p>
          <a:p>
            <a:r>
              <a:rPr lang="en-GB">
                <a:solidFill>
                  <a:srgbClr val="FF0000"/>
                </a:solidFill>
              </a:rPr>
              <a:t>Miss Ellie Binns</a:t>
            </a:r>
            <a:endParaRPr lang="en-GB" dirty="0">
              <a:solidFill>
                <a:srgbClr val="FF0000"/>
              </a:solidFill>
            </a:endParaRPr>
          </a:p>
        </p:txBody>
      </p:sp>
      <p:pic>
        <p:nvPicPr>
          <p:cNvPr id="1026" name="Picture 2" descr="Bunting Colorful Flags, Pregnant Flags, Flags, Colorful PNG Transparent ...">
            <a:extLst>
              <a:ext uri="{FF2B5EF4-FFF2-40B4-BE49-F238E27FC236}">
                <a16:creationId xmlns:a16="http://schemas.microsoft.com/office/drawing/2014/main" id="{25CBA662-E934-F1AC-35E6-F6B207545D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6598" y="-474153"/>
            <a:ext cx="13061386" cy="283059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AD92C7B0-EA40-DFF0-BEA7-6188A79B52BF}"/>
              </a:ext>
            </a:extLst>
          </p:cNvPr>
          <p:cNvPicPr>
            <a:picLocks noChangeAspect="1"/>
          </p:cNvPicPr>
          <p:nvPr/>
        </p:nvPicPr>
        <p:blipFill>
          <a:blip r:embed="rId3"/>
          <a:stretch>
            <a:fillRect/>
          </a:stretch>
        </p:blipFill>
        <p:spPr>
          <a:xfrm>
            <a:off x="3679880" y="2161865"/>
            <a:ext cx="4677544" cy="1792266"/>
          </a:xfrm>
          <a:prstGeom prst="rect">
            <a:avLst/>
          </a:prstGeom>
        </p:spPr>
      </p:pic>
    </p:spTree>
    <p:extLst>
      <p:ext uri="{BB962C8B-B14F-4D97-AF65-F5344CB8AC3E}">
        <p14:creationId xmlns:p14="http://schemas.microsoft.com/office/powerpoint/2010/main" val="261967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9F701-338E-8B4C-6E07-514F6DE10E3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C334F5-3D39-EE65-9E3A-9CFEC3A8FE98}"/>
              </a:ext>
            </a:extLst>
          </p:cNvPr>
          <p:cNvSpPr>
            <a:spLocks noGrp="1"/>
          </p:cNvSpPr>
          <p:nvPr>
            <p:ph type="title"/>
          </p:nvPr>
        </p:nvSpPr>
        <p:spPr>
          <a:xfrm>
            <a:off x="58992" y="0"/>
            <a:ext cx="10515600" cy="1325563"/>
          </a:xfrm>
        </p:spPr>
        <p:txBody>
          <a:bodyPr/>
          <a:lstStyle/>
          <a:p>
            <a:r>
              <a:rPr lang="en-GB" dirty="0"/>
              <a:t>Examples of work</a:t>
            </a:r>
          </a:p>
        </p:txBody>
      </p:sp>
      <p:pic>
        <p:nvPicPr>
          <p:cNvPr id="3" name="Picture 2">
            <a:extLst>
              <a:ext uri="{FF2B5EF4-FFF2-40B4-BE49-F238E27FC236}">
                <a16:creationId xmlns:a16="http://schemas.microsoft.com/office/drawing/2014/main" id="{062BBC19-9B36-522C-F6BA-17DE984A904C}"/>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6" name="Picture 5">
            <a:extLst>
              <a:ext uri="{FF2B5EF4-FFF2-40B4-BE49-F238E27FC236}">
                <a16:creationId xmlns:a16="http://schemas.microsoft.com/office/drawing/2014/main" id="{4F4D997C-04D1-48F7-AB5F-0ED5128B6742}"/>
              </a:ext>
            </a:extLst>
          </p:cNvPr>
          <p:cNvPicPr>
            <a:picLocks noChangeAspect="1"/>
          </p:cNvPicPr>
          <p:nvPr/>
        </p:nvPicPr>
        <p:blipFill>
          <a:blip r:embed="rId3"/>
          <a:stretch>
            <a:fillRect/>
          </a:stretch>
        </p:blipFill>
        <p:spPr>
          <a:xfrm>
            <a:off x="371743" y="1051603"/>
            <a:ext cx="3265310" cy="2514897"/>
          </a:xfrm>
          <a:prstGeom prst="rect">
            <a:avLst/>
          </a:prstGeom>
        </p:spPr>
      </p:pic>
      <p:pic>
        <p:nvPicPr>
          <p:cNvPr id="8" name="Picture 7">
            <a:extLst>
              <a:ext uri="{FF2B5EF4-FFF2-40B4-BE49-F238E27FC236}">
                <a16:creationId xmlns:a16="http://schemas.microsoft.com/office/drawing/2014/main" id="{1EE32020-F151-4D70-A9EA-E1FD33D44135}"/>
              </a:ext>
            </a:extLst>
          </p:cNvPr>
          <p:cNvPicPr>
            <a:picLocks noChangeAspect="1"/>
          </p:cNvPicPr>
          <p:nvPr/>
        </p:nvPicPr>
        <p:blipFill>
          <a:blip r:embed="rId4"/>
          <a:stretch>
            <a:fillRect/>
          </a:stretch>
        </p:blipFill>
        <p:spPr>
          <a:xfrm>
            <a:off x="8206613" y="1127805"/>
            <a:ext cx="3624530" cy="2034243"/>
          </a:xfrm>
          <a:prstGeom prst="rect">
            <a:avLst/>
          </a:prstGeom>
        </p:spPr>
      </p:pic>
      <p:pic>
        <p:nvPicPr>
          <p:cNvPr id="10" name="Picture 9">
            <a:extLst>
              <a:ext uri="{FF2B5EF4-FFF2-40B4-BE49-F238E27FC236}">
                <a16:creationId xmlns:a16="http://schemas.microsoft.com/office/drawing/2014/main" id="{50CD170F-89ED-4A14-9CB9-B10E66D806AF}"/>
              </a:ext>
            </a:extLst>
          </p:cNvPr>
          <p:cNvPicPr>
            <a:picLocks noChangeAspect="1"/>
          </p:cNvPicPr>
          <p:nvPr/>
        </p:nvPicPr>
        <p:blipFill>
          <a:blip r:embed="rId5"/>
          <a:stretch>
            <a:fillRect/>
          </a:stretch>
        </p:blipFill>
        <p:spPr>
          <a:xfrm>
            <a:off x="87088" y="4500076"/>
            <a:ext cx="4290182" cy="1909996"/>
          </a:xfrm>
          <a:prstGeom prst="rect">
            <a:avLst/>
          </a:prstGeom>
        </p:spPr>
      </p:pic>
      <p:pic>
        <p:nvPicPr>
          <p:cNvPr id="12" name="Picture 11">
            <a:extLst>
              <a:ext uri="{FF2B5EF4-FFF2-40B4-BE49-F238E27FC236}">
                <a16:creationId xmlns:a16="http://schemas.microsoft.com/office/drawing/2014/main" id="{5DC5BEF0-B45F-45B1-BF22-B67DC57AAA59}"/>
              </a:ext>
            </a:extLst>
          </p:cNvPr>
          <p:cNvPicPr>
            <a:picLocks noChangeAspect="1"/>
          </p:cNvPicPr>
          <p:nvPr/>
        </p:nvPicPr>
        <p:blipFill>
          <a:blip r:embed="rId6"/>
          <a:stretch>
            <a:fillRect/>
          </a:stretch>
        </p:blipFill>
        <p:spPr>
          <a:xfrm>
            <a:off x="4602933" y="3566500"/>
            <a:ext cx="3265310" cy="3186542"/>
          </a:xfrm>
          <a:prstGeom prst="rect">
            <a:avLst/>
          </a:prstGeom>
        </p:spPr>
      </p:pic>
      <p:pic>
        <p:nvPicPr>
          <p:cNvPr id="14" name="Picture 13">
            <a:extLst>
              <a:ext uri="{FF2B5EF4-FFF2-40B4-BE49-F238E27FC236}">
                <a16:creationId xmlns:a16="http://schemas.microsoft.com/office/drawing/2014/main" id="{7222CC14-B19E-48C1-860B-AC00B380B07F}"/>
              </a:ext>
            </a:extLst>
          </p:cNvPr>
          <p:cNvPicPr>
            <a:picLocks noChangeAspect="1"/>
          </p:cNvPicPr>
          <p:nvPr/>
        </p:nvPicPr>
        <p:blipFill>
          <a:blip r:embed="rId7"/>
          <a:stretch>
            <a:fillRect/>
          </a:stretch>
        </p:blipFill>
        <p:spPr>
          <a:xfrm>
            <a:off x="8040617" y="3937921"/>
            <a:ext cx="4020751" cy="1909996"/>
          </a:xfrm>
          <a:prstGeom prst="rect">
            <a:avLst/>
          </a:prstGeom>
        </p:spPr>
      </p:pic>
      <p:pic>
        <p:nvPicPr>
          <p:cNvPr id="16" name="Picture 15">
            <a:extLst>
              <a:ext uri="{FF2B5EF4-FFF2-40B4-BE49-F238E27FC236}">
                <a16:creationId xmlns:a16="http://schemas.microsoft.com/office/drawing/2014/main" id="{31849956-23ED-46A9-AE99-A688C0234E75}"/>
              </a:ext>
            </a:extLst>
          </p:cNvPr>
          <p:cNvPicPr>
            <a:picLocks noChangeAspect="1"/>
          </p:cNvPicPr>
          <p:nvPr/>
        </p:nvPicPr>
        <p:blipFill>
          <a:blip r:embed="rId8"/>
          <a:stretch>
            <a:fillRect/>
          </a:stretch>
        </p:blipFill>
        <p:spPr>
          <a:xfrm>
            <a:off x="3996274" y="1133452"/>
            <a:ext cx="3871969" cy="2125390"/>
          </a:xfrm>
          <a:prstGeom prst="rect">
            <a:avLst/>
          </a:prstGeom>
        </p:spPr>
      </p:pic>
    </p:spTree>
    <p:extLst>
      <p:ext uri="{BB962C8B-B14F-4D97-AF65-F5344CB8AC3E}">
        <p14:creationId xmlns:p14="http://schemas.microsoft.com/office/powerpoint/2010/main" val="38073737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183214-2A93-B59C-C6AD-8CFBEB12BE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56DAB3-DDFE-E693-6C71-A9CAA1B02B39}"/>
              </a:ext>
            </a:extLst>
          </p:cNvPr>
          <p:cNvSpPr>
            <a:spLocks noGrp="1"/>
          </p:cNvSpPr>
          <p:nvPr>
            <p:ph type="title"/>
          </p:nvPr>
        </p:nvSpPr>
        <p:spPr>
          <a:xfrm>
            <a:off x="58992" y="0"/>
            <a:ext cx="10515600" cy="1325563"/>
          </a:xfrm>
        </p:spPr>
        <p:txBody>
          <a:bodyPr/>
          <a:lstStyle/>
          <a:p>
            <a:r>
              <a:rPr lang="en-GB" dirty="0"/>
              <a:t>Assessment</a:t>
            </a:r>
          </a:p>
        </p:txBody>
      </p:sp>
      <p:pic>
        <p:nvPicPr>
          <p:cNvPr id="3" name="Picture 2">
            <a:extLst>
              <a:ext uri="{FF2B5EF4-FFF2-40B4-BE49-F238E27FC236}">
                <a16:creationId xmlns:a16="http://schemas.microsoft.com/office/drawing/2014/main" id="{FB6D51A1-7085-BCE0-101C-57AC84D20540}"/>
              </a:ext>
            </a:extLst>
          </p:cNvPr>
          <p:cNvPicPr>
            <a:picLocks noChangeAspect="1"/>
          </p:cNvPicPr>
          <p:nvPr/>
        </p:nvPicPr>
        <p:blipFill>
          <a:blip r:embed="rId2"/>
          <a:stretch>
            <a:fillRect/>
          </a:stretch>
        </p:blipFill>
        <p:spPr>
          <a:xfrm>
            <a:off x="10353368" y="6111277"/>
            <a:ext cx="1632156" cy="625383"/>
          </a:xfrm>
          <a:prstGeom prst="rect">
            <a:avLst/>
          </a:prstGeom>
        </p:spPr>
      </p:pic>
      <p:sp>
        <p:nvSpPr>
          <p:cNvPr id="8" name="TextBox 7">
            <a:extLst>
              <a:ext uri="{FF2B5EF4-FFF2-40B4-BE49-F238E27FC236}">
                <a16:creationId xmlns:a16="http://schemas.microsoft.com/office/drawing/2014/main" id="{070A0B0D-3FE4-8A79-D7CF-158542F2CC1D}"/>
              </a:ext>
            </a:extLst>
          </p:cNvPr>
          <p:cNvSpPr txBox="1"/>
          <p:nvPr/>
        </p:nvSpPr>
        <p:spPr>
          <a:xfrm>
            <a:off x="448596" y="1325563"/>
            <a:ext cx="11294808" cy="4641655"/>
          </a:xfrm>
          <a:prstGeom prst="rect">
            <a:avLst/>
          </a:prstGeom>
          <a:noFill/>
        </p:spPr>
        <p:txBody>
          <a:bodyPr wrap="square">
            <a:spAutoFit/>
          </a:bodyPr>
          <a:lstStyle/>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At Bowling Green our curriculum is carefully planned to match the learning objectives set out in the National Curriculum for each year group. Therefore, we say that a child is ‘expected’ which means they are achieving their year groups objectives if they are keeping up with the learning detailed in our long term and medium term plans.</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Whether a child is deemed to be keeping up with the learning is down to teacher judgement and knowledge of each individual child. To aid this decision each unit has a pre-learning task, this could check a child's understanding of the content up to this point i.e. have they recalled relevant information from previous year groups. This pre-learning task is used to inform planning, specifically thinking about additional support and challenge which may be needed in order to meet the needs of our pupils. Following the completion of a unit there is a post-learning task this checks a child's understanding of the content covered.</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Each lesson has a flashback at the beginning of the lesson this is to support with retrieval of 'sticky knowledge' (knowledge we want children to remember).</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Children are expected in each subject if they are keeping up with the learning detailed in the LTP/MTP.</a:t>
            </a:r>
          </a:p>
          <a:p>
            <a:pPr>
              <a:lnSpc>
                <a:spcPct val="107000"/>
              </a:lnSpc>
              <a:spcAft>
                <a:spcPts val="800"/>
              </a:spcAft>
            </a:pPr>
            <a:r>
              <a:rPr lang="en-GB" sz="1800" dirty="0">
                <a:effectLst/>
                <a:latin typeface="Aptos" panose="020B0004020202020204" pitchFamily="34" charset="0"/>
                <a:ea typeface="Aptos" panose="020B0004020202020204" pitchFamily="34" charset="0"/>
                <a:cs typeface="Times New Roman" panose="02020603050405020304" pitchFamily="18" charset="0"/>
              </a:rPr>
              <a:t>Statutory Government assessments are undertaken in Year 1 with the Phonics Screening Check, Year 4 with the multiplication check and Year 6 with SATs. </a:t>
            </a:r>
          </a:p>
        </p:txBody>
      </p:sp>
    </p:spTree>
    <p:extLst>
      <p:ext uri="{BB962C8B-B14F-4D97-AF65-F5344CB8AC3E}">
        <p14:creationId xmlns:p14="http://schemas.microsoft.com/office/powerpoint/2010/main" val="28136018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08FA06-D670-C095-3B64-4B65BA30DB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67E781-044D-45A2-59EE-B767A3455896}"/>
              </a:ext>
            </a:extLst>
          </p:cNvPr>
          <p:cNvSpPr>
            <a:spLocks noGrp="1"/>
          </p:cNvSpPr>
          <p:nvPr>
            <p:ph type="title"/>
          </p:nvPr>
        </p:nvSpPr>
        <p:spPr>
          <a:xfrm>
            <a:off x="58992" y="98320"/>
            <a:ext cx="10515600" cy="1325563"/>
          </a:xfrm>
        </p:spPr>
        <p:txBody>
          <a:bodyPr/>
          <a:lstStyle/>
          <a:p>
            <a:r>
              <a:rPr lang="en-GB" dirty="0"/>
              <a:t>What can I do as a parent to support my child in this subject? </a:t>
            </a:r>
          </a:p>
        </p:txBody>
      </p:sp>
      <p:pic>
        <p:nvPicPr>
          <p:cNvPr id="3" name="Picture 2">
            <a:extLst>
              <a:ext uri="{FF2B5EF4-FFF2-40B4-BE49-F238E27FC236}">
                <a16:creationId xmlns:a16="http://schemas.microsoft.com/office/drawing/2014/main" id="{11D03F0A-61A1-06C5-17DC-28CF9B92DE4B}"/>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6" name="Picture 5">
            <a:extLst>
              <a:ext uri="{FF2B5EF4-FFF2-40B4-BE49-F238E27FC236}">
                <a16:creationId xmlns:a16="http://schemas.microsoft.com/office/drawing/2014/main" id="{149F46FB-C106-4000-BEED-9A40C8BAD6FC}"/>
              </a:ext>
            </a:extLst>
          </p:cNvPr>
          <p:cNvPicPr>
            <a:picLocks noChangeAspect="1"/>
          </p:cNvPicPr>
          <p:nvPr/>
        </p:nvPicPr>
        <p:blipFill>
          <a:blip r:embed="rId3"/>
          <a:stretch>
            <a:fillRect/>
          </a:stretch>
        </p:blipFill>
        <p:spPr>
          <a:xfrm>
            <a:off x="1894589" y="1537599"/>
            <a:ext cx="8030859" cy="5133745"/>
          </a:xfrm>
          <a:prstGeom prst="rect">
            <a:avLst/>
          </a:prstGeom>
        </p:spPr>
      </p:pic>
    </p:spTree>
    <p:extLst>
      <p:ext uri="{BB962C8B-B14F-4D97-AF65-F5344CB8AC3E}">
        <p14:creationId xmlns:p14="http://schemas.microsoft.com/office/powerpoint/2010/main" val="4044278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1EE9E-338E-BE09-C006-26E6E792BB5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D14EB0-58D0-7D6E-4FD3-7D47330B21A4}"/>
              </a:ext>
            </a:extLst>
          </p:cNvPr>
          <p:cNvSpPr>
            <a:spLocks noGrp="1"/>
          </p:cNvSpPr>
          <p:nvPr>
            <p:ph type="title"/>
          </p:nvPr>
        </p:nvSpPr>
        <p:spPr>
          <a:xfrm>
            <a:off x="58992" y="0"/>
            <a:ext cx="10515600" cy="1325563"/>
          </a:xfrm>
        </p:spPr>
        <p:txBody>
          <a:bodyPr/>
          <a:lstStyle/>
          <a:p>
            <a:r>
              <a:rPr lang="en-GB" dirty="0"/>
              <a:t>Career Ideas</a:t>
            </a:r>
          </a:p>
        </p:txBody>
      </p:sp>
      <p:pic>
        <p:nvPicPr>
          <p:cNvPr id="3" name="Picture 2">
            <a:extLst>
              <a:ext uri="{FF2B5EF4-FFF2-40B4-BE49-F238E27FC236}">
                <a16:creationId xmlns:a16="http://schemas.microsoft.com/office/drawing/2014/main" id="{AFEA0F73-184E-5367-C975-3A0C8849A84A}"/>
              </a:ext>
            </a:extLst>
          </p:cNvPr>
          <p:cNvPicPr>
            <a:picLocks noChangeAspect="1"/>
          </p:cNvPicPr>
          <p:nvPr/>
        </p:nvPicPr>
        <p:blipFill>
          <a:blip r:embed="rId2"/>
          <a:stretch>
            <a:fillRect/>
          </a:stretch>
        </p:blipFill>
        <p:spPr>
          <a:xfrm>
            <a:off x="10353368" y="6111277"/>
            <a:ext cx="1632156" cy="625383"/>
          </a:xfrm>
          <a:prstGeom prst="rect">
            <a:avLst/>
          </a:prstGeom>
        </p:spPr>
      </p:pic>
      <p:sp>
        <p:nvSpPr>
          <p:cNvPr id="5" name="TextBox 4">
            <a:extLst>
              <a:ext uri="{FF2B5EF4-FFF2-40B4-BE49-F238E27FC236}">
                <a16:creationId xmlns:a16="http://schemas.microsoft.com/office/drawing/2014/main" id="{DB5A44F1-EBCB-4235-BDB8-5167C5CD635C}"/>
              </a:ext>
            </a:extLst>
          </p:cNvPr>
          <p:cNvSpPr txBox="1"/>
          <p:nvPr/>
        </p:nvSpPr>
        <p:spPr>
          <a:xfrm>
            <a:off x="208908" y="1134927"/>
            <a:ext cx="11301573" cy="3970318"/>
          </a:xfrm>
          <a:prstGeom prst="rect">
            <a:avLst/>
          </a:prstGeom>
          <a:noFill/>
        </p:spPr>
        <p:txBody>
          <a:bodyPr wrap="square" rtlCol="0">
            <a:spAutoFit/>
          </a:bodyPr>
          <a:lstStyle/>
          <a:p>
            <a:r>
              <a:rPr lang="en-US" sz="2800" dirty="0">
                <a:latin typeface="Twinkl" panose="02000000000000000000" pitchFamily="2" charset="0"/>
              </a:rPr>
              <a:t>In PSHE we promote the idea that anyone can be anything. Here is a list of career paths for children that have a love of PSHE: </a:t>
            </a:r>
          </a:p>
          <a:p>
            <a:endParaRPr lang="en-US" sz="2800" dirty="0">
              <a:latin typeface="Twinkl" panose="02000000000000000000" pitchFamily="2" charset="0"/>
            </a:endParaRPr>
          </a:p>
          <a:p>
            <a:pPr marL="457200" indent="-457200">
              <a:buFont typeface="Arial" panose="020B0604020202020204" pitchFamily="34" charset="0"/>
              <a:buChar char="•"/>
            </a:pPr>
            <a:r>
              <a:rPr lang="en-GB" sz="2800" dirty="0">
                <a:latin typeface="Twinkl" panose="02000000000000000000" pitchFamily="2" charset="0"/>
              </a:rPr>
              <a:t>Teacher </a:t>
            </a:r>
          </a:p>
          <a:p>
            <a:pPr marL="457200" indent="-457200">
              <a:buFont typeface="Arial" panose="020B0604020202020204" pitchFamily="34" charset="0"/>
              <a:buChar char="•"/>
            </a:pPr>
            <a:r>
              <a:rPr lang="en-GB" sz="2800" dirty="0">
                <a:latin typeface="Twinkl" panose="02000000000000000000" pitchFamily="2" charset="0"/>
              </a:rPr>
              <a:t>Working with animals (E.g. Guide dog trainer)</a:t>
            </a:r>
          </a:p>
          <a:p>
            <a:pPr marL="457200" indent="-457200">
              <a:buFont typeface="Arial" panose="020B0604020202020204" pitchFamily="34" charset="0"/>
              <a:buChar char="•"/>
            </a:pPr>
            <a:r>
              <a:rPr lang="en-GB" sz="2800" dirty="0">
                <a:latin typeface="Twinkl" panose="02000000000000000000" pitchFamily="2" charset="0"/>
              </a:rPr>
              <a:t>Doctor </a:t>
            </a:r>
          </a:p>
          <a:p>
            <a:pPr marL="457200" indent="-457200">
              <a:buFont typeface="Arial" panose="020B0604020202020204" pitchFamily="34" charset="0"/>
              <a:buChar char="•"/>
            </a:pPr>
            <a:r>
              <a:rPr lang="en-GB" sz="2800" dirty="0">
                <a:latin typeface="Twinkl" panose="02000000000000000000" pitchFamily="2" charset="0"/>
              </a:rPr>
              <a:t>Policeman </a:t>
            </a:r>
          </a:p>
          <a:p>
            <a:pPr marL="457200" indent="-457200">
              <a:buFont typeface="Arial" panose="020B0604020202020204" pitchFamily="34" charset="0"/>
              <a:buChar char="•"/>
            </a:pPr>
            <a:r>
              <a:rPr lang="en-GB" sz="2800" dirty="0">
                <a:latin typeface="Twinkl" panose="02000000000000000000" pitchFamily="2" charset="0"/>
              </a:rPr>
              <a:t>Carer </a:t>
            </a:r>
          </a:p>
          <a:p>
            <a:pPr marL="457200" indent="-457200">
              <a:buFont typeface="Arial" panose="020B0604020202020204" pitchFamily="34" charset="0"/>
              <a:buChar char="•"/>
            </a:pPr>
            <a:r>
              <a:rPr lang="en-GB" sz="2800" dirty="0">
                <a:latin typeface="Twinkl" panose="02000000000000000000" pitchFamily="2" charset="0"/>
              </a:rPr>
              <a:t>Midwife </a:t>
            </a:r>
          </a:p>
        </p:txBody>
      </p:sp>
      <p:pic>
        <p:nvPicPr>
          <p:cNvPr id="1026" name="Picture 2" descr="Clipartlord Com Exclusive This Cute Cartoon Clip Art - Policeman ...">
            <a:extLst>
              <a:ext uri="{FF2B5EF4-FFF2-40B4-BE49-F238E27FC236}">
                <a16:creationId xmlns:a16="http://schemas.microsoft.com/office/drawing/2014/main" id="{4796C05E-8532-23A2-3808-9E45E4C0CC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64957" y="1995534"/>
            <a:ext cx="1385025" cy="215537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Veterinary doctor and dog on white background 2070019 Vector Art at ...">
            <a:extLst>
              <a:ext uri="{FF2B5EF4-FFF2-40B4-BE49-F238E27FC236}">
                <a16:creationId xmlns:a16="http://schemas.microsoft.com/office/drawing/2014/main" id="{56DB1806-5571-93BD-27F3-C09E922F1B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7860" y="3416630"/>
            <a:ext cx="2418267" cy="20682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octor clip art biezumd 2 - Clipartix">
            <a:extLst>
              <a:ext uri="{FF2B5EF4-FFF2-40B4-BE49-F238E27FC236}">
                <a16:creationId xmlns:a16="http://schemas.microsoft.com/office/drawing/2014/main" id="{738314F5-9F04-61EE-E304-BDF752EF7C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67298" y="3143157"/>
            <a:ext cx="2034772" cy="27214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Shopkeeper Clipart">
            <a:extLst>
              <a:ext uri="{FF2B5EF4-FFF2-40B4-BE49-F238E27FC236}">
                <a16:creationId xmlns:a16="http://schemas.microsoft.com/office/drawing/2014/main" id="{E85B99A2-76FA-AC6A-F370-5D3AE2037712}"/>
              </a:ext>
            </a:extLst>
          </p:cNvPr>
          <p:cNvPicPr>
            <a:picLocks noChangeAspect="1" noChangeArrowheads="1"/>
          </p:cNvPicPr>
          <p:nvPr/>
        </p:nvPicPr>
        <p:blipFill>
          <a:blip r:embed="rId6">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8915400" y="1599893"/>
            <a:ext cx="1778943" cy="1793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79455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BDB58-7F02-96F9-4599-8EE44656CCFF}"/>
              </a:ext>
            </a:extLst>
          </p:cNvPr>
          <p:cNvSpPr>
            <a:spLocks noGrp="1"/>
          </p:cNvSpPr>
          <p:nvPr>
            <p:ph type="title"/>
          </p:nvPr>
        </p:nvSpPr>
        <p:spPr>
          <a:xfrm>
            <a:off x="58992" y="0"/>
            <a:ext cx="10515600" cy="1325563"/>
          </a:xfrm>
        </p:spPr>
        <p:txBody>
          <a:bodyPr/>
          <a:lstStyle/>
          <a:p>
            <a:r>
              <a:rPr lang="en-GB" dirty="0"/>
              <a:t>Long Term Planning</a:t>
            </a:r>
          </a:p>
        </p:txBody>
      </p:sp>
      <p:pic>
        <p:nvPicPr>
          <p:cNvPr id="3" name="Picture 2">
            <a:extLst>
              <a:ext uri="{FF2B5EF4-FFF2-40B4-BE49-F238E27FC236}">
                <a16:creationId xmlns:a16="http://schemas.microsoft.com/office/drawing/2014/main" id="{E1C55107-A9A7-7863-7707-863FC2C0B480}"/>
              </a:ext>
            </a:extLst>
          </p:cNvPr>
          <p:cNvPicPr>
            <a:picLocks noChangeAspect="1"/>
          </p:cNvPicPr>
          <p:nvPr/>
        </p:nvPicPr>
        <p:blipFill>
          <a:blip r:embed="rId2"/>
          <a:stretch>
            <a:fillRect/>
          </a:stretch>
        </p:blipFill>
        <p:spPr>
          <a:xfrm>
            <a:off x="10281449" y="181047"/>
            <a:ext cx="1632156" cy="625383"/>
          </a:xfrm>
          <a:prstGeom prst="rect">
            <a:avLst/>
          </a:prstGeom>
        </p:spPr>
      </p:pic>
      <p:pic>
        <p:nvPicPr>
          <p:cNvPr id="5" name="Picture 4">
            <a:extLst>
              <a:ext uri="{FF2B5EF4-FFF2-40B4-BE49-F238E27FC236}">
                <a16:creationId xmlns:a16="http://schemas.microsoft.com/office/drawing/2014/main" id="{F63B6363-8816-E49F-72F7-8B40D29AA8E8}"/>
              </a:ext>
            </a:extLst>
          </p:cNvPr>
          <p:cNvPicPr>
            <a:picLocks noChangeAspect="1"/>
          </p:cNvPicPr>
          <p:nvPr/>
        </p:nvPicPr>
        <p:blipFill>
          <a:blip r:embed="rId3"/>
          <a:stretch>
            <a:fillRect/>
          </a:stretch>
        </p:blipFill>
        <p:spPr>
          <a:xfrm>
            <a:off x="885183" y="1115451"/>
            <a:ext cx="10664560" cy="5564118"/>
          </a:xfrm>
          <a:prstGeom prst="rect">
            <a:avLst/>
          </a:prstGeom>
        </p:spPr>
      </p:pic>
    </p:spTree>
    <p:extLst>
      <p:ext uri="{BB962C8B-B14F-4D97-AF65-F5344CB8AC3E}">
        <p14:creationId xmlns:p14="http://schemas.microsoft.com/office/powerpoint/2010/main" val="1117034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F5BE7596-4BB5-E243-B36B-406CE2F7FAB0}"/>
              </a:ext>
            </a:extLst>
          </p:cNvPr>
          <p:cNvGraphicFramePr>
            <a:graphicFrameLocks noGrp="1"/>
          </p:cNvGraphicFramePr>
          <p:nvPr>
            <p:extLst>
              <p:ext uri="{D42A27DB-BD31-4B8C-83A1-F6EECF244321}">
                <p14:modId xmlns:p14="http://schemas.microsoft.com/office/powerpoint/2010/main" val="633805529"/>
              </p:ext>
            </p:extLst>
          </p:nvPr>
        </p:nvGraphicFramePr>
        <p:xfrm>
          <a:off x="276324" y="1505883"/>
          <a:ext cx="11606481" cy="4505742"/>
        </p:xfrm>
        <a:graphic>
          <a:graphicData uri="http://schemas.openxmlformats.org/drawingml/2006/table">
            <a:tbl>
              <a:tblPr firstRow="1" firstCol="1" bandRow="1">
                <a:tableStyleId>{5C22544A-7EE6-4342-B048-85BDC9FD1C3A}</a:tableStyleId>
              </a:tblPr>
              <a:tblGrid>
                <a:gridCol w="1285460">
                  <a:extLst>
                    <a:ext uri="{9D8B030D-6E8A-4147-A177-3AD203B41FA5}">
                      <a16:colId xmlns:a16="http://schemas.microsoft.com/office/drawing/2014/main" val="3401256802"/>
                    </a:ext>
                  </a:extLst>
                </a:gridCol>
                <a:gridCol w="2265333">
                  <a:extLst>
                    <a:ext uri="{9D8B030D-6E8A-4147-A177-3AD203B41FA5}">
                      <a16:colId xmlns:a16="http://schemas.microsoft.com/office/drawing/2014/main" val="3268591095"/>
                    </a:ext>
                  </a:extLst>
                </a:gridCol>
                <a:gridCol w="1485853">
                  <a:extLst>
                    <a:ext uri="{9D8B030D-6E8A-4147-A177-3AD203B41FA5}">
                      <a16:colId xmlns:a16="http://schemas.microsoft.com/office/drawing/2014/main" val="2164551869"/>
                    </a:ext>
                  </a:extLst>
                </a:gridCol>
                <a:gridCol w="2353170">
                  <a:extLst>
                    <a:ext uri="{9D8B030D-6E8A-4147-A177-3AD203B41FA5}">
                      <a16:colId xmlns:a16="http://schemas.microsoft.com/office/drawing/2014/main" val="3423813128"/>
                    </a:ext>
                  </a:extLst>
                </a:gridCol>
                <a:gridCol w="1052983">
                  <a:extLst>
                    <a:ext uri="{9D8B030D-6E8A-4147-A177-3AD203B41FA5}">
                      <a16:colId xmlns:a16="http://schemas.microsoft.com/office/drawing/2014/main" val="226506178"/>
                    </a:ext>
                  </a:extLst>
                </a:gridCol>
                <a:gridCol w="1729374">
                  <a:extLst>
                    <a:ext uri="{9D8B030D-6E8A-4147-A177-3AD203B41FA5}">
                      <a16:colId xmlns:a16="http://schemas.microsoft.com/office/drawing/2014/main" val="2957349265"/>
                    </a:ext>
                  </a:extLst>
                </a:gridCol>
                <a:gridCol w="1434308">
                  <a:extLst>
                    <a:ext uri="{9D8B030D-6E8A-4147-A177-3AD203B41FA5}">
                      <a16:colId xmlns:a16="http://schemas.microsoft.com/office/drawing/2014/main" val="1677197717"/>
                    </a:ext>
                  </a:extLst>
                </a:gridCol>
              </a:tblGrid>
              <a:tr h="189799">
                <a:tc>
                  <a:txBody>
                    <a:bodyPr/>
                    <a:lstStyle/>
                    <a:p>
                      <a:pPr marL="0" marR="0" algn="ctr">
                        <a:lnSpc>
                          <a:spcPct val="107000"/>
                        </a:lnSpc>
                        <a:spcBef>
                          <a:spcPts val="0"/>
                        </a:spcBef>
                        <a:spcAft>
                          <a:spcPts val="0"/>
                        </a:spcAft>
                      </a:pPr>
                      <a:r>
                        <a:rPr lang="en-GB" sz="1000">
                          <a:solidFill>
                            <a:schemeClr val="tx1"/>
                          </a:solidFill>
                          <a:effectLst/>
                          <a:latin typeface="+mn-lt"/>
                        </a:rPr>
                        <a:t>Term</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a:txBody>
                    <a:bodyPr/>
                    <a:lstStyle/>
                    <a:p>
                      <a:pPr marL="0" marR="0" algn="ctr">
                        <a:lnSpc>
                          <a:spcPct val="107000"/>
                        </a:lnSpc>
                        <a:spcBef>
                          <a:spcPts val="0"/>
                        </a:spcBef>
                        <a:spcAft>
                          <a:spcPts val="0"/>
                        </a:spcAft>
                      </a:pPr>
                      <a:r>
                        <a:rPr lang="en-GB" sz="1000">
                          <a:solidFill>
                            <a:schemeClr val="tx1"/>
                          </a:solidFill>
                          <a:effectLst/>
                          <a:latin typeface="+mn-lt"/>
                        </a:rPr>
                        <a:t>Autumn 1</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1000">
                          <a:solidFill>
                            <a:schemeClr val="tx1"/>
                          </a:solidFill>
                          <a:effectLst/>
                          <a:latin typeface="+mn-lt"/>
                        </a:rPr>
                        <a:t>Autumn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1000">
                          <a:solidFill>
                            <a:schemeClr val="tx1"/>
                          </a:solidFill>
                          <a:effectLst/>
                          <a:latin typeface="+mn-lt"/>
                        </a:rPr>
                        <a:t>Spring 1</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1000">
                          <a:solidFill>
                            <a:schemeClr val="tx1"/>
                          </a:solidFill>
                          <a:effectLst/>
                          <a:latin typeface="+mn-lt"/>
                        </a:rPr>
                        <a:t>Spring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1000">
                          <a:solidFill>
                            <a:schemeClr val="tx1"/>
                          </a:solidFill>
                          <a:effectLst/>
                          <a:latin typeface="+mn-lt"/>
                        </a:rPr>
                        <a:t>Summer 1</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tc>
                  <a:txBody>
                    <a:bodyPr/>
                    <a:lstStyle/>
                    <a:p>
                      <a:pPr marL="0" marR="0" algn="ctr">
                        <a:lnSpc>
                          <a:spcPct val="107000"/>
                        </a:lnSpc>
                        <a:spcBef>
                          <a:spcPts val="0"/>
                        </a:spcBef>
                        <a:spcAft>
                          <a:spcPts val="0"/>
                        </a:spcAft>
                      </a:pPr>
                      <a:r>
                        <a:rPr lang="en-GB" sz="1000">
                          <a:solidFill>
                            <a:schemeClr val="tx1"/>
                          </a:solidFill>
                          <a:effectLst/>
                          <a:latin typeface="+mn-lt"/>
                        </a:rPr>
                        <a:t>Summer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extLst>
                  <a:ext uri="{0D108BD9-81ED-4DB2-BD59-A6C34878D82A}">
                    <a16:rowId xmlns:a16="http://schemas.microsoft.com/office/drawing/2014/main" val="521371201"/>
                  </a:ext>
                </a:extLst>
              </a:tr>
              <a:tr h="734035">
                <a:tc>
                  <a:txBody>
                    <a:bodyPr/>
                    <a:lstStyle/>
                    <a:p>
                      <a:pPr marL="0" marR="0" algn="ctr">
                        <a:lnSpc>
                          <a:spcPct val="107000"/>
                        </a:lnSpc>
                        <a:spcBef>
                          <a:spcPts val="0"/>
                        </a:spcBef>
                        <a:spcAft>
                          <a:spcPts val="0"/>
                        </a:spcAft>
                      </a:pPr>
                      <a:r>
                        <a:rPr lang="en-GB" sz="1000">
                          <a:solidFill>
                            <a:schemeClr val="tx1"/>
                          </a:solidFill>
                          <a:effectLst/>
                          <a:latin typeface="+mn-lt"/>
                        </a:rPr>
                        <a:t>Theme </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gridSpan="2">
                  <a:txBody>
                    <a:bodyPr/>
                    <a:lstStyle/>
                    <a:p>
                      <a:pPr marL="0" marR="0" algn="ctr">
                        <a:lnSpc>
                          <a:spcPct val="107000"/>
                        </a:lnSpc>
                        <a:spcBef>
                          <a:spcPts val="0"/>
                        </a:spcBef>
                        <a:spcAft>
                          <a:spcPts val="0"/>
                        </a:spcAft>
                      </a:pPr>
                      <a:r>
                        <a:rPr lang="en-GB" sz="1000">
                          <a:solidFill>
                            <a:schemeClr val="tx1"/>
                          </a:solidFill>
                          <a:effectLst/>
                          <a:latin typeface="+mn-lt"/>
                        </a:rPr>
                        <a:t>Who am I?</a:t>
                      </a:r>
                      <a:endParaRPr lang="en-US" sz="1000">
                        <a:solidFill>
                          <a:schemeClr val="tx1"/>
                        </a:solidFill>
                        <a:effectLst/>
                        <a:latin typeface="+mn-lt"/>
                      </a:endParaRPr>
                    </a:p>
                    <a:p>
                      <a:pPr marL="0" marR="0" algn="ctr">
                        <a:lnSpc>
                          <a:spcPct val="107000"/>
                        </a:lnSpc>
                        <a:spcBef>
                          <a:spcPts val="0"/>
                        </a:spcBef>
                        <a:spcAft>
                          <a:spcPts val="0"/>
                        </a:spcAft>
                      </a:pPr>
                      <a:r>
                        <a:rPr lang="en-GB" sz="1000">
                          <a:solidFill>
                            <a:schemeClr val="tx1"/>
                          </a:solidFill>
                          <a:effectLst/>
                          <a:latin typeface="+mn-lt"/>
                        </a:rPr>
                        <a:t>All about me, my feelings, similarities and differences, my family, celebrations, past and present.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000">
                          <a:solidFill>
                            <a:schemeClr val="tx1"/>
                          </a:solidFill>
                          <a:effectLst/>
                          <a:latin typeface="+mn-lt"/>
                        </a:rPr>
                        <a:t>What am I?</a:t>
                      </a:r>
                      <a:endParaRPr lang="en-US" sz="1000">
                        <a:solidFill>
                          <a:schemeClr val="tx1"/>
                        </a:solidFill>
                        <a:effectLst/>
                        <a:latin typeface="+mn-lt"/>
                      </a:endParaRPr>
                    </a:p>
                    <a:p>
                      <a:pPr marL="0" marR="0" algn="ctr">
                        <a:lnSpc>
                          <a:spcPct val="107000"/>
                        </a:lnSpc>
                        <a:spcBef>
                          <a:spcPts val="0"/>
                        </a:spcBef>
                        <a:spcAft>
                          <a:spcPts val="0"/>
                        </a:spcAft>
                      </a:pPr>
                      <a:r>
                        <a:rPr lang="en-GB" sz="1000">
                          <a:solidFill>
                            <a:schemeClr val="tx1"/>
                          </a:solidFill>
                          <a:effectLst/>
                          <a:latin typeface="+mn-lt"/>
                        </a:rPr>
                        <a:t>Evolution, human bodies, staying healthy, oral hygiene, amazing humans, plants vs humans, minibeasts and life cycles.</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000">
                          <a:solidFill>
                            <a:schemeClr val="tx1"/>
                          </a:solidFill>
                          <a:effectLst/>
                          <a:latin typeface="+mn-lt"/>
                        </a:rPr>
                        <a:t>Where am I?</a:t>
                      </a:r>
                      <a:endParaRPr lang="en-US" sz="1000">
                        <a:solidFill>
                          <a:schemeClr val="tx1"/>
                        </a:solidFill>
                        <a:effectLst/>
                        <a:latin typeface="+mn-lt"/>
                      </a:endParaRPr>
                    </a:p>
                    <a:p>
                      <a:pPr marL="0" marR="0" algn="ctr">
                        <a:lnSpc>
                          <a:spcPct val="107000"/>
                        </a:lnSpc>
                        <a:spcBef>
                          <a:spcPts val="0"/>
                        </a:spcBef>
                        <a:spcAft>
                          <a:spcPts val="0"/>
                        </a:spcAft>
                      </a:pPr>
                      <a:r>
                        <a:rPr lang="en-GB" sz="1000">
                          <a:solidFill>
                            <a:schemeClr val="tx1"/>
                          </a:solidFill>
                          <a:effectLst/>
                          <a:latin typeface="+mn-lt"/>
                        </a:rPr>
                        <a:t>Where I live, the UK, fossils/dinosaurs, the world, pirates, space, and how to care for the planet.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tc hMerge="1">
                  <a:txBody>
                    <a:bodyPr/>
                    <a:lstStyle/>
                    <a:p>
                      <a:endParaRPr lang="en-US"/>
                    </a:p>
                  </a:txBody>
                  <a:tcPr/>
                </a:tc>
                <a:extLst>
                  <a:ext uri="{0D108BD9-81ED-4DB2-BD59-A6C34878D82A}">
                    <a16:rowId xmlns:a16="http://schemas.microsoft.com/office/drawing/2014/main" val="853664077"/>
                  </a:ext>
                </a:extLst>
              </a:tr>
              <a:tr h="1400640">
                <a:tc>
                  <a:txBody>
                    <a:bodyPr/>
                    <a:lstStyle/>
                    <a:p>
                      <a:pPr marL="0" marR="0" algn="ctr">
                        <a:lnSpc>
                          <a:spcPct val="107000"/>
                        </a:lnSpc>
                        <a:spcBef>
                          <a:spcPts val="0"/>
                        </a:spcBef>
                        <a:spcAft>
                          <a:spcPts val="0"/>
                        </a:spcAft>
                      </a:pPr>
                      <a:r>
                        <a:rPr lang="en-US" sz="1200">
                          <a:solidFill>
                            <a:schemeClr val="tx1"/>
                          </a:solidFill>
                          <a:effectLst/>
                          <a:latin typeface="+mn-lt"/>
                          <a:ea typeface="Calibri" panose="020F0502020204030204" pitchFamily="34" charset="0"/>
                          <a:cs typeface="Times New Roman" panose="02020603050405020304" pitchFamily="18" charset="0"/>
                        </a:rPr>
                        <a:t>Communication and Language</a:t>
                      </a:r>
                    </a:p>
                    <a:p>
                      <a:pPr marL="0" marR="0" algn="ctr">
                        <a:lnSpc>
                          <a:spcPct val="107000"/>
                        </a:lnSpc>
                        <a:spcBef>
                          <a:spcPts val="0"/>
                        </a:spcBef>
                        <a:spcAft>
                          <a:spcPts val="0"/>
                        </a:spcAft>
                      </a:pPr>
                      <a:endParaRPr lang="en-US" sz="12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gridSpan="2">
                  <a:txBody>
                    <a:bodyPr/>
                    <a:lstStyle/>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a:solidFill>
                            <a:srgbClr val="FF0000"/>
                          </a:solidFill>
                          <a:latin typeface="+mn-lt"/>
                          <a:cs typeface="Amatic SC" panose="00000500000000000000" pitchFamily="2" charset="-79"/>
                        </a:rPr>
                        <a:t>Settling in Activities (Carpet Times, Getting to know you).</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a:solidFill>
                            <a:srgbClr val="FF0000"/>
                          </a:solidFill>
                          <a:latin typeface="+mn-lt"/>
                          <a:cs typeface="Amatic SC" panose="00000500000000000000" pitchFamily="2" charset="-79"/>
                        </a:rPr>
                        <a:t>Making friends</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a:solidFill>
                            <a:srgbClr val="FF0000"/>
                          </a:solidFill>
                          <a:latin typeface="+mn-lt"/>
                          <a:cs typeface="Amatic SC" panose="00000500000000000000" pitchFamily="2" charset="-79"/>
                        </a:rPr>
                        <a:t>Developing listening skills.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a:solidFill>
                            <a:srgbClr val="FF0000"/>
                          </a:solidFill>
                          <a:latin typeface="+mn-lt"/>
                          <a:cs typeface="Amatic SC" panose="00000500000000000000" pitchFamily="2" charset="-79"/>
                        </a:rPr>
                        <a:t>Following instructions.</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a:latin typeface="+mn-lt"/>
                          <a:cs typeface="Amatic SC" panose="00000500000000000000" pitchFamily="2" charset="-79"/>
                        </a:rPr>
                        <a:t>Listening to stories.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a:latin typeface="+mn-lt"/>
                          <a:cs typeface="Amatic SC" panose="00000500000000000000" pitchFamily="2" charset="-79"/>
                        </a:rPr>
                        <a:t>Super 6 – Repeated Texts.</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a:latin typeface="+mn-lt"/>
                          <a:cs typeface="Amatic SC" panose="00000500000000000000" pitchFamily="2" charset="-79"/>
                        </a:rPr>
                        <a:t>Talk through Stories – building vocabulary.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a:latin typeface="+mn-lt"/>
                          <a:cs typeface="Amatic SC" panose="00000500000000000000" pitchFamily="2" charset="-79"/>
                        </a:rPr>
                        <a:t>Using new vocabulary.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a:latin typeface="+mn-lt"/>
                          <a:cs typeface="Amatic SC" panose="00000500000000000000" pitchFamily="2" charset="-79"/>
                        </a:rPr>
                        <a:t>Retelling Stories orally.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a:latin typeface="+mn-lt"/>
                          <a:cs typeface="Amatic SC" panose="00000500000000000000" pitchFamily="2" charset="-79"/>
                        </a:rPr>
                        <a:t>Discussing the curiosity cube – making observations.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a:latin typeface="+mn-lt"/>
                          <a:cs typeface="Amatic SC" panose="00000500000000000000" pitchFamily="2" charset="-79"/>
                        </a:rPr>
                        <a:t>Children talking about things that are familiar to them: home, family, pets.</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a:latin typeface="+mn-lt"/>
                          <a:cs typeface="Amatic SC" panose="00000500000000000000" pitchFamily="2" charset="-79"/>
                        </a:rPr>
                        <a:t>Discussing similarities and differences.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a:latin typeface="+mn-lt"/>
                          <a:cs typeface="Amatic SC" panose="00000500000000000000" pitchFamily="2" charset="-79"/>
                        </a:rPr>
                        <a:t>Talking about aspirations for the future.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a:latin typeface="+mn-lt"/>
                          <a:cs typeface="Amatic SC" panose="00000500000000000000" pitchFamily="2" charset="-79"/>
                        </a:rPr>
                        <a:t>Talking about events that may be familiar: Halloween, Bonfire Night, Christmas.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a:latin typeface="+mn-lt"/>
                          <a:cs typeface="Amatic SC" panose="00000500000000000000" pitchFamily="2" charset="-79"/>
                        </a:rPr>
                        <a:t>Taking part in the Nativity: listening to and singing songs.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a:latin typeface="+mn-lt"/>
                          <a:cs typeface="Amatic SC" panose="00000500000000000000" pitchFamily="2" charset="-79"/>
                        </a:rPr>
                        <a:t>Listening to and joining in the Nursery Rhymes – Nursery Rhyme Week.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a:latin typeface="+mn-lt"/>
                          <a:cs typeface="Amatic SC" panose="00000500000000000000" pitchFamily="2" charset="-79"/>
                        </a:rPr>
                        <a:t>Show and Tell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a:latin typeface="+mn-lt"/>
                          <a:cs typeface="Amatic SC" panose="00000500000000000000" pitchFamily="2" charset="-79"/>
                        </a:rPr>
                        <a:t>Comparing life for us to life for Grandparents. </a:t>
                      </a:r>
                      <a:endParaRPr lang="en-US" sz="1000" b="0" i="0" dirty="0">
                        <a:latin typeface="+mn-lt"/>
                        <a:cs typeface="Amatic SC" panose="00000500000000000000" pitchFamily="2" charset="-79"/>
                      </a:endParaRPr>
                    </a:p>
                  </a:txBody>
                  <a:tcPr marL="51465" marR="51465" marT="0" marB="0">
                    <a:noFill/>
                  </a:tcPr>
                </a:tc>
                <a:tc hMerge="1">
                  <a:txBody>
                    <a:bodyPr/>
                    <a:lstStyle/>
                    <a:p>
                      <a:endParaRPr lang="en-US"/>
                    </a:p>
                  </a:txBody>
                  <a:tcPr/>
                </a:tc>
                <a:tc gridSpan="2">
                  <a:txBody>
                    <a:bodyPr/>
                    <a:lstStyle/>
                    <a:p>
                      <a:pPr marL="171450" marR="0" indent="-171450" algn="ctr">
                        <a:lnSpc>
                          <a:spcPct val="107000"/>
                        </a:lnSpc>
                        <a:spcBef>
                          <a:spcPts val="0"/>
                        </a:spcBef>
                        <a:spcAft>
                          <a:spcPts val="0"/>
                        </a:spcAft>
                        <a:buFontTx/>
                        <a:buBlip>
                          <a:blip r:embed="rId3"/>
                        </a:buBlip>
                      </a:pPr>
                      <a:r>
                        <a:rPr lang="en-US" sz="1000">
                          <a:solidFill>
                            <a:schemeClr val="tx1"/>
                          </a:solidFill>
                          <a:effectLst/>
                          <a:latin typeface="+mn-lt"/>
                          <a:ea typeface="Calibri" panose="020F0502020204030204" pitchFamily="34" charset="0"/>
                          <a:cs typeface="Times New Roman" panose="02020603050405020304" pitchFamily="18" charset="0"/>
                        </a:rPr>
                        <a:t>Listening to stories.</a:t>
                      </a:r>
                    </a:p>
                    <a:p>
                      <a:pPr marL="171450" marR="0" indent="-171450" algn="ctr">
                        <a:lnSpc>
                          <a:spcPct val="107000"/>
                        </a:lnSpc>
                        <a:spcBef>
                          <a:spcPts val="0"/>
                        </a:spcBef>
                        <a:spcAft>
                          <a:spcPts val="0"/>
                        </a:spcAft>
                        <a:buFontTx/>
                        <a:buBlip>
                          <a:blip r:embed="rId3"/>
                        </a:buBlip>
                      </a:pPr>
                      <a:r>
                        <a:rPr lang="en-US" sz="1000">
                          <a:solidFill>
                            <a:srgbClr val="FF0000"/>
                          </a:solidFill>
                          <a:effectLst/>
                          <a:latin typeface="+mn-lt"/>
                          <a:ea typeface="Calibri" panose="020F0502020204030204" pitchFamily="34" charset="0"/>
                          <a:cs typeface="Times New Roman" panose="02020603050405020304" pitchFamily="18" charset="0"/>
                        </a:rPr>
                        <a:t>Good Listening Skills.</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a:latin typeface="+mn-lt"/>
                          <a:cs typeface="Amatic SC" panose="00000500000000000000" pitchFamily="2" charset="-79"/>
                        </a:rPr>
                        <a:t>Super 6 – Repeated Texts – Building familiarity, understanding and increasing vocabulary.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a:latin typeface="+mn-lt"/>
                          <a:cs typeface="Amatic SC" panose="00000500000000000000" pitchFamily="2" charset="-79"/>
                        </a:rPr>
                        <a:t>Talk through stories – building vocabulary, using new vocabulary, building familiarity with stories, retelling stories.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a:latin typeface="+mn-lt"/>
                          <a:cs typeface="Amatic SC" panose="00000500000000000000" pitchFamily="2" charset="-79"/>
                        </a:rPr>
                        <a:t>Discussing the curiosity cube – asking what, where and who questions.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a:latin typeface="+mn-lt"/>
                          <a:cs typeface="Amatic SC" panose="00000500000000000000" pitchFamily="2" charset="-79"/>
                        </a:rPr>
                        <a:t>Describing events in detail. </a:t>
                      </a:r>
                    </a:p>
                    <a:p>
                      <a:pPr marL="171450" marR="0" indent="-171450" algn="ctr">
                        <a:lnSpc>
                          <a:spcPct val="107000"/>
                        </a:lnSpc>
                        <a:spcBef>
                          <a:spcPts val="0"/>
                        </a:spcBef>
                        <a:spcAft>
                          <a:spcPts val="0"/>
                        </a:spcAft>
                        <a:buFontTx/>
                        <a:buBlip>
                          <a:blip r:embed="rId3"/>
                        </a:buBlip>
                      </a:pPr>
                      <a:r>
                        <a:rPr lang="en-US" sz="1000">
                          <a:solidFill>
                            <a:srgbClr val="FF0000"/>
                          </a:solidFill>
                          <a:effectLst/>
                          <a:latin typeface="+mn-lt"/>
                          <a:ea typeface="Calibri" panose="020F0502020204030204" pitchFamily="34" charset="0"/>
                          <a:cs typeface="Times New Roman" panose="02020603050405020304" pitchFamily="18" charset="0"/>
                        </a:rPr>
                        <a:t>Discussing how to stay healthy and what they do at home to stay healthy. </a:t>
                      </a:r>
                    </a:p>
                    <a:p>
                      <a:pPr marL="171450" marR="0" indent="-171450" algn="ctr">
                        <a:lnSpc>
                          <a:spcPct val="107000"/>
                        </a:lnSpc>
                        <a:spcBef>
                          <a:spcPts val="0"/>
                        </a:spcBef>
                        <a:spcAft>
                          <a:spcPts val="0"/>
                        </a:spcAft>
                        <a:buFontTx/>
                        <a:buBlip>
                          <a:blip r:embed="rId3"/>
                        </a:buBlip>
                      </a:pPr>
                      <a:r>
                        <a:rPr lang="en-US" sz="1000">
                          <a:solidFill>
                            <a:srgbClr val="FF0000"/>
                          </a:solidFill>
                          <a:effectLst/>
                          <a:latin typeface="+mn-lt"/>
                          <a:ea typeface="Calibri" panose="020F0502020204030204" pitchFamily="34" charset="0"/>
                          <a:cs typeface="Times New Roman" panose="02020603050405020304" pitchFamily="18" charset="0"/>
                        </a:rPr>
                        <a:t>Talking about how to keep teeth clean. </a:t>
                      </a:r>
                    </a:p>
                    <a:p>
                      <a:pPr marL="171450" marR="0" indent="-171450" algn="ctr">
                        <a:lnSpc>
                          <a:spcPct val="107000"/>
                        </a:lnSpc>
                        <a:spcBef>
                          <a:spcPts val="0"/>
                        </a:spcBef>
                        <a:spcAft>
                          <a:spcPts val="0"/>
                        </a:spcAft>
                        <a:buFontTx/>
                        <a:buBlip>
                          <a:blip r:embed="rId3"/>
                        </a:buBlip>
                      </a:pPr>
                      <a:r>
                        <a:rPr lang="en-US" sz="1000">
                          <a:solidFill>
                            <a:schemeClr val="tx1"/>
                          </a:solidFill>
                          <a:effectLst/>
                          <a:latin typeface="+mn-lt"/>
                          <a:ea typeface="Calibri" panose="020F0502020204030204" pitchFamily="34" charset="0"/>
                          <a:cs typeface="Times New Roman" panose="02020603050405020304" pitchFamily="18" charset="0"/>
                        </a:rPr>
                        <a:t>Discussing the life cycle of a butterfly – asking questions to find out more. </a:t>
                      </a:r>
                    </a:p>
                    <a:p>
                      <a:pPr marL="171450" marR="0" indent="-171450" algn="ctr">
                        <a:lnSpc>
                          <a:spcPct val="107000"/>
                        </a:lnSpc>
                        <a:spcBef>
                          <a:spcPts val="0"/>
                        </a:spcBef>
                        <a:spcAft>
                          <a:spcPts val="0"/>
                        </a:spcAft>
                        <a:buFontTx/>
                        <a:buBlip>
                          <a:blip r:embed="rId3"/>
                        </a:buBlip>
                      </a:pPr>
                      <a:r>
                        <a:rPr lang="en-US" sz="1000">
                          <a:solidFill>
                            <a:schemeClr val="tx1"/>
                          </a:solidFill>
                          <a:effectLst/>
                          <a:latin typeface="+mn-lt"/>
                          <a:ea typeface="Calibri" panose="020F0502020204030204" pitchFamily="34" charset="0"/>
                          <a:cs typeface="Times New Roman" panose="02020603050405020304" pitchFamily="18" charset="0"/>
                        </a:rPr>
                        <a:t>Using new vocabulary in different contexts. </a:t>
                      </a:r>
                    </a:p>
                    <a:p>
                      <a:pPr marL="171450" marR="0" indent="-171450" algn="ctr">
                        <a:lnSpc>
                          <a:spcPct val="107000"/>
                        </a:lnSpc>
                        <a:spcBef>
                          <a:spcPts val="0"/>
                        </a:spcBef>
                        <a:spcAft>
                          <a:spcPts val="0"/>
                        </a:spcAft>
                        <a:buFontTx/>
                        <a:buBlip>
                          <a:blip r:embed="rId3"/>
                        </a:buBlip>
                      </a:pPr>
                      <a:r>
                        <a:rPr lang="en-US" sz="1000">
                          <a:solidFill>
                            <a:schemeClr val="tx1"/>
                          </a:solidFill>
                          <a:effectLst/>
                          <a:latin typeface="+mn-lt"/>
                          <a:ea typeface="Calibri" panose="020F0502020204030204" pitchFamily="34" charset="0"/>
                          <a:cs typeface="Times New Roman" panose="02020603050405020304" pitchFamily="18" charset="0"/>
                        </a:rPr>
                        <a:t>Story Invention – Talk it. </a:t>
                      </a:r>
                    </a:p>
                    <a:p>
                      <a:pPr marL="171450" marR="0" indent="-171450" algn="ctr">
                        <a:lnSpc>
                          <a:spcPct val="107000"/>
                        </a:lnSpc>
                        <a:spcBef>
                          <a:spcPts val="0"/>
                        </a:spcBef>
                        <a:spcAft>
                          <a:spcPts val="0"/>
                        </a:spcAft>
                        <a:buFontTx/>
                        <a:buBlip>
                          <a:blip r:embed="rId3"/>
                        </a:buBlip>
                      </a:pPr>
                      <a:r>
                        <a:rPr lang="en-US" sz="1000">
                          <a:solidFill>
                            <a:schemeClr val="tx1"/>
                          </a:solidFill>
                          <a:effectLst/>
                          <a:latin typeface="+mn-lt"/>
                          <a:ea typeface="Calibri" panose="020F0502020204030204" pitchFamily="34" charset="0"/>
                          <a:cs typeface="Times New Roman" panose="02020603050405020304" pitchFamily="18" charset="0"/>
                        </a:rPr>
                        <a:t>Show and Tell</a:t>
                      </a:r>
                    </a:p>
                    <a:p>
                      <a:pPr marL="171450" marR="0" indent="-171450" algn="ctr">
                        <a:lnSpc>
                          <a:spcPct val="107000"/>
                        </a:lnSpc>
                        <a:spcBef>
                          <a:spcPts val="0"/>
                        </a:spcBef>
                        <a:spcAft>
                          <a:spcPts val="0"/>
                        </a:spcAft>
                        <a:buFontTx/>
                        <a:buBlip>
                          <a:blip r:embed="rId3"/>
                        </a:buBlip>
                      </a:pPr>
                      <a:r>
                        <a:rPr lang="en-US" sz="1000">
                          <a:solidFill>
                            <a:schemeClr val="tx1"/>
                          </a:solidFill>
                          <a:effectLst/>
                          <a:latin typeface="+mn-lt"/>
                          <a:ea typeface="Calibri" panose="020F0502020204030204" pitchFamily="34" charset="0"/>
                          <a:cs typeface="Times New Roman" panose="02020603050405020304" pitchFamily="18" charset="0"/>
                        </a:rPr>
                        <a:t>Sharing Christmas Holiday news.</a:t>
                      </a:r>
                    </a:p>
                    <a:p>
                      <a:pPr marL="171450" marR="0" indent="-171450" algn="ctr">
                        <a:lnSpc>
                          <a:spcPct val="107000"/>
                        </a:lnSpc>
                        <a:spcBef>
                          <a:spcPts val="0"/>
                        </a:spcBef>
                        <a:spcAft>
                          <a:spcPts val="0"/>
                        </a:spcAft>
                        <a:buFontTx/>
                        <a:buBlip>
                          <a:blip r:embed="rId3"/>
                        </a:buBlip>
                      </a:pPr>
                      <a:r>
                        <a:rPr lang="en-US" sz="1000">
                          <a:solidFill>
                            <a:schemeClr val="tx1"/>
                          </a:solidFill>
                          <a:effectLst/>
                          <a:latin typeface="+mn-lt"/>
                          <a:ea typeface="Calibri" panose="020F0502020204030204" pitchFamily="34" charset="0"/>
                          <a:cs typeface="Times New Roman" panose="02020603050405020304" pitchFamily="18" charset="0"/>
                        </a:rPr>
                        <a:t>Classifying Animals.</a:t>
                      </a:r>
                    </a:p>
                    <a:p>
                      <a:pPr marL="171450" marR="0" indent="-171450" algn="ctr">
                        <a:lnSpc>
                          <a:spcPct val="107000"/>
                        </a:lnSpc>
                        <a:spcBef>
                          <a:spcPts val="0"/>
                        </a:spcBef>
                        <a:spcAft>
                          <a:spcPts val="0"/>
                        </a:spcAft>
                        <a:buFontTx/>
                        <a:buBlip>
                          <a:blip r:embed="rId3"/>
                        </a:buBlip>
                      </a:pPr>
                      <a:r>
                        <a:rPr lang="en-US" sz="1000">
                          <a:solidFill>
                            <a:srgbClr val="FF0000"/>
                          </a:solidFill>
                          <a:effectLst/>
                          <a:latin typeface="+mn-lt"/>
                          <a:ea typeface="Calibri" panose="020F0502020204030204" pitchFamily="34" charset="0"/>
                          <a:cs typeface="Times New Roman" panose="02020603050405020304" pitchFamily="18" charset="0"/>
                        </a:rPr>
                        <a:t>Sharing our own ideas and opinions.  </a:t>
                      </a:r>
                    </a:p>
                    <a:p>
                      <a:pPr marL="0" marR="0" algn="ctr">
                        <a:lnSpc>
                          <a:spcPct val="107000"/>
                        </a:lnSpc>
                        <a:spcBef>
                          <a:spcPts val="0"/>
                        </a:spcBef>
                        <a:spcAft>
                          <a:spcPts val="0"/>
                        </a:spcAft>
                      </a:pP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hMerge="1">
                  <a:txBody>
                    <a:bodyPr/>
                    <a:lstStyle/>
                    <a:p>
                      <a:endParaRPr lang="en-US"/>
                    </a:p>
                  </a:txBody>
                  <a:tcPr/>
                </a:tc>
                <a:tc gridSpan="2">
                  <a:txBody>
                    <a:bodyPr/>
                    <a:lstStyle/>
                    <a:p>
                      <a:pPr marL="171450" marR="0" indent="-171450" algn="ctr">
                        <a:lnSpc>
                          <a:spcPct val="107000"/>
                        </a:lnSpc>
                        <a:spcBef>
                          <a:spcPts val="0"/>
                        </a:spcBef>
                        <a:spcAft>
                          <a:spcPts val="0"/>
                        </a:spcAft>
                        <a:buFontTx/>
                        <a:buBlip>
                          <a:blip r:embed="rId3"/>
                        </a:buBlip>
                      </a:pPr>
                      <a:r>
                        <a:rPr lang="en-US" sz="1000" dirty="0">
                          <a:solidFill>
                            <a:schemeClr val="tx1"/>
                          </a:solidFill>
                          <a:effectLst/>
                          <a:latin typeface="+mn-lt"/>
                          <a:ea typeface="Calibri" panose="020F0502020204030204" pitchFamily="34" charset="0"/>
                          <a:cs typeface="Times New Roman" panose="02020603050405020304" pitchFamily="18" charset="0"/>
                        </a:rPr>
                        <a:t>Listening to stories.</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Good Listening Skills.</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mn-lt"/>
                          <a:cs typeface="Amatic SC" panose="00000500000000000000" pitchFamily="2" charset="-79"/>
                        </a:rPr>
                        <a:t>Super 6 – Repeated Texts – Building familiarity, understanding and increasing vocabulary.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mn-lt"/>
                          <a:cs typeface="Amatic SC" panose="00000500000000000000" pitchFamily="2" charset="-79"/>
                        </a:rPr>
                        <a:t>Talk through stories – building vocabulary, using new vocabulary, building familiarity with stories, retelling stories.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mn-lt"/>
                          <a:cs typeface="Amatic SC" panose="00000500000000000000" pitchFamily="2" charset="-79"/>
                        </a:rPr>
                        <a:t>Discussing the curiosity cube – asking how and why questions.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mn-lt"/>
                          <a:cs typeface="Amatic SC" panose="00000500000000000000" pitchFamily="2" charset="-79"/>
                        </a:rPr>
                        <a:t>Describing events in detail using connectives – Weekend News.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mn-lt"/>
                          <a:cs typeface="Amatic SC" panose="00000500000000000000" pitchFamily="2" charset="-79"/>
                        </a:rPr>
                        <a:t>Making up their own stories with a beginning, a middle and an end.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mn-lt"/>
                          <a:cs typeface="Amatic SC" panose="00000500000000000000" pitchFamily="2" charset="-79"/>
                        </a:rPr>
                        <a:t>Sharing Easter Holiday News.</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mn-lt"/>
                          <a:cs typeface="Amatic SC" panose="00000500000000000000" pitchFamily="2" charset="-79"/>
                        </a:rPr>
                        <a:t>Discussing where we live.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latin typeface="+mn-lt"/>
                          <a:cs typeface="Amatic SC" panose="00000500000000000000" pitchFamily="2" charset="-79"/>
                        </a:rPr>
                        <a:t>Comparing the UK to different countries. </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solidFill>
                            <a:srgbClr val="FF0000"/>
                          </a:solidFill>
                          <a:latin typeface="+mn-lt"/>
                          <a:cs typeface="Amatic SC" panose="00000500000000000000" pitchFamily="2" charset="-79"/>
                        </a:rPr>
                        <a:t>Talk around how to care for the environment.</a:t>
                      </a:r>
                    </a:p>
                    <a:p>
                      <a:pPr marL="171450" marR="0" lvl="0" indent="-171450" algn="ctr" defTabSz="914400" rtl="0" eaLnBrk="1" fontAlgn="auto" latinLnBrk="0" hangingPunct="1">
                        <a:lnSpc>
                          <a:spcPct val="107000"/>
                        </a:lnSpc>
                        <a:spcBef>
                          <a:spcPts val="0"/>
                        </a:spcBef>
                        <a:spcAft>
                          <a:spcPts val="0"/>
                        </a:spcAft>
                        <a:buClrTx/>
                        <a:buSzTx/>
                        <a:buFontTx/>
                        <a:buBlip>
                          <a:blip r:embed="rId3"/>
                        </a:buBlip>
                        <a:tabLst/>
                        <a:defRPr/>
                      </a:pPr>
                      <a:r>
                        <a:rPr lang="en-US" sz="1000" b="0" i="0" dirty="0">
                          <a:solidFill>
                            <a:srgbClr val="FF0000"/>
                          </a:solidFill>
                          <a:latin typeface="+mn-lt"/>
                          <a:cs typeface="Amatic SC" panose="00000500000000000000" pitchFamily="2" charset="-79"/>
                        </a:rPr>
                        <a:t>Sharing our own ideas and opinions and being able to give a reason why we think something.  </a:t>
                      </a:r>
                    </a:p>
                  </a:txBody>
                  <a:tcPr marL="51465" marR="51465" marT="0" marB="0">
                    <a:noFill/>
                  </a:tcPr>
                </a:tc>
                <a:tc hMerge="1">
                  <a:txBody>
                    <a:bodyPr/>
                    <a:lstStyle/>
                    <a:p>
                      <a:endParaRPr lang="en-US"/>
                    </a:p>
                  </a:txBody>
                  <a:tcPr/>
                </a:tc>
                <a:extLst>
                  <a:ext uri="{0D108BD9-81ED-4DB2-BD59-A6C34878D82A}">
                    <a16:rowId xmlns:a16="http://schemas.microsoft.com/office/drawing/2014/main" val="3478658419"/>
                  </a:ext>
                </a:extLst>
              </a:tr>
            </a:tbl>
          </a:graphicData>
        </a:graphic>
      </p:graphicFrame>
      <p:sp>
        <p:nvSpPr>
          <p:cNvPr id="2" name="TextBox 1">
            <a:extLst>
              <a:ext uri="{FF2B5EF4-FFF2-40B4-BE49-F238E27FC236}">
                <a16:creationId xmlns:a16="http://schemas.microsoft.com/office/drawing/2014/main" id="{047D6CE1-A678-A574-0A73-D2321AA357C7}"/>
              </a:ext>
            </a:extLst>
          </p:cNvPr>
          <p:cNvSpPr txBox="1"/>
          <p:nvPr/>
        </p:nvSpPr>
        <p:spPr>
          <a:xfrm>
            <a:off x="6480500" y="143033"/>
            <a:ext cx="5711500" cy="1107996"/>
          </a:xfrm>
          <a:prstGeom prst="rect">
            <a:avLst/>
          </a:prstGeom>
          <a:noFill/>
        </p:spPr>
        <p:txBody>
          <a:bodyPr wrap="square">
            <a:spAutoFit/>
          </a:bodyPr>
          <a:lstStyle/>
          <a:p>
            <a:r>
              <a:rPr lang="en-GB" sz="1100" b="1"/>
              <a:t>PSE in Foundation Stage is covered in many areas of the EYFS curriculum; communication and language, PSE, Physical Development and Understanding the World. PSE is developed through the expectations of staff i.e good listening, good sitting, sharing, turn taking etc. PSE is directly introduced through adult led discussions and activities i.e. how to care for the environment. It is also, introduced indirectly through continuous provision where adults model key skills i.e. tooth brushing. </a:t>
            </a:r>
            <a:endParaRPr lang="en-GB" sz="1100" b="1" dirty="0"/>
          </a:p>
        </p:txBody>
      </p:sp>
      <p:sp>
        <p:nvSpPr>
          <p:cNvPr id="3" name="Title 1">
            <a:extLst>
              <a:ext uri="{FF2B5EF4-FFF2-40B4-BE49-F238E27FC236}">
                <a16:creationId xmlns:a16="http://schemas.microsoft.com/office/drawing/2014/main" id="{2F272291-BFA5-B500-1653-596C482C328F}"/>
              </a:ext>
            </a:extLst>
          </p:cNvPr>
          <p:cNvSpPr txBox="1">
            <a:spLocks/>
          </p:cNvSpPr>
          <p:nvPr/>
        </p:nvSpPr>
        <p:spPr>
          <a:xfrm>
            <a:off x="-3206722" y="-7453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PSE in EYFS</a:t>
            </a:r>
          </a:p>
        </p:txBody>
      </p:sp>
      <p:pic>
        <p:nvPicPr>
          <p:cNvPr id="4" name="Picture 3">
            <a:extLst>
              <a:ext uri="{FF2B5EF4-FFF2-40B4-BE49-F238E27FC236}">
                <a16:creationId xmlns:a16="http://schemas.microsoft.com/office/drawing/2014/main" id="{2F1DCAE2-C981-D890-230A-B8DF7D6ECA76}"/>
              </a:ext>
            </a:extLst>
          </p:cNvPr>
          <p:cNvPicPr>
            <a:picLocks noChangeAspect="1"/>
          </p:cNvPicPr>
          <p:nvPr/>
        </p:nvPicPr>
        <p:blipFill>
          <a:blip r:embed="rId4"/>
          <a:stretch>
            <a:fillRect/>
          </a:stretch>
        </p:blipFill>
        <p:spPr>
          <a:xfrm>
            <a:off x="10353368" y="6111277"/>
            <a:ext cx="1632156" cy="625383"/>
          </a:xfrm>
          <a:prstGeom prst="rect">
            <a:avLst/>
          </a:prstGeom>
        </p:spPr>
      </p:pic>
    </p:spTree>
    <p:extLst>
      <p:ext uri="{BB962C8B-B14F-4D97-AF65-F5344CB8AC3E}">
        <p14:creationId xmlns:p14="http://schemas.microsoft.com/office/powerpoint/2010/main" val="2148570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ADFB3FC-7125-4349-9B61-E93ADDF33681}"/>
              </a:ext>
            </a:extLst>
          </p:cNvPr>
          <p:cNvGraphicFramePr>
            <a:graphicFrameLocks noGrp="1"/>
          </p:cNvGraphicFramePr>
          <p:nvPr>
            <p:extLst>
              <p:ext uri="{D42A27DB-BD31-4B8C-83A1-F6EECF244321}">
                <p14:modId xmlns:p14="http://schemas.microsoft.com/office/powerpoint/2010/main" val="3250416379"/>
              </p:ext>
            </p:extLst>
          </p:nvPr>
        </p:nvGraphicFramePr>
        <p:xfrm>
          <a:off x="267252" y="1526166"/>
          <a:ext cx="11666194" cy="3755153"/>
        </p:xfrm>
        <a:graphic>
          <a:graphicData uri="http://schemas.openxmlformats.org/drawingml/2006/table">
            <a:tbl>
              <a:tblPr firstRow="1" firstCol="1" bandRow="1">
                <a:tableStyleId>{5C22544A-7EE6-4342-B048-85BDC9FD1C3A}</a:tableStyleId>
              </a:tblPr>
              <a:tblGrid>
                <a:gridCol w="1292073">
                  <a:extLst>
                    <a:ext uri="{9D8B030D-6E8A-4147-A177-3AD203B41FA5}">
                      <a16:colId xmlns:a16="http://schemas.microsoft.com/office/drawing/2014/main" val="1904135216"/>
                    </a:ext>
                  </a:extLst>
                </a:gridCol>
                <a:gridCol w="2276987">
                  <a:extLst>
                    <a:ext uri="{9D8B030D-6E8A-4147-A177-3AD203B41FA5}">
                      <a16:colId xmlns:a16="http://schemas.microsoft.com/office/drawing/2014/main" val="1728074064"/>
                    </a:ext>
                  </a:extLst>
                </a:gridCol>
                <a:gridCol w="1493497">
                  <a:extLst>
                    <a:ext uri="{9D8B030D-6E8A-4147-A177-3AD203B41FA5}">
                      <a16:colId xmlns:a16="http://schemas.microsoft.com/office/drawing/2014/main" val="3298801574"/>
                    </a:ext>
                  </a:extLst>
                </a:gridCol>
                <a:gridCol w="2365277">
                  <a:extLst>
                    <a:ext uri="{9D8B030D-6E8A-4147-A177-3AD203B41FA5}">
                      <a16:colId xmlns:a16="http://schemas.microsoft.com/office/drawing/2014/main" val="1485825520"/>
                    </a:ext>
                  </a:extLst>
                </a:gridCol>
                <a:gridCol w="1058400">
                  <a:extLst>
                    <a:ext uri="{9D8B030D-6E8A-4147-A177-3AD203B41FA5}">
                      <a16:colId xmlns:a16="http://schemas.microsoft.com/office/drawing/2014/main" val="2504857739"/>
                    </a:ext>
                  </a:extLst>
                </a:gridCol>
                <a:gridCol w="1738272">
                  <a:extLst>
                    <a:ext uri="{9D8B030D-6E8A-4147-A177-3AD203B41FA5}">
                      <a16:colId xmlns:a16="http://schemas.microsoft.com/office/drawing/2014/main" val="1122204918"/>
                    </a:ext>
                  </a:extLst>
                </a:gridCol>
                <a:gridCol w="1441688">
                  <a:extLst>
                    <a:ext uri="{9D8B030D-6E8A-4147-A177-3AD203B41FA5}">
                      <a16:colId xmlns:a16="http://schemas.microsoft.com/office/drawing/2014/main" val="16465686"/>
                    </a:ext>
                  </a:extLst>
                </a:gridCol>
              </a:tblGrid>
              <a:tr h="270871">
                <a:tc>
                  <a:txBody>
                    <a:bodyPr/>
                    <a:lstStyle/>
                    <a:p>
                      <a:pPr marL="0" marR="0" algn="ctr">
                        <a:lnSpc>
                          <a:spcPct val="107000"/>
                        </a:lnSpc>
                        <a:spcBef>
                          <a:spcPts val="0"/>
                        </a:spcBef>
                        <a:spcAft>
                          <a:spcPts val="0"/>
                        </a:spcAft>
                      </a:pPr>
                      <a:r>
                        <a:rPr lang="en-GB" sz="1000">
                          <a:solidFill>
                            <a:schemeClr val="tx1"/>
                          </a:solidFill>
                          <a:effectLst/>
                          <a:latin typeface="+mn-lt"/>
                        </a:rPr>
                        <a:t>Term</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a:txBody>
                    <a:bodyPr/>
                    <a:lstStyle/>
                    <a:p>
                      <a:pPr marL="0" marR="0" algn="ctr">
                        <a:lnSpc>
                          <a:spcPct val="107000"/>
                        </a:lnSpc>
                        <a:spcBef>
                          <a:spcPts val="0"/>
                        </a:spcBef>
                        <a:spcAft>
                          <a:spcPts val="0"/>
                        </a:spcAft>
                      </a:pPr>
                      <a:r>
                        <a:rPr lang="en-GB" sz="1000">
                          <a:solidFill>
                            <a:schemeClr val="tx1"/>
                          </a:solidFill>
                          <a:effectLst/>
                          <a:latin typeface="+mn-lt"/>
                        </a:rPr>
                        <a:t>Autumn 1</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1000">
                          <a:solidFill>
                            <a:schemeClr val="tx1"/>
                          </a:solidFill>
                          <a:effectLst/>
                          <a:latin typeface="+mn-lt"/>
                        </a:rPr>
                        <a:t>Autumn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1000">
                          <a:solidFill>
                            <a:schemeClr val="tx1"/>
                          </a:solidFill>
                          <a:effectLst/>
                          <a:latin typeface="+mn-lt"/>
                        </a:rPr>
                        <a:t>Spring 1</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1000">
                          <a:solidFill>
                            <a:schemeClr val="tx1"/>
                          </a:solidFill>
                          <a:effectLst/>
                          <a:latin typeface="+mn-lt"/>
                        </a:rPr>
                        <a:t>Spring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1000">
                          <a:solidFill>
                            <a:schemeClr val="tx1"/>
                          </a:solidFill>
                          <a:effectLst/>
                          <a:latin typeface="+mn-lt"/>
                        </a:rPr>
                        <a:t>Summer 1</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tc>
                  <a:txBody>
                    <a:bodyPr/>
                    <a:lstStyle/>
                    <a:p>
                      <a:pPr marL="0" marR="0" algn="ctr">
                        <a:lnSpc>
                          <a:spcPct val="107000"/>
                        </a:lnSpc>
                        <a:spcBef>
                          <a:spcPts val="0"/>
                        </a:spcBef>
                        <a:spcAft>
                          <a:spcPts val="0"/>
                        </a:spcAft>
                      </a:pPr>
                      <a:r>
                        <a:rPr lang="en-GB" sz="1000">
                          <a:solidFill>
                            <a:schemeClr val="tx1"/>
                          </a:solidFill>
                          <a:effectLst/>
                          <a:latin typeface="+mn-lt"/>
                        </a:rPr>
                        <a:t>Summer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extLst>
                  <a:ext uri="{0D108BD9-81ED-4DB2-BD59-A6C34878D82A}">
                    <a16:rowId xmlns:a16="http://schemas.microsoft.com/office/drawing/2014/main" val="1676155777"/>
                  </a:ext>
                </a:extLst>
              </a:tr>
              <a:tr h="717714">
                <a:tc>
                  <a:txBody>
                    <a:bodyPr/>
                    <a:lstStyle/>
                    <a:p>
                      <a:pPr marL="0" marR="0" algn="ctr">
                        <a:lnSpc>
                          <a:spcPct val="107000"/>
                        </a:lnSpc>
                        <a:spcBef>
                          <a:spcPts val="0"/>
                        </a:spcBef>
                        <a:spcAft>
                          <a:spcPts val="0"/>
                        </a:spcAft>
                      </a:pPr>
                      <a:r>
                        <a:rPr lang="en-GB" sz="1000" dirty="0">
                          <a:solidFill>
                            <a:schemeClr val="tx1"/>
                          </a:solidFill>
                          <a:effectLst/>
                          <a:latin typeface="+mn-lt"/>
                        </a:rPr>
                        <a:t>Theme </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Who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All about me, my feelings, similarities and differences, my family, celebrations, past and present.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What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Evolution, human bodies, staying healthy, oral hygiene, amazing humans, plants vs humans, minibeasts and life cycles.</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Where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Where I live, the UK, fossils/dinosaurs, the world, pirates, space, and how to care for the planet.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tc hMerge="1">
                  <a:txBody>
                    <a:bodyPr/>
                    <a:lstStyle/>
                    <a:p>
                      <a:endParaRPr lang="en-US"/>
                    </a:p>
                  </a:txBody>
                  <a:tcPr/>
                </a:tc>
                <a:extLst>
                  <a:ext uri="{0D108BD9-81ED-4DB2-BD59-A6C34878D82A}">
                    <a16:rowId xmlns:a16="http://schemas.microsoft.com/office/drawing/2014/main" val="3198315687"/>
                  </a:ext>
                </a:extLst>
              </a:tr>
              <a:tr h="2666584">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n-US" sz="1000" dirty="0">
                          <a:solidFill>
                            <a:schemeClr val="tx1"/>
                          </a:solidFill>
                          <a:effectLst/>
                          <a:latin typeface="+mn-lt"/>
                          <a:ea typeface="Calibri" panose="020F0502020204030204" pitchFamily="34" charset="0"/>
                          <a:cs typeface="Times New Roman" panose="02020603050405020304" pitchFamily="18" charset="0"/>
                        </a:rPr>
                        <a:t>Personal, Social and Emotional Development</a:t>
                      </a:r>
                    </a:p>
                  </a:txBody>
                  <a:tcPr marL="51465" marR="51465" marT="0" marB="0">
                    <a:noFill/>
                  </a:tcPr>
                </a:tc>
                <a:tc gridSpan="2">
                  <a:txBody>
                    <a:bodyPr/>
                    <a:lstStyle/>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Managing Self:</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New beginnings</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See themselves as a valuable individual.</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Build constructive and respectful relationships with staff and peers.</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Being me in my world.</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Class rules and behaviours.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Dreams and goals.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Getting on and falling out</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How to deal with anger</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Feelings</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Self-confidence – to try new activities and experiences.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Dealing with problems.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Learning about qualities and differences.</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Celebrating differences.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Manage their own needs (wants, toileting, dressing).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Stranger Danger </a:t>
                      </a:r>
                    </a:p>
                  </a:txBody>
                  <a:tcPr marL="51465" marR="51465" marT="0" marB="0">
                    <a:noFill/>
                  </a:tcPr>
                </a:tc>
                <a:tc hMerge="1">
                  <a:txBody>
                    <a:bodyPr/>
                    <a:lstStyle/>
                    <a:p>
                      <a:endParaRPr lang="en-US"/>
                    </a:p>
                  </a:txBody>
                  <a:tcPr/>
                </a:tc>
                <a:tc gridSpan="2">
                  <a:txBody>
                    <a:bodyPr/>
                    <a:lstStyle/>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Good to be me.</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Identify and moderate their own feelings socially and emotionally.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Encourage them to think about their own feelings socially and emotionally.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Encourage them to think about the feelings of others.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What makes a good friend.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Healthy me</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Random acts of kindness</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Giving children strategies to stay calm in the face of frustration. Talk them through why we take turns, wait politely, tidy up after ourselves and so on.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Manage their own needs.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Begin to be sensitive towards others needs.</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What to do if you get lost. </a:t>
                      </a:r>
                    </a:p>
                    <a:p>
                      <a:pPr marL="171450" marR="0" indent="-171450" algn="ctr">
                        <a:lnSpc>
                          <a:spcPct val="107000"/>
                        </a:lnSpc>
                        <a:spcBef>
                          <a:spcPts val="0"/>
                        </a:spcBef>
                        <a:spcAft>
                          <a:spcPts val="0"/>
                        </a:spcAft>
                        <a:buFontTx/>
                        <a:buBlip>
                          <a:blip r:embed="rId3"/>
                        </a:buBlip>
                      </a:pPr>
                      <a:endParaRPr lang="en-US" sz="1000" dirty="0">
                        <a:solidFill>
                          <a:srgbClr val="FF0000"/>
                        </a:solidFill>
                        <a:effectLst/>
                        <a:latin typeface="+mn-lt"/>
                        <a:ea typeface="Calibri" panose="020F0502020204030204" pitchFamily="34" charset="0"/>
                        <a:cs typeface="Times New Roman" panose="02020603050405020304" pitchFamily="18" charset="0"/>
                      </a:endParaRPr>
                    </a:p>
                    <a:p>
                      <a:pPr marL="171450" marR="0" indent="-171450" algn="ctr">
                        <a:lnSpc>
                          <a:spcPct val="107000"/>
                        </a:lnSpc>
                        <a:spcBef>
                          <a:spcPts val="0"/>
                        </a:spcBef>
                        <a:spcAft>
                          <a:spcPts val="0"/>
                        </a:spcAft>
                        <a:buFontTx/>
                        <a:buBlip>
                          <a:blip r:embed="rId3"/>
                        </a:buBlip>
                      </a:pPr>
                      <a:endParaRPr lang="en-US" sz="1000" dirty="0">
                        <a:solidFill>
                          <a:srgbClr val="FF0000"/>
                        </a:solidFill>
                        <a:effectLst/>
                        <a:latin typeface="+mn-lt"/>
                        <a:ea typeface="Calibri" panose="020F0502020204030204" pitchFamily="34" charset="0"/>
                        <a:cs typeface="Times New Roman" panose="02020603050405020304" pitchFamily="18" charset="0"/>
                      </a:endParaRPr>
                    </a:p>
                  </a:txBody>
                  <a:tcPr marL="51465" marR="51465" marT="0" marB="0">
                    <a:noFill/>
                  </a:tcPr>
                </a:tc>
                <a:tc hMerge="1">
                  <a:txBody>
                    <a:bodyPr/>
                    <a:lstStyle/>
                    <a:p>
                      <a:endParaRPr lang="en-US"/>
                    </a:p>
                  </a:txBody>
                  <a:tcPr/>
                </a:tc>
                <a:tc gridSpan="2">
                  <a:txBody>
                    <a:bodyPr/>
                    <a:lstStyle/>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Looking after our planet.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Looking after others.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Friendships – being sensitive towards others needs.</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Dreams and goals.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Show resilience and perseverance in the face of challenge.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Discuss why we take turns, wait politely, tidy up after ourselves and so on.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Taking part in sport day – winning and losing.</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Look how far I have come. </a:t>
                      </a:r>
                    </a:p>
                    <a:p>
                      <a:pPr marL="171450" marR="0" indent="-171450" algn="ctr">
                        <a:lnSpc>
                          <a:spcPct val="107000"/>
                        </a:lnSpc>
                        <a:spcBef>
                          <a:spcPts val="0"/>
                        </a:spcBef>
                        <a:spcAft>
                          <a:spcPts val="0"/>
                        </a:spcAft>
                        <a:buFontTx/>
                        <a:buBlip>
                          <a:blip r:embed="rId3"/>
                        </a:buBlip>
                      </a:pPr>
                      <a:r>
                        <a:rPr lang="en-US" sz="1000" dirty="0">
                          <a:solidFill>
                            <a:srgbClr val="FF0000"/>
                          </a:solidFill>
                          <a:effectLst/>
                          <a:latin typeface="+mn-lt"/>
                          <a:ea typeface="Calibri" panose="020F0502020204030204" pitchFamily="34" charset="0"/>
                          <a:cs typeface="Times New Roman" panose="02020603050405020304" pitchFamily="18" charset="0"/>
                        </a:rPr>
                        <a:t>PANTS.</a:t>
                      </a:r>
                    </a:p>
                    <a:p>
                      <a:pPr marL="171450" marR="0" indent="-171450" algn="ctr">
                        <a:lnSpc>
                          <a:spcPct val="107000"/>
                        </a:lnSpc>
                        <a:spcBef>
                          <a:spcPts val="0"/>
                        </a:spcBef>
                        <a:spcAft>
                          <a:spcPts val="0"/>
                        </a:spcAft>
                        <a:buFontTx/>
                        <a:buBlip>
                          <a:blip r:embed="rId3"/>
                        </a:buBlip>
                      </a:pPr>
                      <a:endParaRPr lang="en-US" sz="1000" dirty="0">
                        <a:solidFill>
                          <a:srgbClr val="FF0000"/>
                        </a:solidFill>
                        <a:effectLst/>
                        <a:latin typeface="+mn-lt"/>
                        <a:ea typeface="Calibri" panose="020F0502020204030204" pitchFamily="34" charset="0"/>
                        <a:cs typeface="Times New Roman" panose="02020603050405020304" pitchFamily="18" charset="0"/>
                      </a:endParaRPr>
                    </a:p>
                  </a:txBody>
                  <a:tcPr marL="51465" marR="51465" marT="0" marB="0">
                    <a:noFill/>
                  </a:tcPr>
                </a:tc>
                <a:tc hMerge="1">
                  <a:txBody>
                    <a:bodyPr/>
                    <a:lstStyle/>
                    <a:p>
                      <a:endParaRPr lang="en-US"/>
                    </a:p>
                  </a:txBody>
                  <a:tcPr/>
                </a:tc>
                <a:extLst>
                  <a:ext uri="{0D108BD9-81ED-4DB2-BD59-A6C34878D82A}">
                    <a16:rowId xmlns:a16="http://schemas.microsoft.com/office/drawing/2014/main" val="527323423"/>
                  </a:ext>
                </a:extLst>
              </a:tr>
            </a:tbl>
          </a:graphicData>
        </a:graphic>
      </p:graphicFrame>
      <p:sp>
        <p:nvSpPr>
          <p:cNvPr id="3" name="TextBox 2">
            <a:extLst>
              <a:ext uri="{FF2B5EF4-FFF2-40B4-BE49-F238E27FC236}">
                <a16:creationId xmlns:a16="http://schemas.microsoft.com/office/drawing/2014/main" id="{A462B4CE-10AC-B0BA-8333-E11EE3C9DFCB}"/>
              </a:ext>
            </a:extLst>
          </p:cNvPr>
          <p:cNvSpPr txBox="1"/>
          <p:nvPr/>
        </p:nvSpPr>
        <p:spPr>
          <a:xfrm>
            <a:off x="6480500" y="143033"/>
            <a:ext cx="5711500" cy="1107996"/>
          </a:xfrm>
          <a:prstGeom prst="rect">
            <a:avLst/>
          </a:prstGeom>
          <a:noFill/>
        </p:spPr>
        <p:txBody>
          <a:bodyPr wrap="square">
            <a:spAutoFit/>
          </a:bodyPr>
          <a:lstStyle/>
          <a:p>
            <a:r>
              <a:rPr lang="en-GB" sz="1100" b="1"/>
              <a:t>PSE in Foundation Stage is covered in many areas of the EYFS curriculum; communication and language, PSE, Physical Development and Understanding the World. PSE is developed through the expectations of staff i.e good listening, good sitting, sharing, turn taking etc. PSE is directly introduced through adult led discussions and activities i.e. how to care for the environment. It is also, introduced indirectly through continuous provision where adults model key skills i.e. tooth brushing. </a:t>
            </a:r>
            <a:endParaRPr lang="en-GB" sz="1100" b="1" dirty="0"/>
          </a:p>
        </p:txBody>
      </p:sp>
      <p:sp>
        <p:nvSpPr>
          <p:cNvPr id="4" name="Title 1">
            <a:extLst>
              <a:ext uri="{FF2B5EF4-FFF2-40B4-BE49-F238E27FC236}">
                <a16:creationId xmlns:a16="http://schemas.microsoft.com/office/drawing/2014/main" id="{5C67212A-78A6-7F88-62A4-42F0621C8340}"/>
              </a:ext>
            </a:extLst>
          </p:cNvPr>
          <p:cNvSpPr txBox="1">
            <a:spLocks/>
          </p:cNvSpPr>
          <p:nvPr/>
        </p:nvSpPr>
        <p:spPr>
          <a:xfrm>
            <a:off x="-3206722" y="-7453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PSE in EYFS</a:t>
            </a:r>
          </a:p>
        </p:txBody>
      </p:sp>
      <p:pic>
        <p:nvPicPr>
          <p:cNvPr id="6" name="Picture 5">
            <a:extLst>
              <a:ext uri="{FF2B5EF4-FFF2-40B4-BE49-F238E27FC236}">
                <a16:creationId xmlns:a16="http://schemas.microsoft.com/office/drawing/2014/main" id="{FB1F682D-A5A2-079F-1E2C-11345C8DE727}"/>
              </a:ext>
            </a:extLst>
          </p:cNvPr>
          <p:cNvPicPr>
            <a:picLocks noChangeAspect="1"/>
          </p:cNvPicPr>
          <p:nvPr/>
        </p:nvPicPr>
        <p:blipFill>
          <a:blip r:embed="rId4"/>
          <a:stretch>
            <a:fillRect/>
          </a:stretch>
        </p:blipFill>
        <p:spPr>
          <a:xfrm>
            <a:off x="10353368" y="6111277"/>
            <a:ext cx="1632156" cy="625383"/>
          </a:xfrm>
          <a:prstGeom prst="rect">
            <a:avLst/>
          </a:prstGeom>
        </p:spPr>
      </p:pic>
    </p:spTree>
    <p:extLst>
      <p:ext uri="{BB962C8B-B14F-4D97-AF65-F5344CB8AC3E}">
        <p14:creationId xmlns:p14="http://schemas.microsoft.com/office/powerpoint/2010/main" val="2705889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1232C43F-FD97-BB47-A07C-74CF1F512BF3}"/>
              </a:ext>
            </a:extLst>
          </p:cNvPr>
          <p:cNvGraphicFramePr>
            <a:graphicFrameLocks noGrp="1"/>
          </p:cNvGraphicFramePr>
          <p:nvPr>
            <p:extLst>
              <p:ext uri="{D42A27DB-BD31-4B8C-83A1-F6EECF244321}">
                <p14:modId xmlns:p14="http://schemas.microsoft.com/office/powerpoint/2010/main" val="4087427848"/>
              </p:ext>
            </p:extLst>
          </p:nvPr>
        </p:nvGraphicFramePr>
        <p:xfrm>
          <a:off x="365568" y="1455561"/>
          <a:ext cx="11588198" cy="3432271"/>
        </p:xfrm>
        <a:graphic>
          <a:graphicData uri="http://schemas.openxmlformats.org/drawingml/2006/table">
            <a:tbl>
              <a:tblPr firstRow="1" firstCol="1" bandRow="1">
                <a:tableStyleId>{5C22544A-7EE6-4342-B048-85BDC9FD1C3A}</a:tableStyleId>
              </a:tblPr>
              <a:tblGrid>
                <a:gridCol w="1283435">
                  <a:extLst>
                    <a:ext uri="{9D8B030D-6E8A-4147-A177-3AD203B41FA5}">
                      <a16:colId xmlns:a16="http://schemas.microsoft.com/office/drawing/2014/main" val="3401256802"/>
                    </a:ext>
                  </a:extLst>
                </a:gridCol>
                <a:gridCol w="2261765">
                  <a:extLst>
                    <a:ext uri="{9D8B030D-6E8A-4147-A177-3AD203B41FA5}">
                      <a16:colId xmlns:a16="http://schemas.microsoft.com/office/drawing/2014/main" val="3268591095"/>
                    </a:ext>
                  </a:extLst>
                </a:gridCol>
                <a:gridCol w="1483512">
                  <a:extLst>
                    <a:ext uri="{9D8B030D-6E8A-4147-A177-3AD203B41FA5}">
                      <a16:colId xmlns:a16="http://schemas.microsoft.com/office/drawing/2014/main" val="2164551869"/>
                    </a:ext>
                  </a:extLst>
                </a:gridCol>
                <a:gridCol w="2349463">
                  <a:extLst>
                    <a:ext uri="{9D8B030D-6E8A-4147-A177-3AD203B41FA5}">
                      <a16:colId xmlns:a16="http://schemas.microsoft.com/office/drawing/2014/main" val="3423813128"/>
                    </a:ext>
                  </a:extLst>
                </a:gridCol>
                <a:gridCol w="1051324">
                  <a:extLst>
                    <a:ext uri="{9D8B030D-6E8A-4147-A177-3AD203B41FA5}">
                      <a16:colId xmlns:a16="http://schemas.microsoft.com/office/drawing/2014/main" val="226506178"/>
                    </a:ext>
                  </a:extLst>
                </a:gridCol>
                <a:gridCol w="1726650">
                  <a:extLst>
                    <a:ext uri="{9D8B030D-6E8A-4147-A177-3AD203B41FA5}">
                      <a16:colId xmlns:a16="http://schemas.microsoft.com/office/drawing/2014/main" val="2957349265"/>
                    </a:ext>
                  </a:extLst>
                </a:gridCol>
                <a:gridCol w="1432049">
                  <a:extLst>
                    <a:ext uri="{9D8B030D-6E8A-4147-A177-3AD203B41FA5}">
                      <a16:colId xmlns:a16="http://schemas.microsoft.com/office/drawing/2014/main" val="1677197717"/>
                    </a:ext>
                  </a:extLst>
                </a:gridCol>
              </a:tblGrid>
              <a:tr h="189082">
                <a:tc>
                  <a:txBody>
                    <a:bodyPr/>
                    <a:lstStyle/>
                    <a:p>
                      <a:pPr marL="0" marR="0" algn="ctr">
                        <a:lnSpc>
                          <a:spcPct val="107000"/>
                        </a:lnSpc>
                        <a:spcBef>
                          <a:spcPts val="0"/>
                        </a:spcBef>
                        <a:spcAft>
                          <a:spcPts val="0"/>
                        </a:spcAft>
                      </a:pPr>
                      <a:r>
                        <a:rPr lang="en-GB" sz="1000">
                          <a:solidFill>
                            <a:schemeClr val="tx1"/>
                          </a:solidFill>
                          <a:effectLst/>
                          <a:latin typeface="+mn-lt"/>
                        </a:rPr>
                        <a:t>Term</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a:txBody>
                    <a:bodyPr/>
                    <a:lstStyle/>
                    <a:p>
                      <a:pPr marL="0" marR="0" algn="ctr">
                        <a:lnSpc>
                          <a:spcPct val="107000"/>
                        </a:lnSpc>
                        <a:spcBef>
                          <a:spcPts val="0"/>
                        </a:spcBef>
                        <a:spcAft>
                          <a:spcPts val="0"/>
                        </a:spcAft>
                      </a:pPr>
                      <a:r>
                        <a:rPr lang="en-GB" sz="1000">
                          <a:solidFill>
                            <a:schemeClr val="tx1"/>
                          </a:solidFill>
                          <a:effectLst/>
                          <a:latin typeface="+mn-lt"/>
                        </a:rPr>
                        <a:t>Autumn 1</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1000">
                          <a:solidFill>
                            <a:schemeClr val="tx1"/>
                          </a:solidFill>
                          <a:effectLst/>
                          <a:latin typeface="+mn-lt"/>
                        </a:rPr>
                        <a:t>Autumn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1000">
                          <a:solidFill>
                            <a:schemeClr val="tx1"/>
                          </a:solidFill>
                          <a:effectLst/>
                          <a:latin typeface="+mn-lt"/>
                        </a:rPr>
                        <a:t>Spring 1</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1000">
                          <a:solidFill>
                            <a:schemeClr val="tx1"/>
                          </a:solidFill>
                          <a:effectLst/>
                          <a:latin typeface="+mn-lt"/>
                        </a:rPr>
                        <a:t>Spring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1000">
                          <a:solidFill>
                            <a:schemeClr val="tx1"/>
                          </a:solidFill>
                          <a:effectLst/>
                          <a:latin typeface="+mn-lt"/>
                        </a:rPr>
                        <a:t>Summer 1</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tc>
                  <a:txBody>
                    <a:bodyPr/>
                    <a:lstStyle/>
                    <a:p>
                      <a:pPr marL="0" marR="0" algn="ctr">
                        <a:lnSpc>
                          <a:spcPct val="107000"/>
                        </a:lnSpc>
                        <a:spcBef>
                          <a:spcPts val="0"/>
                        </a:spcBef>
                        <a:spcAft>
                          <a:spcPts val="0"/>
                        </a:spcAft>
                      </a:pPr>
                      <a:r>
                        <a:rPr lang="en-GB" sz="1000">
                          <a:solidFill>
                            <a:schemeClr val="tx1"/>
                          </a:solidFill>
                          <a:effectLst/>
                          <a:latin typeface="+mn-lt"/>
                        </a:rPr>
                        <a:t>Summer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extLst>
                  <a:ext uri="{0D108BD9-81ED-4DB2-BD59-A6C34878D82A}">
                    <a16:rowId xmlns:a16="http://schemas.microsoft.com/office/drawing/2014/main" val="521371201"/>
                  </a:ext>
                </a:extLst>
              </a:tr>
              <a:tr h="789041">
                <a:tc>
                  <a:txBody>
                    <a:bodyPr/>
                    <a:lstStyle/>
                    <a:p>
                      <a:pPr marL="0" marR="0" algn="ctr">
                        <a:lnSpc>
                          <a:spcPct val="107000"/>
                        </a:lnSpc>
                        <a:spcBef>
                          <a:spcPts val="0"/>
                        </a:spcBef>
                        <a:spcAft>
                          <a:spcPts val="0"/>
                        </a:spcAft>
                      </a:pPr>
                      <a:r>
                        <a:rPr lang="en-GB" sz="1000" dirty="0">
                          <a:solidFill>
                            <a:schemeClr val="tx1"/>
                          </a:solidFill>
                          <a:effectLst/>
                          <a:latin typeface="+mn-lt"/>
                        </a:rPr>
                        <a:t>Theme </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Who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All about me, my feelings, similarities and differences, my family, celebrations, past and present.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What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Evolution, human bodies, staying healthy, oral hygiene, amazing humans, plants vs humans, minibeasts and life cycles.</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Where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Where I live, the UK, fossils/dinosaurs, the world, pirates, space, and how to care for the planet.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tc hMerge="1">
                  <a:txBody>
                    <a:bodyPr/>
                    <a:lstStyle/>
                    <a:p>
                      <a:endParaRPr lang="en-US"/>
                    </a:p>
                  </a:txBody>
                  <a:tcPr/>
                </a:tc>
                <a:extLst>
                  <a:ext uri="{0D108BD9-81ED-4DB2-BD59-A6C34878D82A}">
                    <a16:rowId xmlns:a16="http://schemas.microsoft.com/office/drawing/2014/main" val="853664077"/>
                  </a:ext>
                </a:extLst>
              </a:tr>
              <a:tr h="1543044">
                <a:tc>
                  <a:txBody>
                    <a:bodyPr/>
                    <a:lstStyle/>
                    <a:p>
                      <a:pPr marL="0" marR="0" algn="ctr">
                        <a:lnSpc>
                          <a:spcPct val="107000"/>
                        </a:lnSpc>
                        <a:spcBef>
                          <a:spcPts val="0"/>
                        </a:spcBef>
                        <a:spcAft>
                          <a:spcPts val="0"/>
                        </a:spcAft>
                      </a:pPr>
                      <a:r>
                        <a:rPr lang="en-US" sz="1000" dirty="0">
                          <a:solidFill>
                            <a:schemeClr val="tx1"/>
                          </a:solidFill>
                          <a:effectLst/>
                          <a:latin typeface="+mn-lt"/>
                          <a:ea typeface="Calibri" panose="020F0502020204030204" pitchFamily="34" charset="0"/>
                          <a:cs typeface="Times New Roman" panose="02020603050405020304" pitchFamily="18" charset="0"/>
                        </a:rPr>
                        <a:t>Physical Development</a:t>
                      </a:r>
                    </a:p>
                    <a:p>
                      <a:pPr marL="0" marR="0" algn="ctr">
                        <a:lnSpc>
                          <a:spcPct val="107000"/>
                        </a:lnSpc>
                        <a:spcBef>
                          <a:spcPts val="0"/>
                        </a:spcBef>
                        <a:spcAft>
                          <a:spcPts val="0"/>
                        </a:spcAft>
                      </a:pP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gridSpan="2">
                  <a:txBody>
                    <a:bodyPr/>
                    <a:lstStyle/>
                    <a:p>
                      <a:pPr marL="171450" indent="-171450" algn="ctr">
                        <a:buFontTx/>
                        <a:buBlip>
                          <a:blip r:embed="rId2"/>
                        </a:buBlip>
                      </a:pPr>
                      <a:r>
                        <a:rPr lang="en-GB" sz="1000" b="0" dirty="0">
                          <a:solidFill>
                            <a:schemeClr val="tx1"/>
                          </a:solidFill>
                          <a:latin typeface="+mn-lt"/>
                          <a:cs typeface="Amatic SC" panose="00000500000000000000" pitchFamily="2" charset="-79"/>
                        </a:rPr>
                        <a:t>Dough Disco </a:t>
                      </a:r>
                    </a:p>
                    <a:p>
                      <a:pPr marL="171450" indent="-171450" algn="ctr">
                        <a:buFontTx/>
                        <a:buBlip>
                          <a:blip r:embed="rId2"/>
                        </a:buBlip>
                      </a:pPr>
                      <a:r>
                        <a:rPr lang="en-GB" sz="1000" b="0" dirty="0">
                          <a:solidFill>
                            <a:schemeClr val="tx1"/>
                          </a:solidFill>
                          <a:latin typeface="+mn-lt"/>
                          <a:cs typeface="Amatic SC" panose="00000500000000000000" pitchFamily="2" charset="-79"/>
                        </a:rPr>
                        <a:t>Squiggle whilst you wiggle </a:t>
                      </a:r>
                    </a:p>
                    <a:p>
                      <a:pPr marL="171450" indent="-171450" algn="ctr">
                        <a:buFontTx/>
                        <a:buBlip>
                          <a:blip r:embed="rId2"/>
                        </a:buBlip>
                      </a:pPr>
                      <a:r>
                        <a:rPr lang="en-GB" sz="1000" b="0" dirty="0">
                          <a:solidFill>
                            <a:schemeClr val="tx1"/>
                          </a:solidFill>
                          <a:latin typeface="+mn-lt"/>
                          <a:cs typeface="Amatic SC" panose="00000500000000000000" pitchFamily="2" charset="-79"/>
                        </a:rPr>
                        <a:t>Threading</a:t>
                      </a:r>
                    </a:p>
                    <a:p>
                      <a:pPr marL="171450" indent="-171450" algn="ctr">
                        <a:buFontTx/>
                        <a:buBlip>
                          <a:blip r:embed="rId2"/>
                        </a:buBlip>
                      </a:pPr>
                      <a:r>
                        <a:rPr lang="en-GB" sz="1000" b="0" dirty="0">
                          <a:solidFill>
                            <a:schemeClr val="tx1"/>
                          </a:solidFill>
                          <a:latin typeface="+mn-lt"/>
                          <a:cs typeface="Amatic SC" panose="00000500000000000000" pitchFamily="2" charset="-79"/>
                        </a:rPr>
                        <a:t>Cutting</a:t>
                      </a:r>
                    </a:p>
                    <a:p>
                      <a:pPr marL="171450" indent="-171450" algn="ctr">
                        <a:buFontTx/>
                        <a:buBlip>
                          <a:blip r:embed="rId2"/>
                        </a:buBlip>
                      </a:pPr>
                      <a:r>
                        <a:rPr lang="en-GB" sz="1000" b="0" dirty="0">
                          <a:solidFill>
                            <a:schemeClr val="tx1"/>
                          </a:solidFill>
                          <a:latin typeface="+mn-lt"/>
                          <a:cs typeface="Amatic SC" panose="00000500000000000000" pitchFamily="2" charset="-79"/>
                        </a:rPr>
                        <a:t>Weaving</a:t>
                      </a:r>
                    </a:p>
                    <a:p>
                      <a:pPr marL="171450" indent="-171450" algn="ctr">
                        <a:buFontTx/>
                        <a:buBlip>
                          <a:blip r:embed="rId2"/>
                        </a:buBlip>
                      </a:pPr>
                      <a:r>
                        <a:rPr lang="en-GB" sz="1000" b="0" dirty="0">
                          <a:solidFill>
                            <a:schemeClr val="tx1"/>
                          </a:solidFill>
                          <a:latin typeface="+mn-lt"/>
                          <a:cs typeface="Amatic SC" panose="00000500000000000000" pitchFamily="2" charset="-79"/>
                        </a:rPr>
                        <a:t>Playdough </a:t>
                      </a:r>
                    </a:p>
                    <a:p>
                      <a:pPr marL="171450" indent="-171450" algn="ctr">
                        <a:buFontTx/>
                        <a:buBlip>
                          <a:blip r:embed="rId2"/>
                        </a:buBlip>
                      </a:pPr>
                      <a:r>
                        <a:rPr lang="en-GB" sz="1000" b="0" dirty="0">
                          <a:solidFill>
                            <a:schemeClr val="tx1"/>
                          </a:solidFill>
                          <a:latin typeface="+mn-lt"/>
                          <a:cs typeface="Amatic SC" panose="00000500000000000000" pitchFamily="2" charset="-79"/>
                        </a:rPr>
                        <a:t>Funky fingers activities. </a:t>
                      </a:r>
                    </a:p>
                    <a:p>
                      <a:pPr marL="171450" indent="-171450" algn="ctr">
                        <a:buFontTx/>
                        <a:buBlip>
                          <a:blip r:embed="rId2"/>
                        </a:buBlip>
                      </a:pPr>
                      <a:r>
                        <a:rPr lang="en-GB" sz="1000" b="0" dirty="0">
                          <a:solidFill>
                            <a:schemeClr val="tx1"/>
                          </a:solidFill>
                          <a:latin typeface="+mn-lt"/>
                          <a:cs typeface="Amatic SC" panose="00000500000000000000" pitchFamily="2" charset="-79"/>
                        </a:rPr>
                        <a:t>Pencil grip.</a:t>
                      </a:r>
                    </a:p>
                    <a:p>
                      <a:pPr marL="171450" indent="-171450" algn="ctr">
                        <a:buFontTx/>
                        <a:buBlip>
                          <a:blip r:embed="rId2"/>
                        </a:buBlip>
                      </a:pPr>
                      <a:r>
                        <a:rPr lang="en-GB" sz="1000" b="0" dirty="0">
                          <a:solidFill>
                            <a:schemeClr val="tx1"/>
                          </a:solidFill>
                          <a:latin typeface="+mn-lt"/>
                          <a:cs typeface="Amatic SC" panose="00000500000000000000" pitchFamily="2" charset="-79"/>
                        </a:rPr>
                        <a:t>Letter formation. </a:t>
                      </a:r>
                    </a:p>
                    <a:p>
                      <a:pPr marL="171450" indent="-171450" algn="ctr">
                        <a:buFontTx/>
                        <a:buBlip>
                          <a:blip r:embed="rId2"/>
                        </a:buBlip>
                      </a:pPr>
                      <a:r>
                        <a:rPr lang="en-GB" sz="1000" b="0" dirty="0">
                          <a:solidFill>
                            <a:schemeClr val="tx1"/>
                          </a:solidFill>
                          <a:latin typeface="+mn-lt"/>
                          <a:cs typeface="Amatic SC" panose="00000500000000000000" pitchFamily="2" charset="-79"/>
                        </a:rPr>
                        <a:t>Drawing/Mark making. </a:t>
                      </a:r>
                    </a:p>
                    <a:p>
                      <a:pPr marL="171450" indent="-171450" algn="ctr">
                        <a:buFontTx/>
                        <a:buBlip>
                          <a:blip r:embed="rId2"/>
                        </a:buBlip>
                      </a:pPr>
                      <a:r>
                        <a:rPr lang="en-GB" sz="1000" b="0" dirty="0">
                          <a:solidFill>
                            <a:schemeClr val="tx1"/>
                          </a:solidFill>
                          <a:latin typeface="+mn-lt"/>
                          <a:cs typeface="Amatic SC" panose="00000500000000000000" pitchFamily="2" charset="-79"/>
                        </a:rPr>
                        <a:t>Model pencil grip. </a:t>
                      </a:r>
                    </a:p>
                    <a:p>
                      <a:pPr marL="171450" indent="-171450" algn="ctr">
                        <a:buFontTx/>
                        <a:buBlip>
                          <a:blip r:embed="rId2"/>
                        </a:buBlip>
                      </a:pPr>
                      <a:r>
                        <a:rPr lang="en-GB" sz="1000" b="0" dirty="0">
                          <a:solidFill>
                            <a:schemeClr val="tx1"/>
                          </a:solidFill>
                          <a:latin typeface="+mn-lt"/>
                          <a:cs typeface="Amatic SC" panose="00000500000000000000" pitchFamily="2" charset="-79"/>
                        </a:rPr>
                        <a:t>Daily movement breaks.</a:t>
                      </a:r>
                    </a:p>
                    <a:p>
                      <a:pPr marL="171450" indent="-171450" algn="ctr">
                        <a:buFontTx/>
                        <a:buBlip>
                          <a:blip r:embed="rId2"/>
                        </a:buBlip>
                      </a:pPr>
                      <a:r>
                        <a:rPr lang="en-GB" sz="1000" b="0" dirty="0">
                          <a:solidFill>
                            <a:schemeClr val="tx1"/>
                          </a:solidFill>
                          <a:latin typeface="+mn-lt"/>
                          <a:cs typeface="Amatic SC" panose="00000500000000000000" pitchFamily="2" charset="-79"/>
                        </a:rPr>
                        <a:t>Climbing outdoors </a:t>
                      </a:r>
                    </a:p>
                    <a:p>
                      <a:pPr marL="171450" indent="-171450" algn="ctr">
                        <a:buFontTx/>
                        <a:buBlip>
                          <a:blip r:embed="rId2"/>
                        </a:buBlip>
                      </a:pPr>
                      <a:r>
                        <a:rPr lang="en-GB" sz="1000" b="0" dirty="0">
                          <a:solidFill>
                            <a:schemeClr val="tx1"/>
                          </a:solidFill>
                          <a:latin typeface="+mn-lt"/>
                          <a:cs typeface="Amatic SC" panose="00000500000000000000" pitchFamily="2" charset="-79"/>
                        </a:rPr>
                        <a:t>Develop good personal hygiene.</a:t>
                      </a:r>
                    </a:p>
                    <a:p>
                      <a:pPr marL="171450" indent="-171450" algn="ctr">
                        <a:buFontTx/>
                        <a:buBlip>
                          <a:blip r:embed="rId2"/>
                        </a:buBlip>
                      </a:pPr>
                      <a:r>
                        <a:rPr lang="en-GB" sz="1000" b="0" dirty="0">
                          <a:solidFill>
                            <a:schemeClr val="tx1"/>
                          </a:solidFill>
                          <a:latin typeface="+mn-lt"/>
                          <a:cs typeface="Amatic SC" panose="00000500000000000000" pitchFamily="2" charset="-79"/>
                        </a:rPr>
                        <a:t>Trikes, two wheeled balance bikes and pedal bikes. </a:t>
                      </a:r>
                    </a:p>
                    <a:p>
                      <a:pPr marL="171450" indent="-171450" algn="ctr">
                        <a:buFontTx/>
                        <a:buBlip>
                          <a:blip r:embed="rId2"/>
                        </a:buBlip>
                      </a:pPr>
                      <a:r>
                        <a:rPr lang="en-GB" sz="1000" b="0" dirty="0">
                          <a:solidFill>
                            <a:srgbClr val="FF0000"/>
                          </a:solidFill>
                          <a:latin typeface="+mn-lt"/>
                          <a:cs typeface="Amatic SC" panose="00000500000000000000" pitchFamily="2" charset="-79"/>
                        </a:rPr>
                        <a:t>Provide regular reminders about handwashing and toileting. </a:t>
                      </a:r>
                    </a:p>
                  </a:txBody>
                  <a:tcPr marL="51465" marR="51465" marT="0" marB="0">
                    <a:noFill/>
                  </a:tcPr>
                </a:tc>
                <a:tc hMerge="1">
                  <a:txBody>
                    <a:bodyPr/>
                    <a:lstStyle/>
                    <a:p>
                      <a:endParaRPr lang="en-US"/>
                    </a:p>
                  </a:txBody>
                  <a:tcPr/>
                </a:tc>
                <a:tc gridSpan="2">
                  <a:txBody>
                    <a:bodyPr/>
                    <a:lstStyle/>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1000" b="0" dirty="0">
                          <a:solidFill>
                            <a:schemeClr val="tx1"/>
                          </a:solidFill>
                          <a:latin typeface="+mn-lt"/>
                          <a:cs typeface="Amatic SC" panose="00000500000000000000" pitchFamily="2" charset="-79"/>
                        </a:rPr>
                        <a:t>Climbing outdoors </a:t>
                      </a:r>
                    </a:p>
                    <a:p>
                      <a:pPr marL="171450" indent="-171450" algn="ctr">
                        <a:buFontTx/>
                        <a:buBlip>
                          <a:blip r:embed="rId2"/>
                        </a:buBlip>
                      </a:pPr>
                      <a:r>
                        <a:rPr lang="en-GB" sz="1000" b="0" dirty="0">
                          <a:solidFill>
                            <a:schemeClr val="tx1"/>
                          </a:solidFill>
                          <a:latin typeface="+mn-lt"/>
                          <a:cs typeface="Amatic SC" panose="00000500000000000000" pitchFamily="2" charset="-79"/>
                        </a:rPr>
                        <a:t>Dough Disco </a:t>
                      </a:r>
                    </a:p>
                    <a:p>
                      <a:pPr marL="171450" indent="-171450" algn="ctr">
                        <a:buFontTx/>
                        <a:buBlip>
                          <a:blip r:embed="rId2"/>
                        </a:buBlip>
                      </a:pPr>
                      <a:r>
                        <a:rPr lang="en-GB" sz="1000" b="0" dirty="0">
                          <a:solidFill>
                            <a:schemeClr val="tx1"/>
                          </a:solidFill>
                          <a:latin typeface="+mn-lt"/>
                          <a:cs typeface="Amatic SC" panose="00000500000000000000" pitchFamily="2" charset="-79"/>
                        </a:rPr>
                        <a:t>Threading</a:t>
                      </a:r>
                    </a:p>
                    <a:p>
                      <a:pPr marL="171450" indent="-171450" algn="ctr">
                        <a:buFontTx/>
                        <a:buBlip>
                          <a:blip r:embed="rId2"/>
                        </a:buBlip>
                      </a:pPr>
                      <a:r>
                        <a:rPr lang="en-GB" sz="1000" b="0" dirty="0">
                          <a:solidFill>
                            <a:schemeClr val="tx1"/>
                          </a:solidFill>
                          <a:latin typeface="+mn-lt"/>
                          <a:cs typeface="Amatic SC" panose="00000500000000000000" pitchFamily="2" charset="-79"/>
                        </a:rPr>
                        <a:t>Cutting – straight line</a:t>
                      </a:r>
                    </a:p>
                    <a:p>
                      <a:pPr marL="171450" indent="-171450" algn="ctr">
                        <a:buFontTx/>
                        <a:buBlip>
                          <a:blip r:embed="rId2"/>
                        </a:buBlip>
                      </a:pPr>
                      <a:r>
                        <a:rPr lang="en-GB" sz="1000" b="0" dirty="0">
                          <a:solidFill>
                            <a:schemeClr val="tx1"/>
                          </a:solidFill>
                          <a:latin typeface="+mn-lt"/>
                          <a:cs typeface="Amatic SC" panose="00000500000000000000" pitchFamily="2" charset="-79"/>
                        </a:rPr>
                        <a:t>Weaving</a:t>
                      </a:r>
                    </a:p>
                    <a:p>
                      <a:pPr marL="171450" indent="-171450" algn="ctr">
                        <a:buFontTx/>
                        <a:buBlip>
                          <a:blip r:embed="rId2"/>
                        </a:buBlip>
                      </a:pPr>
                      <a:r>
                        <a:rPr lang="en-GB" sz="1000" b="0" dirty="0">
                          <a:solidFill>
                            <a:schemeClr val="tx1"/>
                          </a:solidFill>
                          <a:latin typeface="+mn-lt"/>
                          <a:cs typeface="Amatic SC" panose="00000500000000000000" pitchFamily="2" charset="-79"/>
                        </a:rPr>
                        <a:t>Playdough </a:t>
                      </a:r>
                    </a:p>
                    <a:p>
                      <a:pPr marL="171450" indent="-171450" algn="ctr">
                        <a:buFontTx/>
                        <a:buBlip>
                          <a:blip r:embed="rId2"/>
                        </a:buBlip>
                      </a:pPr>
                      <a:r>
                        <a:rPr lang="en-GB" sz="1000" b="0" dirty="0">
                          <a:solidFill>
                            <a:schemeClr val="tx1"/>
                          </a:solidFill>
                          <a:latin typeface="+mn-lt"/>
                          <a:cs typeface="Amatic SC" panose="00000500000000000000" pitchFamily="2" charset="-79"/>
                        </a:rPr>
                        <a:t>Handling tools, objects etc with increasing control.</a:t>
                      </a:r>
                    </a:p>
                    <a:p>
                      <a:pPr marL="171450" indent="-171450" algn="ctr">
                        <a:buFontTx/>
                        <a:buBlip>
                          <a:blip r:embed="rId2"/>
                        </a:buBlip>
                      </a:pPr>
                      <a:r>
                        <a:rPr lang="en-GB" sz="1000" b="0" dirty="0">
                          <a:solidFill>
                            <a:schemeClr val="tx1"/>
                          </a:solidFill>
                          <a:latin typeface="+mn-lt"/>
                          <a:cs typeface="Amatic SC" panose="00000500000000000000" pitchFamily="2" charset="-79"/>
                        </a:rPr>
                        <a:t>Drawing </a:t>
                      </a:r>
                    </a:p>
                    <a:p>
                      <a:pPr marL="171450" indent="-171450" algn="ctr">
                        <a:buFontTx/>
                        <a:buBlip>
                          <a:blip r:embed="rId2"/>
                        </a:buBlip>
                      </a:pPr>
                      <a:r>
                        <a:rPr lang="en-GB" sz="1000" b="0" dirty="0">
                          <a:solidFill>
                            <a:schemeClr val="tx1"/>
                          </a:solidFill>
                          <a:latin typeface="+mn-lt"/>
                          <a:cs typeface="Amatic SC" panose="00000500000000000000" pitchFamily="2" charset="-79"/>
                        </a:rPr>
                        <a:t>Fastening zips and buttons independently. </a:t>
                      </a:r>
                    </a:p>
                    <a:p>
                      <a:pPr marL="171450" indent="-171450" algn="ctr">
                        <a:buFontTx/>
                        <a:buBlip>
                          <a:blip r:embed="rId2"/>
                        </a:buBlip>
                      </a:pPr>
                      <a:r>
                        <a:rPr lang="en-GB" sz="1000" b="0" dirty="0">
                          <a:solidFill>
                            <a:schemeClr val="tx1"/>
                          </a:solidFill>
                          <a:latin typeface="+mn-lt"/>
                          <a:cs typeface="Amatic SC" panose="00000500000000000000" pitchFamily="2" charset="-79"/>
                        </a:rPr>
                        <a:t>Funky fingers activities. </a:t>
                      </a:r>
                    </a:p>
                    <a:p>
                      <a:pPr marL="171450" indent="-171450" algn="ctr">
                        <a:buFontTx/>
                        <a:buBlip>
                          <a:blip r:embed="rId2"/>
                        </a:buBlip>
                      </a:pPr>
                      <a:r>
                        <a:rPr lang="en-GB" sz="1000" b="0" dirty="0">
                          <a:solidFill>
                            <a:schemeClr val="tx1"/>
                          </a:solidFill>
                          <a:latin typeface="+mn-lt"/>
                          <a:cs typeface="Amatic SC" panose="00000500000000000000" pitchFamily="2" charset="-79"/>
                        </a:rPr>
                        <a:t>Pencil grip.</a:t>
                      </a:r>
                    </a:p>
                    <a:p>
                      <a:pPr marL="171450" indent="-171450" algn="ctr">
                        <a:buFontTx/>
                        <a:buBlip>
                          <a:blip r:embed="rId2"/>
                        </a:buBlip>
                      </a:pPr>
                      <a:r>
                        <a:rPr lang="en-GB" sz="1000" b="0" dirty="0">
                          <a:solidFill>
                            <a:schemeClr val="tx1"/>
                          </a:solidFill>
                          <a:latin typeface="+mn-lt"/>
                          <a:cs typeface="Amatic SC" panose="00000500000000000000" pitchFamily="2" charset="-79"/>
                        </a:rPr>
                        <a:t>Letter formation. </a:t>
                      </a:r>
                    </a:p>
                    <a:p>
                      <a:pPr marL="171450" indent="-171450" algn="ctr">
                        <a:buFontTx/>
                        <a:buBlip>
                          <a:blip r:embed="rId2"/>
                        </a:buBlip>
                      </a:pPr>
                      <a:r>
                        <a:rPr lang="en-GB" sz="1000" b="0" dirty="0">
                          <a:solidFill>
                            <a:schemeClr val="tx1"/>
                          </a:solidFill>
                          <a:latin typeface="+mn-lt"/>
                          <a:cs typeface="Amatic SC" panose="00000500000000000000" pitchFamily="2" charset="-79"/>
                        </a:rPr>
                        <a:t>Daily movement breaks.</a:t>
                      </a:r>
                    </a:p>
                    <a:p>
                      <a:pPr marL="171450" indent="-171450" algn="ctr">
                        <a:buFontTx/>
                        <a:buBlip>
                          <a:blip r:embed="rId2"/>
                        </a:buBlip>
                      </a:pPr>
                      <a:r>
                        <a:rPr lang="en-GB" sz="1000" b="0" dirty="0">
                          <a:solidFill>
                            <a:schemeClr val="tx1"/>
                          </a:solidFill>
                          <a:latin typeface="+mn-lt"/>
                          <a:cs typeface="Amatic SC" panose="00000500000000000000" pitchFamily="2" charset="-79"/>
                        </a:rPr>
                        <a:t>Outdoor physical resources to support balance, agility.</a:t>
                      </a:r>
                    </a:p>
                    <a:p>
                      <a:pPr marL="171450" indent="-171450" algn="ctr">
                        <a:buFontTx/>
                        <a:buBlip>
                          <a:blip r:embed="rId2"/>
                        </a:buBlip>
                      </a:pPr>
                      <a:r>
                        <a:rPr lang="en-GB" sz="1000" b="0" dirty="0">
                          <a:solidFill>
                            <a:srgbClr val="FF0000"/>
                          </a:solidFill>
                          <a:latin typeface="+mn-lt"/>
                          <a:cs typeface="Amatic SC" panose="00000500000000000000" pitchFamily="2" charset="-79"/>
                        </a:rPr>
                        <a:t>Healthy lifestyle. </a:t>
                      </a:r>
                    </a:p>
                    <a:p>
                      <a:pPr marL="171450" marR="0" indent="-171450" algn="ctr">
                        <a:lnSpc>
                          <a:spcPct val="107000"/>
                        </a:lnSpc>
                        <a:spcBef>
                          <a:spcPts val="0"/>
                        </a:spcBef>
                        <a:spcAft>
                          <a:spcPts val="0"/>
                        </a:spcAft>
                        <a:buFontTx/>
                        <a:buBlip>
                          <a:blip r:embed="rId2"/>
                        </a:buBlip>
                      </a:pP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hMerge="1">
                  <a:txBody>
                    <a:bodyPr/>
                    <a:lstStyle/>
                    <a:p>
                      <a:endParaRPr lang="en-US"/>
                    </a:p>
                  </a:txBody>
                  <a:tcPr/>
                </a:tc>
                <a:tc gridSpan="2">
                  <a:txBody>
                    <a:bodyPr/>
                    <a:lstStyle/>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1000" b="0" dirty="0">
                          <a:solidFill>
                            <a:schemeClr val="tx1"/>
                          </a:solidFill>
                          <a:latin typeface="+mn-lt"/>
                          <a:cs typeface="Amatic SC" panose="00000500000000000000" pitchFamily="2" charset="-79"/>
                        </a:rPr>
                        <a:t>Climbing outdoors </a:t>
                      </a:r>
                    </a:p>
                    <a:p>
                      <a:pPr marL="171450" indent="-171450" algn="ctr">
                        <a:buFontTx/>
                        <a:buBlip>
                          <a:blip r:embed="rId2"/>
                        </a:buBlip>
                      </a:pPr>
                      <a:r>
                        <a:rPr lang="en-GB" sz="1000" b="0" dirty="0">
                          <a:solidFill>
                            <a:schemeClr val="tx1"/>
                          </a:solidFill>
                          <a:latin typeface="+mn-lt"/>
                          <a:cs typeface="Amatic SC" panose="00000500000000000000" pitchFamily="2" charset="-79"/>
                        </a:rPr>
                        <a:t>Threading </a:t>
                      </a:r>
                    </a:p>
                    <a:p>
                      <a:pPr marL="171450" indent="-171450" algn="ctr">
                        <a:buFontTx/>
                        <a:buBlip>
                          <a:blip r:embed="rId2"/>
                        </a:buBlip>
                      </a:pPr>
                      <a:r>
                        <a:rPr lang="en-GB" sz="1000" b="0" dirty="0">
                          <a:solidFill>
                            <a:schemeClr val="tx1"/>
                          </a:solidFill>
                          <a:latin typeface="+mn-lt"/>
                          <a:cs typeface="Amatic SC" panose="00000500000000000000" pitchFamily="2" charset="-79"/>
                        </a:rPr>
                        <a:t>Cutting – start to cut along a curved line.</a:t>
                      </a:r>
                    </a:p>
                    <a:p>
                      <a:pPr marL="171450" indent="-171450" algn="ctr">
                        <a:buFontTx/>
                        <a:buBlip>
                          <a:blip r:embed="rId2"/>
                        </a:buBlip>
                      </a:pPr>
                      <a:r>
                        <a:rPr lang="en-GB" sz="1000" b="0" dirty="0">
                          <a:solidFill>
                            <a:schemeClr val="tx1"/>
                          </a:solidFill>
                          <a:latin typeface="+mn-lt"/>
                          <a:cs typeface="Amatic SC" panose="00000500000000000000" pitchFamily="2" charset="-79"/>
                        </a:rPr>
                        <a:t>Weaving</a:t>
                      </a:r>
                    </a:p>
                    <a:p>
                      <a:pPr marL="171450" indent="-171450" algn="ctr">
                        <a:buFontTx/>
                        <a:buBlip>
                          <a:blip r:embed="rId2"/>
                        </a:buBlip>
                      </a:pPr>
                      <a:r>
                        <a:rPr lang="en-GB" sz="1000" b="0" dirty="0">
                          <a:solidFill>
                            <a:schemeClr val="tx1"/>
                          </a:solidFill>
                          <a:latin typeface="+mn-lt"/>
                          <a:cs typeface="Amatic SC" panose="00000500000000000000" pitchFamily="2" charset="-79"/>
                        </a:rPr>
                        <a:t>Funky fingers activities – using one hand consistently. </a:t>
                      </a:r>
                    </a:p>
                    <a:p>
                      <a:pPr marL="171450" indent="-171450" algn="ctr">
                        <a:buFontTx/>
                        <a:buBlip>
                          <a:blip r:embed="rId2"/>
                        </a:buBlip>
                      </a:pPr>
                      <a:r>
                        <a:rPr lang="en-GB" sz="1000" b="0" dirty="0">
                          <a:solidFill>
                            <a:schemeClr val="tx1"/>
                          </a:solidFill>
                          <a:latin typeface="+mn-lt"/>
                          <a:cs typeface="Amatic SC" panose="00000500000000000000" pitchFamily="2" charset="-79"/>
                        </a:rPr>
                        <a:t>Dough Disco </a:t>
                      </a:r>
                    </a:p>
                    <a:p>
                      <a:pPr marL="171450" indent="-171450" algn="ctr">
                        <a:buFontTx/>
                        <a:buBlip>
                          <a:blip r:embed="rId2"/>
                        </a:buBlip>
                      </a:pPr>
                      <a:r>
                        <a:rPr lang="en-GB" sz="1000" b="0" dirty="0">
                          <a:solidFill>
                            <a:schemeClr val="tx1"/>
                          </a:solidFill>
                          <a:latin typeface="+mn-lt"/>
                          <a:cs typeface="Amatic SC" panose="00000500000000000000" pitchFamily="2" charset="-79"/>
                        </a:rPr>
                        <a:t>Develop pencil grip. </a:t>
                      </a:r>
                    </a:p>
                    <a:p>
                      <a:pPr marL="171450" indent="-171450" algn="ctr">
                        <a:buFontTx/>
                        <a:buBlip>
                          <a:blip r:embed="rId2"/>
                        </a:buBlip>
                      </a:pPr>
                      <a:r>
                        <a:rPr lang="en-GB" sz="1000" b="0" dirty="0">
                          <a:solidFill>
                            <a:schemeClr val="tx1"/>
                          </a:solidFill>
                          <a:latin typeface="+mn-lt"/>
                          <a:cs typeface="Amatic SC" panose="00000500000000000000" pitchFamily="2" charset="-79"/>
                        </a:rPr>
                        <a:t>Letter formation </a:t>
                      </a:r>
                    </a:p>
                    <a:p>
                      <a:pPr marL="171450" indent="-171450" algn="ctr">
                        <a:buFontTx/>
                        <a:buBlip>
                          <a:blip r:embed="rId2"/>
                        </a:buBlip>
                      </a:pPr>
                      <a:r>
                        <a:rPr lang="en-GB" sz="1000" b="0" dirty="0">
                          <a:solidFill>
                            <a:schemeClr val="tx1"/>
                          </a:solidFill>
                          <a:latin typeface="+mn-lt"/>
                          <a:cs typeface="Amatic SC" panose="00000500000000000000" pitchFamily="2" charset="-79"/>
                        </a:rPr>
                        <a:t>Start to draw recognisable pictures. </a:t>
                      </a:r>
                    </a:p>
                    <a:p>
                      <a:pPr marL="171450" indent="-171450" algn="ctr">
                        <a:buFontTx/>
                        <a:buBlip>
                          <a:blip r:embed="rId2"/>
                        </a:buBlip>
                      </a:pPr>
                      <a:r>
                        <a:rPr lang="en-GB" sz="1000" b="0" dirty="0">
                          <a:solidFill>
                            <a:schemeClr val="tx1"/>
                          </a:solidFill>
                          <a:latin typeface="+mn-lt"/>
                          <a:cs typeface="Amatic SC" panose="00000500000000000000" pitchFamily="2" charset="-79"/>
                        </a:rPr>
                        <a:t>Build things with smaller linking blocks such as Lego. </a:t>
                      </a:r>
                    </a:p>
                    <a:p>
                      <a:pPr marL="171450" indent="-171450" algn="ctr">
                        <a:buFontTx/>
                        <a:buBlip>
                          <a:blip r:embed="rId2"/>
                        </a:buBlip>
                      </a:pPr>
                      <a:r>
                        <a:rPr lang="en-GB" sz="1000" b="0" dirty="0">
                          <a:solidFill>
                            <a:schemeClr val="tx1"/>
                          </a:solidFill>
                          <a:latin typeface="+mn-lt"/>
                          <a:cs typeface="Amatic SC" panose="00000500000000000000" pitchFamily="2" charset="-79"/>
                        </a:rPr>
                        <a:t>Sports Day.</a:t>
                      </a:r>
                    </a:p>
                    <a:p>
                      <a:pPr marL="171450" indent="-171450" algn="ctr">
                        <a:buFontTx/>
                        <a:buBlip>
                          <a:blip r:embed="rId2"/>
                        </a:buBlip>
                      </a:pPr>
                      <a:endParaRPr lang="en-GB" sz="1000" b="0" dirty="0">
                        <a:solidFill>
                          <a:schemeClr val="tx1"/>
                        </a:solidFill>
                        <a:latin typeface="+mn-lt"/>
                        <a:cs typeface="Amatic SC" panose="00000500000000000000" pitchFamily="2" charset="-79"/>
                      </a:endParaRPr>
                    </a:p>
                    <a:p>
                      <a:pPr marL="171450" indent="-171450" algn="ctr">
                        <a:buFontTx/>
                        <a:buBlip>
                          <a:blip r:embed="rId2"/>
                        </a:buBlip>
                      </a:pPr>
                      <a:endParaRPr lang="en-GB" sz="1000" b="0" dirty="0">
                        <a:solidFill>
                          <a:schemeClr val="tx1"/>
                        </a:solidFill>
                        <a:latin typeface="+mn-lt"/>
                        <a:cs typeface="Amatic SC" panose="00000500000000000000" pitchFamily="2" charset="-79"/>
                      </a:endParaRPr>
                    </a:p>
                    <a:p>
                      <a:pPr marL="171450" marR="0" indent="-171450" algn="ctr">
                        <a:lnSpc>
                          <a:spcPct val="107000"/>
                        </a:lnSpc>
                        <a:spcBef>
                          <a:spcPts val="0"/>
                        </a:spcBef>
                        <a:spcAft>
                          <a:spcPts val="0"/>
                        </a:spcAft>
                        <a:buFontTx/>
                        <a:buBlip>
                          <a:blip r:embed="rId2"/>
                        </a:buBlip>
                      </a:pP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hMerge="1">
                  <a:txBody>
                    <a:bodyPr/>
                    <a:lstStyle/>
                    <a:p>
                      <a:endParaRPr lang="en-US"/>
                    </a:p>
                  </a:txBody>
                  <a:tcPr/>
                </a:tc>
                <a:extLst>
                  <a:ext uri="{0D108BD9-81ED-4DB2-BD59-A6C34878D82A}">
                    <a16:rowId xmlns:a16="http://schemas.microsoft.com/office/drawing/2014/main" val="1299007805"/>
                  </a:ext>
                </a:extLst>
              </a:tr>
            </a:tbl>
          </a:graphicData>
        </a:graphic>
      </p:graphicFrame>
      <p:sp>
        <p:nvSpPr>
          <p:cNvPr id="3" name="TextBox 2">
            <a:extLst>
              <a:ext uri="{FF2B5EF4-FFF2-40B4-BE49-F238E27FC236}">
                <a16:creationId xmlns:a16="http://schemas.microsoft.com/office/drawing/2014/main" id="{8FA4F484-E165-5CBA-AC44-AB48E7E2341B}"/>
              </a:ext>
            </a:extLst>
          </p:cNvPr>
          <p:cNvSpPr txBox="1"/>
          <p:nvPr/>
        </p:nvSpPr>
        <p:spPr>
          <a:xfrm>
            <a:off x="6480500" y="143033"/>
            <a:ext cx="5711500" cy="1107996"/>
          </a:xfrm>
          <a:prstGeom prst="rect">
            <a:avLst/>
          </a:prstGeom>
          <a:noFill/>
        </p:spPr>
        <p:txBody>
          <a:bodyPr wrap="square">
            <a:spAutoFit/>
          </a:bodyPr>
          <a:lstStyle/>
          <a:p>
            <a:r>
              <a:rPr lang="en-GB" sz="1100" b="1"/>
              <a:t>PSE in Foundation Stage is covered in many areas of the EYFS curriculum; communication and language, PSE, Physical Development and Understanding the World. PSE is developed through the expectations of staff i.e good listening, good sitting, sharing, turn taking etc. PSE is directly introduced through adult led discussions and activities i.e. how to care for the environment. It is also, introduced indirectly through continuous provision where adults model key skills i.e. tooth brushing. </a:t>
            </a:r>
            <a:endParaRPr lang="en-GB" sz="1100" b="1" dirty="0"/>
          </a:p>
        </p:txBody>
      </p:sp>
      <p:sp>
        <p:nvSpPr>
          <p:cNvPr id="4" name="Title 1">
            <a:extLst>
              <a:ext uri="{FF2B5EF4-FFF2-40B4-BE49-F238E27FC236}">
                <a16:creationId xmlns:a16="http://schemas.microsoft.com/office/drawing/2014/main" id="{9A47E82C-CA7E-13B4-ED8B-5B72F521250F}"/>
              </a:ext>
            </a:extLst>
          </p:cNvPr>
          <p:cNvSpPr txBox="1">
            <a:spLocks/>
          </p:cNvSpPr>
          <p:nvPr/>
        </p:nvSpPr>
        <p:spPr>
          <a:xfrm>
            <a:off x="-3206722" y="-7453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PSE in EYFS</a:t>
            </a:r>
          </a:p>
        </p:txBody>
      </p:sp>
      <p:pic>
        <p:nvPicPr>
          <p:cNvPr id="5" name="Picture 4">
            <a:extLst>
              <a:ext uri="{FF2B5EF4-FFF2-40B4-BE49-F238E27FC236}">
                <a16:creationId xmlns:a16="http://schemas.microsoft.com/office/drawing/2014/main" id="{EC47B307-4962-DB5E-0274-F982ABC42680}"/>
              </a:ext>
            </a:extLst>
          </p:cNvPr>
          <p:cNvPicPr>
            <a:picLocks noChangeAspect="1"/>
          </p:cNvPicPr>
          <p:nvPr/>
        </p:nvPicPr>
        <p:blipFill>
          <a:blip r:embed="rId3"/>
          <a:stretch>
            <a:fillRect/>
          </a:stretch>
        </p:blipFill>
        <p:spPr>
          <a:xfrm>
            <a:off x="10353368" y="6111277"/>
            <a:ext cx="1632156" cy="625383"/>
          </a:xfrm>
          <a:prstGeom prst="rect">
            <a:avLst/>
          </a:prstGeom>
        </p:spPr>
      </p:pic>
    </p:spTree>
    <p:extLst>
      <p:ext uri="{BB962C8B-B14F-4D97-AF65-F5344CB8AC3E}">
        <p14:creationId xmlns:p14="http://schemas.microsoft.com/office/powerpoint/2010/main" val="29454424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8C3D6A22-8B2B-524D-B1F0-2B7A8BFD9FE1}"/>
              </a:ext>
            </a:extLst>
          </p:cNvPr>
          <p:cNvGraphicFramePr>
            <a:graphicFrameLocks noGrp="1"/>
          </p:cNvGraphicFramePr>
          <p:nvPr>
            <p:extLst>
              <p:ext uri="{D42A27DB-BD31-4B8C-83A1-F6EECF244321}">
                <p14:modId xmlns:p14="http://schemas.microsoft.com/office/powerpoint/2010/main" val="375422249"/>
              </p:ext>
            </p:extLst>
          </p:nvPr>
        </p:nvGraphicFramePr>
        <p:xfrm>
          <a:off x="154983" y="1495337"/>
          <a:ext cx="11874830" cy="5138212"/>
        </p:xfrm>
        <a:graphic>
          <a:graphicData uri="http://schemas.openxmlformats.org/drawingml/2006/table">
            <a:tbl>
              <a:tblPr firstRow="1" firstCol="1" bandRow="1">
                <a:tableStyleId>{5C22544A-7EE6-4342-B048-85BDC9FD1C3A}</a:tableStyleId>
              </a:tblPr>
              <a:tblGrid>
                <a:gridCol w="1315181">
                  <a:extLst>
                    <a:ext uri="{9D8B030D-6E8A-4147-A177-3AD203B41FA5}">
                      <a16:colId xmlns:a16="http://schemas.microsoft.com/office/drawing/2014/main" val="3401256802"/>
                    </a:ext>
                  </a:extLst>
                </a:gridCol>
                <a:gridCol w="2317709">
                  <a:extLst>
                    <a:ext uri="{9D8B030D-6E8A-4147-A177-3AD203B41FA5}">
                      <a16:colId xmlns:a16="http://schemas.microsoft.com/office/drawing/2014/main" val="3268591095"/>
                    </a:ext>
                  </a:extLst>
                </a:gridCol>
                <a:gridCol w="1060964">
                  <a:extLst>
                    <a:ext uri="{9D8B030D-6E8A-4147-A177-3AD203B41FA5}">
                      <a16:colId xmlns:a16="http://schemas.microsoft.com/office/drawing/2014/main" val="2164551869"/>
                    </a:ext>
                  </a:extLst>
                </a:gridCol>
                <a:gridCol w="2241045">
                  <a:extLst>
                    <a:ext uri="{9D8B030D-6E8A-4147-A177-3AD203B41FA5}">
                      <a16:colId xmlns:a16="http://schemas.microsoft.com/office/drawing/2014/main" val="3423813128"/>
                    </a:ext>
                  </a:extLst>
                </a:gridCol>
                <a:gridCol w="1173274">
                  <a:extLst>
                    <a:ext uri="{9D8B030D-6E8A-4147-A177-3AD203B41FA5}">
                      <a16:colId xmlns:a16="http://schemas.microsoft.com/office/drawing/2014/main" val="226506178"/>
                    </a:ext>
                  </a:extLst>
                </a:gridCol>
                <a:gridCol w="2299187">
                  <a:extLst>
                    <a:ext uri="{9D8B030D-6E8A-4147-A177-3AD203B41FA5}">
                      <a16:colId xmlns:a16="http://schemas.microsoft.com/office/drawing/2014/main" val="2957349265"/>
                    </a:ext>
                  </a:extLst>
                </a:gridCol>
                <a:gridCol w="1467470">
                  <a:extLst>
                    <a:ext uri="{9D8B030D-6E8A-4147-A177-3AD203B41FA5}">
                      <a16:colId xmlns:a16="http://schemas.microsoft.com/office/drawing/2014/main" val="1677197717"/>
                    </a:ext>
                  </a:extLst>
                </a:gridCol>
              </a:tblGrid>
              <a:tr h="182709">
                <a:tc>
                  <a:txBody>
                    <a:bodyPr/>
                    <a:lstStyle/>
                    <a:p>
                      <a:pPr marL="0" marR="0" algn="ctr">
                        <a:lnSpc>
                          <a:spcPct val="107000"/>
                        </a:lnSpc>
                        <a:spcBef>
                          <a:spcPts val="0"/>
                        </a:spcBef>
                        <a:spcAft>
                          <a:spcPts val="0"/>
                        </a:spcAft>
                      </a:pPr>
                      <a:r>
                        <a:rPr lang="en-GB" sz="1000" dirty="0">
                          <a:solidFill>
                            <a:schemeClr val="tx1"/>
                          </a:solidFill>
                          <a:effectLst/>
                          <a:latin typeface="+mn-lt"/>
                        </a:rPr>
                        <a:t>Term</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a:txBody>
                    <a:bodyPr/>
                    <a:lstStyle/>
                    <a:p>
                      <a:pPr marL="0" marR="0" algn="ctr">
                        <a:lnSpc>
                          <a:spcPct val="107000"/>
                        </a:lnSpc>
                        <a:spcBef>
                          <a:spcPts val="0"/>
                        </a:spcBef>
                        <a:spcAft>
                          <a:spcPts val="0"/>
                        </a:spcAft>
                      </a:pPr>
                      <a:r>
                        <a:rPr lang="en-GB" sz="1000" dirty="0">
                          <a:solidFill>
                            <a:schemeClr val="tx1"/>
                          </a:solidFill>
                          <a:effectLst/>
                          <a:latin typeface="+mn-lt"/>
                        </a:rPr>
                        <a:t>Autumn 1</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1000">
                          <a:solidFill>
                            <a:schemeClr val="tx1"/>
                          </a:solidFill>
                          <a:effectLst/>
                          <a:latin typeface="+mn-lt"/>
                        </a:rPr>
                        <a:t>Autumn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a:txBody>
                    <a:bodyPr/>
                    <a:lstStyle/>
                    <a:p>
                      <a:pPr marL="0" marR="0" algn="ctr">
                        <a:lnSpc>
                          <a:spcPct val="107000"/>
                        </a:lnSpc>
                        <a:spcBef>
                          <a:spcPts val="0"/>
                        </a:spcBef>
                        <a:spcAft>
                          <a:spcPts val="0"/>
                        </a:spcAft>
                      </a:pPr>
                      <a:r>
                        <a:rPr lang="en-GB" sz="1000" dirty="0">
                          <a:solidFill>
                            <a:schemeClr val="tx1"/>
                          </a:solidFill>
                          <a:effectLst/>
                          <a:latin typeface="+mn-lt"/>
                        </a:rPr>
                        <a:t>Spring 1</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1000">
                          <a:solidFill>
                            <a:schemeClr val="tx1"/>
                          </a:solidFill>
                          <a:effectLst/>
                          <a:latin typeface="+mn-lt"/>
                        </a:rPr>
                        <a:t>Spring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a:txBody>
                    <a:bodyPr/>
                    <a:lstStyle/>
                    <a:p>
                      <a:pPr marL="0" marR="0" algn="ctr">
                        <a:lnSpc>
                          <a:spcPct val="107000"/>
                        </a:lnSpc>
                        <a:spcBef>
                          <a:spcPts val="0"/>
                        </a:spcBef>
                        <a:spcAft>
                          <a:spcPts val="0"/>
                        </a:spcAft>
                      </a:pPr>
                      <a:r>
                        <a:rPr lang="en-GB" sz="1000">
                          <a:solidFill>
                            <a:schemeClr val="tx1"/>
                          </a:solidFill>
                          <a:effectLst/>
                          <a:latin typeface="+mn-lt"/>
                        </a:rPr>
                        <a:t>Summer 1</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tc>
                  <a:txBody>
                    <a:bodyPr/>
                    <a:lstStyle/>
                    <a:p>
                      <a:pPr marL="0" marR="0" algn="ctr">
                        <a:lnSpc>
                          <a:spcPct val="107000"/>
                        </a:lnSpc>
                        <a:spcBef>
                          <a:spcPts val="0"/>
                        </a:spcBef>
                        <a:spcAft>
                          <a:spcPts val="0"/>
                        </a:spcAft>
                      </a:pPr>
                      <a:r>
                        <a:rPr lang="en-GB" sz="1000">
                          <a:solidFill>
                            <a:schemeClr val="tx1"/>
                          </a:solidFill>
                          <a:effectLst/>
                          <a:latin typeface="+mn-lt"/>
                        </a:rPr>
                        <a:t>Summer 2</a:t>
                      </a:r>
                      <a:endParaRPr lang="en-US" sz="100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extLst>
                  <a:ext uri="{0D108BD9-81ED-4DB2-BD59-A6C34878D82A}">
                    <a16:rowId xmlns:a16="http://schemas.microsoft.com/office/drawing/2014/main" val="521371201"/>
                  </a:ext>
                </a:extLst>
              </a:tr>
              <a:tr h="762446">
                <a:tc>
                  <a:txBody>
                    <a:bodyPr/>
                    <a:lstStyle/>
                    <a:p>
                      <a:pPr marL="0" marR="0" algn="ctr">
                        <a:lnSpc>
                          <a:spcPct val="107000"/>
                        </a:lnSpc>
                        <a:spcBef>
                          <a:spcPts val="0"/>
                        </a:spcBef>
                        <a:spcAft>
                          <a:spcPts val="0"/>
                        </a:spcAft>
                      </a:pPr>
                      <a:r>
                        <a:rPr lang="en-GB" sz="1000" dirty="0">
                          <a:solidFill>
                            <a:schemeClr val="tx1"/>
                          </a:solidFill>
                          <a:effectLst/>
                          <a:latin typeface="+mn-lt"/>
                        </a:rPr>
                        <a:t>Theme </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Who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All about me, my feelings, similarities and differences, my family, celebrations, past and present.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chemeClr val="accent2"/>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What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Evolution, human bodies, staying healthy, oral hygiene, amazing humans, plants vs humans, minibeasts and life cycles.</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92D05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GB" sz="1000" dirty="0">
                          <a:solidFill>
                            <a:schemeClr val="tx1"/>
                          </a:solidFill>
                          <a:effectLst/>
                          <a:latin typeface="+mn-lt"/>
                        </a:rPr>
                        <a:t>Where am I?</a:t>
                      </a:r>
                      <a:endParaRPr lang="en-US" sz="1000" dirty="0">
                        <a:solidFill>
                          <a:schemeClr val="tx1"/>
                        </a:solidFill>
                        <a:effectLst/>
                        <a:latin typeface="+mn-lt"/>
                      </a:endParaRPr>
                    </a:p>
                    <a:p>
                      <a:pPr marL="0" marR="0" algn="ctr">
                        <a:lnSpc>
                          <a:spcPct val="107000"/>
                        </a:lnSpc>
                        <a:spcBef>
                          <a:spcPts val="0"/>
                        </a:spcBef>
                        <a:spcAft>
                          <a:spcPts val="0"/>
                        </a:spcAft>
                      </a:pPr>
                      <a:r>
                        <a:rPr lang="en-GB" sz="1000" dirty="0">
                          <a:solidFill>
                            <a:schemeClr val="tx1"/>
                          </a:solidFill>
                          <a:effectLst/>
                          <a:latin typeface="+mn-lt"/>
                        </a:rPr>
                        <a:t>Where I live, the UK, fossils/dinosaurs, the world, pirates, space, and how to care for the planet.</a:t>
                      </a: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solidFill>
                      <a:srgbClr val="FFFF00"/>
                    </a:solidFill>
                  </a:tcPr>
                </a:tc>
                <a:tc hMerge="1">
                  <a:txBody>
                    <a:bodyPr/>
                    <a:lstStyle/>
                    <a:p>
                      <a:endParaRPr lang="en-US"/>
                    </a:p>
                  </a:txBody>
                  <a:tcPr/>
                </a:tc>
                <a:extLst>
                  <a:ext uri="{0D108BD9-81ED-4DB2-BD59-A6C34878D82A}">
                    <a16:rowId xmlns:a16="http://schemas.microsoft.com/office/drawing/2014/main" val="853664077"/>
                  </a:ext>
                </a:extLst>
              </a:tr>
              <a:tr h="4193057">
                <a:tc>
                  <a:txBody>
                    <a:bodyPr/>
                    <a:lstStyle/>
                    <a:p>
                      <a:pPr marL="0" marR="0" algn="ctr">
                        <a:lnSpc>
                          <a:spcPct val="107000"/>
                        </a:lnSpc>
                        <a:spcBef>
                          <a:spcPts val="0"/>
                        </a:spcBef>
                        <a:spcAft>
                          <a:spcPts val="0"/>
                        </a:spcAft>
                      </a:pPr>
                      <a:r>
                        <a:rPr lang="en-US" sz="1000" dirty="0">
                          <a:solidFill>
                            <a:schemeClr val="tx1"/>
                          </a:solidFill>
                          <a:effectLst/>
                          <a:latin typeface="+mn-lt"/>
                          <a:ea typeface="Calibri" panose="020F0502020204030204" pitchFamily="34" charset="0"/>
                          <a:cs typeface="Times New Roman" panose="02020603050405020304" pitchFamily="18" charset="0"/>
                        </a:rPr>
                        <a:t>Understanding the World</a:t>
                      </a:r>
                    </a:p>
                    <a:p>
                      <a:pPr marL="0" marR="0" algn="ctr">
                        <a:lnSpc>
                          <a:spcPct val="107000"/>
                        </a:lnSpc>
                        <a:spcBef>
                          <a:spcPts val="0"/>
                        </a:spcBef>
                        <a:spcAft>
                          <a:spcPts val="0"/>
                        </a:spcAft>
                      </a:pPr>
                      <a:endParaRPr lang="en-US" sz="10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gridSpan="2">
                  <a:txBody>
                    <a:bodyPr/>
                    <a:lstStyle/>
                    <a:p>
                      <a:pPr marL="171450" indent="-171450" algn="ctr">
                        <a:buFontTx/>
                        <a:buBlip>
                          <a:blip r:embed="rId2"/>
                        </a:buBlip>
                      </a:pPr>
                      <a:r>
                        <a:rPr lang="en-GB" sz="800" b="0" dirty="0">
                          <a:solidFill>
                            <a:schemeClr val="tx1"/>
                          </a:solidFill>
                          <a:latin typeface="+mn-lt"/>
                          <a:cs typeface="Amatic SC" panose="00000500000000000000" pitchFamily="2" charset="-79"/>
                        </a:rPr>
                        <a:t>Navigating key locations in school e.g. hall. </a:t>
                      </a:r>
                    </a:p>
                    <a:p>
                      <a:pPr marL="171450" indent="-171450" algn="ctr">
                        <a:buFontTx/>
                        <a:buBlip>
                          <a:blip r:embed="rId2"/>
                        </a:buBlip>
                      </a:pPr>
                      <a:r>
                        <a:rPr lang="en-GB" sz="800" b="0" dirty="0">
                          <a:solidFill>
                            <a:schemeClr val="tx1"/>
                          </a:solidFill>
                          <a:latin typeface="+mn-lt"/>
                          <a:cs typeface="Amatic SC" panose="00000500000000000000" pitchFamily="2" charset="-79"/>
                        </a:rPr>
                        <a:t>Where do we live? Explore via google maps.</a:t>
                      </a:r>
                    </a:p>
                    <a:p>
                      <a:pPr marL="171450" indent="-171450" algn="ctr">
                        <a:buFontTx/>
                        <a:buBlip>
                          <a:blip r:embed="rId2"/>
                        </a:buBlip>
                      </a:pPr>
                      <a:r>
                        <a:rPr lang="en-GB" sz="800" b="0" dirty="0">
                          <a:solidFill>
                            <a:srgbClr val="FF0000"/>
                          </a:solidFill>
                          <a:latin typeface="+mn-lt"/>
                          <a:cs typeface="Amatic SC" panose="00000500000000000000" pitchFamily="2" charset="-79"/>
                        </a:rPr>
                        <a:t>Identifying their family – commenting on photos of their family and naming who they can see and of what relation they are to them. </a:t>
                      </a:r>
                    </a:p>
                    <a:p>
                      <a:pPr marL="171450" indent="-171450" algn="ctr">
                        <a:buFontTx/>
                        <a:buBlip>
                          <a:blip r:embed="rId2"/>
                        </a:buBlip>
                      </a:pPr>
                      <a:r>
                        <a:rPr lang="en-GB" sz="800" b="0" dirty="0">
                          <a:solidFill>
                            <a:srgbClr val="FF0000"/>
                          </a:solidFill>
                          <a:latin typeface="+mn-lt"/>
                          <a:cs typeface="Amatic SC" panose="00000500000000000000" pitchFamily="2" charset="-79"/>
                        </a:rPr>
                        <a:t>Talk about what they do with their family and places they have been with their family. </a:t>
                      </a:r>
                    </a:p>
                    <a:p>
                      <a:pPr marL="171450" indent="-171450" algn="ctr">
                        <a:buFontTx/>
                        <a:buBlip>
                          <a:blip r:embed="rId2"/>
                        </a:buBlip>
                      </a:pPr>
                      <a:r>
                        <a:rPr lang="en-GB" sz="800" b="0" dirty="0">
                          <a:solidFill>
                            <a:schemeClr val="tx1"/>
                          </a:solidFill>
                          <a:latin typeface="+mn-lt"/>
                          <a:cs typeface="Amatic SC" panose="00000500000000000000" pitchFamily="2" charset="-79"/>
                        </a:rPr>
                        <a:t>Introduce children to a range of fictional characters and creatures from stories to differentiate these characters from real people in their lives. </a:t>
                      </a:r>
                    </a:p>
                    <a:p>
                      <a:pPr marL="171450" indent="-171450" algn="ctr">
                        <a:buFontTx/>
                        <a:buBlip>
                          <a:blip r:embed="rId2"/>
                        </a:buBlip>
                      </a:pPr>
                      <a:r>
                        <a:rPr lang="en-GB" sz="800" b="0" dirty="0">
                          <a:solidFill>
                            <a:srgbClr val="FF0000"/>
                          </a:solidFill>
                          <a:latin typeface="+mn-lt"/>
                          <a:cs typeface="Amatic SC" panose="00000500000000000000" pitchFamily="2" charset="-79"/>
                        </a:rPr>
                        <a:t>Draw similarities and differences between other families. </a:t>
                      </a:r>
                    </a:p>
                    <a:p>
                      <a:pPr marL="171450" indent="-171450" algn="ctr">
                        <a:buFontTx/>
                        <a:buBlip>
                          <a:blip r:embed="rId2"/>
                        </a:buBlip>
                      </a:pPr>
                      <a:r>
                        <a:rPr lang="en-GB" sz="800" b="0" dirty="0">
                          <a:solidFill>
                            <a:schemeClr val="tx1"/>
                          </a:solidFill>
                          <a:latin typeface="+mn-lt"/>
                          <a:cs typeface="Amatic SC" panose="00000500000000000000" pitchFamily="2" charset="-79"/>
                        </a:rPr>
                        <a:t>Life in the past – When I was a child book. </a:t>
                      </a:r>
                    </a:p>
                    <a:p>
                      <a:pPr marL="171450" indent="-171450" algn="ctr">
                        <a:buFontTx/>
                        <a:buBlip>
                          <a:blip r:embed="rId2"/>
                        </a:buBlip>
                      </a:pPr>
                      <a:r>
                        <a:rPr lang="en-GB" sz="800" b="0" dirty="0">
                          <a:solidFill>
                            <a:srgbClr val="FF0000"/>
                          </a:solidFill>
                          <a:latin typeface="+mn-lt"/>
                          <a:cs typeface="Amatic SC" panose="00000500000000000000" pitchFamily="2" charset="-79"/>
                        </a:rPr>
                        <a:t>Listen to fictional stories about families and start to tell the difference between real and fiction</a:t>
                      </a:r>
                      <a:r>
                        <a:rPr lang="en-GB" sz="800" b="1" dirty="0">
                          <a:solidFill>
                            <a:srgbClr val="FF0000"/>
                          </a:solidFill>
                          <a:latin typeface="+mn-lt"/>
                          <a:cs typeface="Amatic SC" panose="00000500000000000000" pitchFamily="2" charset="-79"/>
                        </a:rPr>
                        <a:t>.</a:t>
                      </a:r>
                    </a:p>
                    <a:p>
                      <a:pPr marL="171450" indent="-171450" algn="ctr">
                        <a:buFontTx/>
                        <a:buBlip>
                          <a:blip r:embed="rId2"/>
                        </a:buBlip>
                      </a:pPr>
                      <a:r>
                        <a:rPr lang="en-GB" sz="800" b="0" dirty="0">
                          <a:solidFill>
                            <a:schemeClr val="tx1"/>
                          </a:solidFill>
                          <a:latin typeface="+mn-lt"/>
                          <a:cs typeface="Amatic SC" panose="00000500000000000000" pitchFamily="2" charset="-79"/>
                        </a:rPr>
                        <a:t>SEASON – Autumn – explore the natural world looking for seasonal changes. Describe what they feel, see and hear whilst outside. Understand the effect of changing seasons on the natural world around them. </a:t>
                      </a:r>
                    </a:p>
                    <a:p>
                      <a:pPr marL="171450" indent="-171450" algn="ctr">
                        <a:buFontTx/>
                        <a:buBlip>
                          <a:blip r:embed="rId2"/>
                        </a:buBlip>
                      </a:pPr>
                      <a:r>
                        <a:rPr lang="en-GB" sz="800" b="0" dirty="0">
                          <a:solidFill>
                            <a:srgbClr val="FF0000"/>
                          </a:solidFill>
                          <a:latin typeface="+mn-lt"/>
                          <a:cs typeface="Amatic SC" panose="00000500000000000000" pitchFamily="2" charset="-79"/>
                        </a:rPr>
                        <a:t>Celebrations – birthdays, Christmas, Halloween, bonfire night, remembrance.</a:t>
                      </a:r>
                    </a:p>
                    <a:p>
                      <a:pPr marL="171450" indent="-171450" algn="ctr">
                        <a:buFontTx/>
                        <a:buBlip>
                          <a:blip r:embed="rId2"/>
                        </a:buBlip>
                      </a:pPr>
                      <a:r>
                        <a:rPr lang="en-GB" sz="800" b="0" dirty="0">
                          <a:solidFill>
                            <a:srgbClr val="FF0000"/>
                          </a:solidFill>
                          <a:latin typeface="+mn-lt"/>
                          <a:cs typeface="Amatic SC" panose="00000500000000000000" pitchFamily="2" charset="-79"/>
                        </a:rPr>
                        <a:t>Introduce children to places of worship and places of local importance to the community. </a:t>
                      </a:r>
                    </a:p>
                    <a:p>
                      <a:pPr marL="171450" indent="-171450" algn="ctr">
                        <a:buFontTx/>
                        <a:buBlip>
                          <a:blip r:embed="rId2"/>
                        </a:buBlip>
                      </a:pPr>
                      <a:r>
                        <a:rPr lang="en-GB" sz="800" b="0" dirty="0">
                          <a:solidFill>
                            <a:schemeClr val="tx1"/>
                          </a:solidFill>
                          <a:latin typeface="+mn-lt"/>
                          <a:cs typeface="Amatic SC" panose="00000500000000000000" pitchFamily="2" charset="-79"/>
                        </a:rPr>
                        <a:t>Talk about experiences of past birthdays.</a:t>
                      </a:r>
                    </a:p>
                    <a:p>
                      <a:pPr marL="171450" indent="-171450" algn="ctr">
                        <a:buFontTx/>
                        <a:buBlip>
                          <a:blip r:embed="rId2"/>
                        </a:buBlip>
                      </a:pPr>
                      <a:r>
                        <a:rPr lang="en-GB" sz="800" b="0" dirty="0">
                          <a:solidFill>
                            <a:srgbClr val="FF0000"/>
                          </a:solidFill>
                          <a:latin typeface="+mn-lt"/>
                          <a:cs typeface="Amatic SC" panose="00000500000000000000" pitchFamily="2" charset="-79"/>
                        </a:rPr>
                        <a:t>Talk about what they have done with their families during Christmas’ past – using photographs. </a:t>
                      </a:r>
                    </a:p>
                    <a:p>
                      <a:pPr marL="171450" indent="-171450" algn="ctr">
                        <a:buFontTx/>
                        <a:buBlip>
                          <a:blip r:embed="rId2"/>
                        </a:buBlip>
                      </a:pPr>
                      <a:r>
                        <a:rPr lang="en-GB" sz="800" b="0" dirty="0">
                          <a:solidFill>
                            <a:schemeClr val="tx1"/>
                          </a:solidFill>
                          <a:latin typeface="+mn-lt"/>
                          <a:cs typeface="Amatic SC" panose="00000500000000000000" pitchFamily="2" charset="-79"/>
                        </a:rPr>
                        <a:t>Show photos of how Christmas is celebrated all over the world – similarities and differences. </a:t>
                      </a:r>
                    </a:p>
                    <a:p>
                      <a:pPr marL="171450" indent="-171450" algn="ctr">
                        <a:buFontTx/>
                        <a:buBlip>
                          <a:blip r:embed="rId2"/>
                        </a:buBlip>
                      </a:pPr>
                      <a:r>
                        <a:rPr lang="en-GB" sz="800" b="0" dirty="0">
                          <a:solidFill>
                            <a:schemeClr val="tx1"/>
                          </a:solidFill>
                          <a:latin typeface="+mn-lt"/>
                          <a:cs typeface="Amatic SC" panose="00000500000000000000" pitchFamily="2" charset="-79"/>
                        </a:rPr>
                        <a:t>Use the Jolly Postman to draw information from a map. </a:t>
                      </a:r>
                    </a:p>
                  </a:txBody>
                  <a:tcPr marL="51465" marR="51465" marT="0" marB="0">
                    <a:noFill/>
                  </a:tcPr>
                </a:tc>
                <a:tc hMerge="1">
                  <a:txBody>
                    <a:bodyPr/>
                    <a:lstStyle/>
                    <a:p>
                      <a:endParaRPr lang="en-US"/>
                    </a:p>
                  </a:txBody>
                  <a:tcPr/>
                </a:tc>
                <a:tc gridSpan="2">
                  <a:txBody>
                    <a:bodyPr/>
                    <a:lstStyle/>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800" b="0" dirty="0">
                          <a:solidFill>
                            <a:schemeClr val="tx1"/>
                          </a:solidFill>
                          <a:latin typeface="+mn-lt"/>
                          <a:cs typeface="Amatic SC" panose="00000500000000000000" pitchFamily="2" charset="-79"/>
                        </a:rPr>
                        <a:t>SEASON – Winter – explore the natural world looking for seasonal changes. Describe what they feel, see and hear whilst outside. Understand the effect of changing seasons on the natural world around them. </a:t>
                      </a:r>
                      <a:endParaRPr lang="en-US" sz="800" dirty="0">
                        <a:solidFill>
                          <a:schemeClr val="tx1"/>
                        </a:solidFill>
                        <a:effectLst/>
                        <a:latin typeface="+mn-lt"/>
                        <a:ea typeface="Calibri" panose="020F0502020204030204" pitchFamily="34" charset="0"/>
                        <a:cs typeface="Times New Roman" panose="02020603050405020304" pitchFamily="18" charset="0"/>
                      </a:endParaRPr>
                    </a:p>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800" b="0" dirty="0">
                          <a:solidFill>
                            <a:srgbClr val="FF0000"/>
                          </a:solidFill>
                          <a:latin typeface="+mn-lt"/>
                          <a:cs typeface="Amatic SC" panose="00000500000000000000" pitchFamily="2" charset="-79"/>
                        </a:rPr>
                        <a:t>Celebrations – epiphany, Chinese new year, valentines day, shivaratri, pancake day, Holi, Ramadan</a:t>
                      </a:r>
                    </a:p>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800" b="0" dirty="0">
                          <a:solidFill>
                            <a:srgbClr val="FF0000"/>
                          </a:solidFill>
                          <a:latin typeface="+mn-lt"/>
                          <a:cs typeface="Amatic SC" panose="00000500000000000000" pitchFamily="2" charset="-79"/>
                        </a:rPr>
                        <a:t> mothers day, easter. </a:t>
                      </a:r>
                      <a:endParaRPr lang="en-US" sz="800" dirty="0">
                        <a:solidFill>
                          <a:srgbClr val="FF0000"/>
                        </a:solidFill>
                        <a:effectLst/>
                        <a:latin typeface="+mn-lt"/>
                        <a:ea typeface="Calibri" panose="020F0502020204030204" pitchFamily="34" charset="0"/>
                        <a:cs typeface="Times New Roman" panose="02020603050405020304" pitchFamily="18" charset="0"/>
                      </a:endParaRPr>
                    </a:p>
                    <a:p>
                      <a:pPr marL="171450" marR="0" indent="-171450" algn="ctr">
                        <a:lnSpc>
                          <a:spcPct val="107000"/>
                        </a:lnSpc>
                        <a:spcBef>
                          <a:spcPts val="0"/>
                        </a:spcBef>
                        <a:spcAft>
                          <a:spcPts val="0"/>
                        </a:spcAft>
                        <a:buFontTx/>
                        <a:buBlip>
                          <a:blip r:embed="rId2"/>
                        </a:buBlip>
                      </a:pPr>
                      <a:r>
                        <a:rPr lang="en-GB" sz="800" dirty="0">
                          <a:solidFill>
                            <a:schemeClr val="tx1"/>
                          </a:solidFill>
                          <a:effectLst/>
                          <a:latin typeface="+mn-lt"/>
                          <a:ea typeface="Calibri" panose="020F0502020204030204" pitchFamily="34" charset="0"/>
                          <a:cs typeface="Times New Roman" panose="02020603050405020304" pitchFamily="18" charset="0"/>
                        </a:rPr>
                        <a:t>Listen to children describing and commenting on things they have seen whilst outside, including plants and animals. </a:t>
                      </a:r>
                    </a:p>
                    <a:p>
                      <a:pPr marL="171450" marR="0" indent="-171450" algn="ctr">
                        <a:lnSpc>
                          <a:spcPct val="107000"/>
                        </a:lnSpc>
                        <a:spcBef>
                          <a:spcPts val="0"/>
                        </a:spcBef>
                        <a:spcAft>
                          <a:spcPts val="0"/>
                        </a:spcAft>
                        <a:buFontTx/>
                        <a:buBlip>
                          <a:blip r:embed="rId2"/>
                        </a:buBlip>
                      </a:pPr>
                      <a:r>
                        <a:rPr lang="en-GB" sz="800" dirty="0">
                          <a:solidFill>
                            <a:schemeClr val="tx1"/>
                          </a:solidFill>
                          <a:effectLst/>
                          <a:latin typeface="+mn-lt"/>
                          <a:ea typeface="Calibri" panose="020F0502020204030204" pitchFamily="34" charset="0"/>
                          <a:cs typeface="Times New Roman" panose="02020603050405020304" pitchFamily="18" charset="0"/>
                        </a:rPr>
                        <a:t>After close observation, draw pictures of the natural world, including animals and plants</a:t>
                      </a:r>
                      <a:endParaRPr lang="en-US" sz="800" dirty="0">
                        <a:solidFill>
                          <a:schemeClr val="tx1"/>
                        </a:solidFill>
                        <a:effectLst/>
                        <a:latin typeface="+mn-lt"/>
                        <a:ea typeface="Calibri" panose="020F0502020204030204" pitchFamily="34" charset="0"/>
                        <a:cs typeface="Times New Roman" panose="02020603050405020304" pitchFamily="18" charset="0"/>
                      </a:endParaRPr>
                    </a:p>
                    <a:p>
                      <a:pPr marL="171450" marR="0" indent="-171450" algn="ctr">
                        <a:lnSpc>
                          <a:spcPct val="107000"/>
                        </a:lnSpc>
                        <a:spcBef>
                          <a:spcPts val="0"/>
                        </a:spcBef>
                        <a:spcAft>
                          <a:spcPts val="0"/>
                        </a:spcAft>
                        <a:buFontTx/>
                        <a:buBlip>
                          <a:blip r:embed="rId2"/>
                        </a:buBlip>
                      </a:pPr>
                      <a:r>
                        <a:rPr lang="en-GB" sz="800" dirty="0">
                          <a:solidFill>
                            <a:schemeClr val="tx1"/>
                          </a:solidFill>
                          <a:effectLst/>
                          <a:latin typeface="+mn-lt"/>
                          <a:ea typeface="Calibri" panose="020F0502020204030204" pitchFamily="34" charset="0"/>
                          <a:cs typeface="Times New Roman" panose="02020603050405020304" pitchFamily="18" charset="0"/>
                        </a:rPr>
                        <a:t>Care and concern for living things. </a:t>
                      </a:r>
                    </a:p>
                    <a:p>
                      <a:pPr marL="171450" marR="0" indent="-171450" algn="ctr">
                        <a:lnSpc>
                          <a:spcPct val="107000"/>
                        </a:lnSpc>
                        <a:spcBef>
                          <a:spcPts val="0"/>
                        </a:spcBef>
                        <a:spcAft>
                          <a:spcPts val="0"/>
                        </a:spcAft>
                        <a:buFontTx/>
                        <a:buBlip>
                          <a:blip r:embed="rId2"/>
                        </a:buBlip>
                      </a:pPr>
                      <a:r>
                        <a:rPr lang="en-GB" sz="800" dirty="0">
                          <a:solidFill>
                            <a:schemeClr val="tx1"/>
                          </a:solidFill>
                          <a:effectLst/>
                          <a:latin typeface="+mn-lt"/>
                          <a:ea typeface="Calibri" panose="020F0502020204030204" pitchFamily="34" charset="0"/>
                          <a:cs typeface="Times New Roman" panose="02020603050405020304" pitchFamily="18" charset="0"/>
                        </a:rPr>
                        <a:t>Planting Sunflowers, beans and other flowers. </a:t>
                      </a:r>
                    </a:p>
                    <a:p>
                      <a:pPr marL="171450" marR="0" indent="-171450" algn="ctr">
                        <a:lnSpc>
                          <a:spcPct val="107000"/>
                        </a:lnSpc>
                        <a:spcBef>
                          <a:spcPts val="0"/>
                        </a:spcBef>
                        <a:spcAft>
                          <a:spcPts val="0"/>
                        </a:spcAft>
                        <a:buFontTx/>
                        <a:buBlip>
                          <a:blip r:embed="rId2"/>
                        </a:buBlip>
                      </a:pPr>
                      <a:r>
                        <a:rPr lang="en-GB" sz="800" dirty="0">
                          <a:solidFill>
                            <a:schemeClr val="tx1"/>
                          </a:solidFill>
                          <a:effectLst/>
                          <a:latin typeface="+mn-lt"/>
                          <a:ea typeface="Calibri" panose="020F0502020204030204" pitchFamily="34" charset="0"/>
                          <a:cs typeface="Times New Roman" panose="02020603050405020304" pitchFamily="18" charset="0"/>
                        </a:rPr>
                        <a:t>Observing minibeasts. </a:t>
                      </a:r>
                    </a:p>
                    <a:p>
                      <a:pPr marL="171450" marR="0" indent="-171450" algn="ctr">
                        <a:lnSpc>
                          <a:spcPct val="107000"/>
                        </a:lnSpc>
                        <a:spcBef>
                          <a:spcPts val="0"/>
                        </a:spcBef>
                        <a:spcAft>
                          <a:spcPts val="0"/>
                        </a:spcAft>
                        <a:buFontTx/>
                        <a:buBlip>
                          <a:blip r:embed="rId2"/>
                        </a:buBlip>
                      </a:pPr>
                      <a:r>
                        <a:rPr lang="en-GB" sz="800" dirty="0">
                          <a:solidFill>
                            <a:schemeClr val="tx1"/>
                          </a:solidFill>
                          <a:effectLst/>
                          <a:latin typeface="+mn-lt"/>
                          <a:ea typeface="Calibri" panose="020F0502020204030204" pitchFamily="34" charset="0"/>
                          <a:cs typeface="Times New Roman" panose="02020603050405020304" pitchFamily="18" charset="0"/>
                        </a:rPr>
                        <a:t>Looking after the caterpillars.</a:t>
                      </a:r>
                    </a:p>
                    <a:p>
                      <a:pPr marL="171450" marR="0" indent="-171450" algn="ctr">
                        <a:lnSpc>
                          <a:spcPct val="107000"/>
                        </a:lnSpc>
                        <a:spcBef>
                          <a:spcPts val="0"/>
                        </a:spcBef>
                        <a:spcAft>
                          <a:spcPts val="0"/>
                        </a:spcAft>
                        <a:buFontTx/>
                        <a:buBlip>
                          <a:blip r:embed="rId2"/>
                        </a:buBlip>
                      </a:pPr>
                      <a:r>
                        <a:rPr lang="en-GB" sz="800" dirty="0">
                          <a:solidFill>
                            <a:schemeClr val="tx1"/>
                          </a:solidFill>
                          <a:effectLst/>
                          <a:latin typeface="+mn-lt"/>
                          <a:ea typeface="Calibri" panose="020F0502020204030204" pitchFamily="34" charset="0"/>
                          <a:cs typeface="Times New Roman" panose="02020603050405020304" pitchFamily="18" charset="0"/>
                        </a:rPr>
                        <a:t>Draw children’s attention to the immediate environment, introducing and modelling new vocabulary where appropriate. </a:t>
                      </a:r>
                      <a:endParaRPr lang="en-US" sz="800" dirty="0">
                        <a:solidFill>
                          <a:schemeClr val="tx1"/>
                        </a:solidFill>
                        <a:effectLst/>
                        <a:latin typeface="+mn-lt"/>
                        <a:ea typeface="Calibri" panose="020F0502020204030204" pitchFamily="34" charset="0"/>
                        <a:cs typeface="Times New Roman" panose="02020603050405020304" pitchFamily="18" charset="0"/>
                      </a:endParaRPr>
                    </a:p>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800" b="0" dirty="0">
                          <a:solidFill>
                            <a:schemeClr val="tx1"/>
                          </a:solidFill>
                          <a:latin typeface="+mn-lt"/>
                          <a:cs typeface="Amatic SC" panose="00000500000000000000" pitchFamily="2" charset="-79"/>
                        </a:rPr>
                        <a:t>SEASON – Spring – explore the natural world looking for seasonal changes. Describe what they feel, see and hear whilst outside. Understand the effect of changing seasons on the natural world around them. </a:t>
                      </a:r>
                    </a:p>
                  </a:txBody>
                  <a:tcPr marL="51465" marR="51465" marT="0" marB="0">
                    <a:noFill/>
                  </a:tcPr>
                </a:tc>
                <a:tc hMerge="1">
                  <a:txBody>
                    <a:bodyPr/>
                    <a:lstStyle/>
                    <a:p>
                      <a:endParaRPr lang="en-US" dirty="0"/>
                    </a:p>
                  </a:txBody>
                  <a:tcPr/>
                </a:tc>
                <a:tc gridSpan="2">
                  <a:txBody>
                    <a:bodyPr/>
                    <a:lstStyle/>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800" b="0" dirty="0">
                          <a:solidFill>
                            <a:schemeClr val="tx1"/>
                          </a:solidFill>
                          <a:latin typeface="+mn-lt"/>
                          <a:cs typeface="Amatic SC" panose="00000500000000000000" pitchFamily="2" charset="-79"/>
                        </a:rPr>
                        <a:t>SEASON – Summer – explore the natural world looking for seasonal changes. Describe what they feel, see and hear whilst outside. Understand the effect of changing seasons on the natural world around them. </a:t>
                      </a:r>
                    </a:p>
                    <a:p>
                      <a:pPr marL="171450" marR="0" lvl="0" indent="-171450" algn="ctr" defTabSz="914400" rtl="0" eaLnBrk="1" fontAlgn="auto" latinLnBrk="0" hangingPunct="1">
                        <a:lnSpc>
                          <a:spcPct val="100000"/>
                        </a:lnSpc>
                        <a:spcBef>
                          <a:spcPts val="100"/>
                        </a:spcBef>
                        <a:spcAft>
                          <a:spcPts val="0"/>
                        </a:spcAft>
                        <a:buClrTx/>
                        <a:buSzTx/>
                        <a:buFontTx/>
                        <a:buBlip>
                          <a:blip r:embed="rId2"/>
                        </a:buBlip>
                        <a:tabLst/>
                        <a:defRPr/>
                      </a:pPr>
                      <a:r>
                        <a:rPr lang="en-GB" sz="800" b="0" dirty="0">
                          <a:solidFill>
                            <a:schemeClr val="tx1"/>
                          </a:solidFill>
                          <a:effectLst/>
                          <a:latin typeface="+mn-lt"/>
                          <a:ea typeface="Calibri" panose="020F0502020204030204" pitchFamily="34" charset="0"/>
                          <a:cs typeface="Amatic SC" panose="00000500000000000000" pitchFamily="2" charset="-79"/>
                        </a:rPr>
                        <a:t>Can children talk about their homes – where is it? and what there is to do near their homes?</a:t>
                      </a:r>
                    </a:p>
                    <a:p>
                      <a:pPr marL="171450" marR="0" lvl="0" indent="-171450" algn="ctr" defTabSz="914400" rtl="0" eaLnBrk="1" fontAlgn="auto" latinLnBrk="0" hangingPunct="1">
                        <a:lnSpc>
                          <a:spcPct val="100000"/>
                        </a:lnSpc>
                        <a:spcBef>
                          <a:spcPts val="100"/>
                        </a:spcBef>
                        <a:spcAft>
                          <a:spcPts val="0"/>
                        </a:spcAft>
                        <a:buClrTx/>
                        <a:buSzTx/>
                        <a:buFontTx/>
                        <a:buBlip>
                          <a:blip r:embed="rId2"/>
                        </a:buBlip>
                        <a:tabLst/>
                        <a:defRPr/>
                      </a:pPr>
                      <a:r>
                        <a:rPr lang="en-GB" sz="800" b="0" dirty="0">
                          <a:solidFill>
                            <a:schemeClr val="tx1"/>
                          </a:solidFill>
                          <a:effectLst/>
                          <a:latin typeface="+mn-lt"/>
                          <a:ea typeface="Calibri" panose="020F0502020204030204" pitchFamily="34" charset="0"/>
                          <a:cs typeface="Amatic SC" panose="00000500000000000000" pitchFamily="2" charset="-79"/>
                        </a:rPr>
                        <a:t>Look out for children drawing/painting or constructing their homes.</a:t>
                      </a:r>
                    </a:p>
                    <a:p>
                      <a:pPr marL="171450" marR="0" lvl="0" indent="-171450" algn="ctr" defTabSz="914400" rtl="0" eaLnBrk="1" fontAlgn="auto" latinLnBrk="0" hangingPunct="1">
                        <a:lnSpc>
                          <a:spcPct val="100000"/>
                        </a:lnSpc>
                        <a:spcBef>
                          <a:spcPts val="100"/>
                        </a:spcBef>
                        <a:spcAft>
                          <a:spcPts val="0"/>
                        </a:spcAft>
                        <a:buClrTx/>
                        <a:buSzTx/>
                        <a:buFontTx/>
                        <a:buBlip>
                          <a:blip r:embed="rId2"/>
                        </a:buBlip>
                        <a:tabLst/>
                        <a:defRPr/>
                      </a:pPr>
                      <a:r>
                        <a:rPr lang="en-GB" sz="800" b="0" dirty="0">
                          <a:solidFill>
                            <a:schemeClr val="tx1"/>
                          </a:solidFill>
                          <a:effectLst/>
                          <a:latin typeface="+mn-lt"/>
                          <a:ea typeface="Calibri" panose="020F0502020204030204" pitchFamily="34" charset="0"/>
                          <a:cs typeface="Amatic SC" panose="00000500000000000000" pitchFamily="2" charset="-79"/>
                        </a:rPr>
                        <a:t>Encourage them to comment on what their home is like. Show photos of the children’s homes and encourage them to draw comparisons. </a:t>
                      </a:r>
                    </a:p>
                    <a:p>
                      <a:pPr marL="171450" marR="0" lvl="0" indent="-171450" algn="ctr" defTabSz="914400" rtl="0" eaLnBrk="1" fontAlgn="auto" latinLnBrk="0" hangingPunct="1">
                        <a:lnSpc>
                          <a:spcPct val="100000"/>
                        </a:lnSpc>
                        <a:spcBef>
                          <a:spcPts val="100"/>
                        </a:spcBef>
                        <a:spcAft>
                          <a:spcPts val="0"/>
                        </a:spcAft>
                        <a:buClrTx/>
                        <a:buSzTx/>
                        <a:buFontTx/>
                        <a:buBlip>
                          <a:blip r:embed="rId2"/>
                        </a:buBlip>
                        <a:tabLst/>
                        <a:defRPr/>
                      </a:pPr>
                      <a:r>
                        <a:rPr lang="en-US" sz="800" dirty="0">
                          <a:latin typeface="+mn-lt"/>
                        </a:rPr>
                        <a:t>Environments – Physical and Human Features of local environment Maps of local area Comparing places on Google Earth – how are they similar/different?</a:t>
                      </a:r>
                      <a:endParaRPr lang="en-GB" sz="800" b="0" dirty="0">
                        <a:solidFill>
                          <a:schemeClr val="tx1"/>
                        </a:solidFill>
                        <a:effectLst/>
                        <a:latin typeface="+mn-lt"/>
                        <a:ea typeface="Calibri" panose="020F0502020204030204" pitchFamily="34" charset="0"/>
                        <a:cs typeface="Amatic SC" panose="00000500000000000000" pitchFamily="2" charset="-79"/>
                      </a:endParaRPr>
                    </a:p>
                    <a:p>
                      <a:pPr marL="171450" marR="0" lvl="0" indent="-171450" algn="ctr" defTabSz="914400" rtl="0" eaLnBrk="1" fontAlgn="auto" latinLnBrk="0" hangingPunct="1">
                        <a:lnSpc>
                          <a:spcPct val="100000"/>
                        </a:lnSpc>
                        <a:spcBef>
                          <a:spcPts val="100"/>
                        </a:spcBef>
                        <a:spcAft>
                          <a:spcPts val="0"/>
                        </a:spcAft>
                        <a:buClrTx/>
                        <a:buSzTx/>
                        <a:buFontTx/>
                        <a:buBlip>
                          <a:blip r:embed="rId2"/>
                        </a:buBlip>
                        <a:tabLst/>
                        <a:defRPr/>
                      </a:pPr>
                      <a:r>
                        <a:rPr lang="en-GB" sz="800" b="0" dirty="0">
                          <a:solidFill>
                            <a:schemeClr val="tx1"/>
                          </a:solidFill>
                          <a:effectLst/>
                          <a:latin typeface="+mn-lt"/>
                          <a:ea typeface="Calibri" panose="020F0502020204030204" pitchFamily="34" charset="0"/>
                          <a:cs typeface="Amatic SC" panose="00000500000000000000" pitchFamily="2" charset="-79"/>
                        </a:rPr>
                        <a:t>Introduce the children to NASA and America. </a:t>
                      </a:r>
                    </a:p>
                    <a:p>
                      <a:pPr marL="171450" marR="0" lvl="0" indent="-171450" algn="ctr" defTabSz="914400" rtl="0" eaLnBrk="1" fontAlgn="auto" latinLnBrk="0" hangingPunct="1">
                        <a:lnSpc>
                          <a:spcPct val="100000"/>
                        </a:lnSpc>
                        <a:spcBef>
                          <a:spcPts val="100"/>
                        </a:spcBef>
                        <a:spcAft>
                          <a:spcPts val="0"/>
                        </a:spcAft>
                        <a:buClrTx/>
                        <a:buSzTx/>
                        <a:buFontTx/>
                        <a:buBlip>
                          <a:blip r:embed="rId2"/>
                        </a:buBlip>
                        <a:tabLst/>
                        <a:defRPr/>
                      </a:pPr>
                      <a:r>
                        <a:rPr lang="en-GB" sz="800" b="0" dirty="0">
                          <a:solidFill>
                            <a:schemeClr val="tx1"/>
                          </a:solidFill>
                          <a:effectLst/>
                          <a:latin typeface="+mn-lt"/>
                          <a:ea typeface="Calibri" panose="020F0502020204030204" pitchFamily="34" charset="0"/>
                          <a:cs typeface="Amatic SC" panose="00000500000000000000" pitchFamily="2" charset="-79"/>
                        </a:rPr>
                        <a:t>Introduce children to significant figures who have been to space and begin to understand that these events happened before they were born.</a:t>
                      </a:r>
                      <a:endParaRPr lang="en-US" sz="800" dirty="0">
                        <a:solidFill>
                          <a:schemeClr val="tx1"/>
                        </a:solidFill>
                        <a:effectLst/>
                        <a:latin typeface="+mn-lt"/>
                        <a:ea typeface="Calibri" panose="020F0502020204030204" pitchFamily="34" charset="0"/>
                        <a:cs typeface="Times New Roman" panose="02020603050405020304" pitchFamily="18" charset="0"/>
                      </a:endParaRPr>
                    </a:p>
                    <a:p>
                      <a:pPr marL="171450" marR="0" indent="-171450" algn="ctr">
                        <a:lnSpc>
                          <a:spcPct val="107000"/>
                        </a:lnSpc>
                        <a:spcBef>
                          <a:spcPts val="0"/>
                        </a:spcBef>
                        <a:spcAft>
                          <a:spcPts val="0"/>
                        </a:spcAft>
                        <a:buFontTx/>
                        <a:buBlip>
                          <a:blip r:embed="rId2"/>
                        </a:buBlip>
                      </a:pPr>
                      <a:r>
                        <a:rPr lang="en-US" sz="800" dirty="0">
                          <a:solidFill>
                            <a:srgbClr val="FF0000"/>
                          </a:solidFill>
                          <a:effectLst/>
                          <a:latin typeface="+mn-lt"/>
                          <a:ea typeface="Calibri" panose="020F0502020204030204" pitchFamily="34" charset="0"/>
                          <a:cs typeface="Times New Roman" panose="02020603050405020304" pitchFamily="18" charset="0"/>
                        </a:rPr>
                        <a:t>Celebrations – fathers day, pride month, </a:t>
                      </a:r>
                      <a:r>
                        <a:rPr lang="en-US" sz="800" dirty="0" err="1">
                          <a:solidFill>
                            <a:srgbClr val="FF0000"/>
                          </a:solidFill>
                          <a:effectLst/>
                          <a:latin typeface="+mn-lt"/>
                          <a:ea typeface="Calibri" panose="020F0502020204030204" pitchFamily="34" charset="0"/>
                          <a:cs typeface="Times New Roman" panose="02020603050405020304" pitchFamily="18" charset="0"/>
                        </a:rPr>
                        <a:t>eid</a:t>
                      </a:r>
                      <a:r>
                        <a:rPr lang="en-US" sz="800" dirty="0">
                          <a:solidFill>
                            <a:srgbClr val="FF0000"/>
                          </a:solidFill>
                          <a:effectLst/>
                          <a:latin typeface="+mn-lt"/>
                          <a:ea typeface="Calibri" panose="020F0502020204030204" pitchFamily="34" charset="0"/>
                          <a:cs typeface="Times New Roman" panose="02020603050405020304" pitchFamily="18" charset="0"/>
                        </a:rPr>
                        <a:t>, summer solstice. </a:t>
                      </a:r>
                    </a:p>
                    <a:p>
                      <a:pPr marL="171450" marR="0" indent="-171450" algn="ctr">
                        <a:lnSpc>
                          <a:spcPct val="107000"/>
                        </a:lnSpc>
                        <a:spcBef>
                          <a:spcPts val="0"/>
                        </a:spcBef>
                        <a:spcAft>
                          <a:spcPts val="0"/>
                        </a:spcAft>
                        <a:buFontTx/>
                        <a:buBlip>
                          <a:blip r:embed="rId2"/>
                        </a:buBlip>
                      </a:pPr>
                      <a:r>
                        <a:rPr lang="en-US" sz="800" dirty="0">
                          <a:solidFill>
                            <a:schemeClr val="tx1"/>
                          </a:solidFill>
                          <a:effectLst/>
                          <a:latin typeface="+mn-lt"/>
                          <a:ea typeface="Calibri" panose="020F0502020204030204" pitchFamily="34" charset="0"/>
                          <a:cs typeface="Times New Roman" panose="02020603050405020304" pitchFamily="18" charset="0"/>
                        </a:rPr>
                        <a:t>Life in the past - To understand where dinosaurs are now and begin to understand that they were alive a very long time ago. </a:t>
                      </a:r>
                    </a:p>
                    <a:p>
                      <a:pPr marL="171450" marR="0" indent="-171450" algn="ctr">
                        <a:lnSpc>
                          <a:spcPct val="107000"/>
                        </a:lnSpc>
                        <a:spcBef>
                          <a:spcPts val="0"/>
                        </a:spcBef>
                        <a:spcAft>
                          <a:spcPts val="0"/>
                        </a:spcAft>
                        <a:buFontTx/>
                        <a:buBlip>
                          <a:blip r:embed="rId2"/>
                        </a:buBlip>
                      </a:pPr>
                      <a:r>
                        <a:rPr lang="en-US" sz="800" dirty="0">
                          <a:solidFill>
                            <a:schemeClr val="tx1"/>
                          </a:solidFill>
                          <a:effectLst/>
                          <a:latin typeface="+mn-lt"/>
                          <a:ea typeface="Calibri" panose="020F0502020204030204" pitchFamily="34" charset="0"/>
                          <a:cs typeface="Times New Roman" panose="02020603050405020304" pitchFamily="18" charset="0"/>
                        </a:rPr>
                        <a:t>Learn about what a paleontologist is and how they explore really old artefacts. Introduce Mary Anning. </a:t>
                      </a:r>
                    </a:p>
                    <a:p>
                      <a:pPr marL="171450" marR="0" indent="-171450" algn="ctr">
                        <a:lnSpc>
                          <a:spcPct val="107000"/>
                        </a:lnSpc>
                        <a:spcBef>
                          <a:spcPts val="0"/>
                        </a:spcBef>
                        <a:spcAft>
                          <a:spcPts val="0"/>
                        </a:spcAft>
                        <a:buFontTx/>
                        <a:buBlip>
                          <a:blip r:embed="rId2"/>
                        </a:buBlip>
                      </a:pPr>
                      <a:r>
                        <a:rPr lang="en-US" sz="800" dirty="0">
                          <a:solidFill>
                            <a:schemeClr val="tx1"/>
                          </a:solidFill>
                          <a:effectLst/>
                          <a:latin typeface="+mn-lt"/>
                          <a:ea typeface="Calibri" panose="020F0502020204030204" pitchFamily="34" charset="0"/>
                          <a:cs typeface="Times New Roman" panose="02020603050405020304" pitchFamily="18" charset="0"/>
                        </a:rPr>
                        <a:t>Share non-fiction texts that offer an insight into contrasting environments. </a:t>
                      </a:r>
                    </a:p>
                    <a:p>
                      <a:pPr marL="171450" marR="0" indent="-171450" algn="ctr">
                        <a:lnSpc>
                          <a:spcPct val="107000"/>
                        </a:lnSpc>
                        <a:spcBef>
                          <a:spcPts val="0"/>
                        </a:spcBef>
                        <a:spcAft>
                          <a:spcPts val="0"/>
                        </a:spcAft>
                        <a:buFontTx/>
                        <a:buBlip>
                          <a:blip r:embed="rId2"/>
                        </a:buBlip>
                      </a:pPr>
                      <a:r>
                        <a:rPr lang="en-US" sz="800" dirty="0">
                          <a:solidFill>
                            <a:schemeClr val="tx1"/>
                          </a:solidFill>
                          <a:effectLst/>
                          <a:latin typeface="+mn-lt"/>
                          <a:ea typeface="Calibri" panose="020F0502020204030204" pitchFamily="34" charset="0"/>
                          <a:cs typeface="Times New Roman" panose="02020603050405020304" pitchFamily="18" charset="0"/>
                        </a:rPr>
                        <a:t>Create treasure hunts linking to pirates to find places/objects within the learning environment. </a:t>
                      </a:r>
                    </a:p>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800" b="0" dirty="0">
                          <a:solidFill>
                            <a:schemeClr val="tx1"/>
                          </a:solidFill>
                          <a:effectLst/>
                          <a:latin typeface="+mn-lt"/>
                          <a:ea typeface="Calibri" panose="020F0502020204030204" pitchFamily="34" charset="0"/>
                          <a:cs typeface="Amatic SC" panose="00000500000000000000" pitchFamily="2" charset="-79"/>
                        </a:rPr>
                        <a:t>Use bee-bots on simple maps. Encourage the children to use navigational language. </a:t>
                      </a:r>
                      <a:endParaRPr lang="en-US" sz="800" dirty="0">
                        <a:solidFill>
                          <a:schemeClr val="tx1"/>
                        </a:solidFill>
                        <a:effectLst/>
                        <a:latin typeface="+mn-lt"/>
                        <a:ea typeface="Calibri" panose="020F0502020204030204" pitchFamily="34" charset="0"/>
                        <a:cs typeface="Times New Roman" panose="02020603050405020304" pitchFamily="18" charset="0"/>
                      </a:endParaRPr>
                    </a:p>
                    <a:p>
                      <a:pPr marL="171450" marR="0" indent="-171450" algn="ctr">
                        <a:lnSpc>
                          <a:spcPct val="107000"/>
                        </a:lnSpc>
                        <a:spcBef>
                          <a:spcPts val="0"/>
                        </a:spcBef>
                        <a:spcAft>
                          <a:spcPts val="0"/>
                        </a:spcAft>
                        <a:buFontTx/>
                        <a:buBlip>
                          <a:blip r:embed="rId2"/>
                        </a:buBlip>
                      </a:pPr>
                      <a:r>
                        <a:rPr lang="en-US" sz="800" dirty="0">
                          <a:solidFill>
                            <a:schemeClr val="tx1"/>
                          </a:solidFill>
                          <a:effectLst/>
                          <a:latin typeface="+mn-lt"/>
                          <a:ea typeface="Calibri" panose="020F0502020204030204" pitchFamily="34" charset="0"/>
                          <a:cs typeface="Times New Roman" panose="02020603050405020304" pitchFamily="18" charset="0"/>
                        </a:rPr>
                        <a:t>Recognise the difference between life in this country and life in different countries. </a:t>
                      </a:r>
                    </a:p>
                    <a:p>
                      <a:pPr marL="171450" marR="0" lvl="0" indent="-171450" algn="ctr" defTabSz="914400" rtl="0" eaLnBrk="1" fontAlgn="auto" latinLnBrk="0" hangingPunct="1">
                        <a:lnSpc>
                          <a:spcPct val="107000"/>
                        </a:lnSpc>
                        <a:spcBef>
                          <a:spcPts val="0"/>
                        </a:spcBef>
                        <a:spcAft>
                          <a:spcPts val="0"/>
                        </a:spcAft>
                        <a:buClrTx/>
                        <a:buSzTx/>
                        <a:buFontTx/>
                        <a:buBlip>
                          <a:blip r:embed="rId2"/>
                        </a:buBlip>
                        <a:tabLst/>
                        <a:defRPr/>
                      </a:pPr>
                      <a:r>
                        <a:rPr lang="en-GB" sz="800" b="0" dirty="0">
                          <a:solidFill>
                            <a:srgbClr val="FF0000"/>
                          </a:solidFill>
                          <a:effectLst/>
                          <a:latin typeface="+mn-lt"/>
                          <a:ea typeface="Calibri" panose="020F0502020204030204" pitchFamily="34" charset="0"/>
                          <a:cs typeface="Amatic SC" panose="00000500000000000000" pitchFamily="2" charset="-79"/>
                        </a:rPr>
                        <a:t>Introduce the children to recycling and how it can take care of our world. Look at what rubbish can do to our environment and animals. </a:t>
                      </a:r>
                      <a:r>
                        <a:rPr lang="en-US" sz="800" dirty="0">
                          <a:solidFill>
                            <a:srgbClr val="FF0000"/>
                          </a:solidFill>
                          <a:latin typeface="+mn-lt"/>
                        </a:rPr>
                        <a:t>Create opportunities to discuss how we care for the natural world around us.</a:t>
                      </a:r>
                      <a:endParaRPr lang="en-GB" sz="800" b="0" dirty="0">
                        <a:solidFill>
                          <a:srgbClr val="FF0000"/>
                        </a:solidFill>
                        <a:effectLst/>
                        <a:latin typeface="+mn-lt"/>
                        <a:ea typeface="Calibri" panose="020F0502020204030204" pitchFamily="34" charset="0"/>
                        <a:cs typeface="Amatic SC" panose="00000500000000000000" pitchFamily="2" charset="-79"/>
                      </a:endParaRPr>
                    </a:p>
                    <a:p>
                      <a:pPr marL="171450" marR="0" indent="-171450" algn="ctr">
                        <a:lnSpc>
                          <a:spcPct val="107000"/>
                        </a:lnSpc>
                        <a:spcBef>
                          <a:spcPts val="0"/>
                        </a:spcBef>
                        <a:spcAft>
                          <a:spcPts val="0"/>
                        </a:spcAft>
                        <a:buFontTx/>
                        <a:buBlip>
                          <a:blip r:embed="rId2"/>
                        </a:buBlip>
                      </a:pPr>
                      <a:endParaRPr lang="en-US" sz="800" dirty="0">
                        <a:solidFill>
                          <a:schemeClr val="tx1"/>
                        </a:solidFill>
                        <a:effectLst/>
                        <a:latin typeface="+mn-lt"/>
                        <a:ea typeface="Calibri" panose="020F0502020204030204" pitchFamily="34" charset="0"/>
                        <a:cs typeface="Times New Roman" panose="02020603050405020304" pitchFamily="18" charset="0"/>
                      </a:endParaRPr>
                    </a:p>
                  </a:txBody>
                  <a:tcPr marL="51465" marR="51465" marT="0" marB="0">
                    <a:noFill/>
                  </a:tcPr>
                </a:tc>
                <a:tc hMerge="1">
                  <a:txBody>
                    <a:bodyPr/>
                    <a:lstStyle/>
                    <a:p>
                      <a:endParaRPr lang="en-US"/>
                    </a:p>
                  </a:txBody>
                  <a:tcPr/>
                </a:tc>
                <a:extLst>
                  <a:ext uri="{0D108BD9-81ED-4DB2-BD59-A6C34878D82A}">
                    <a16:rowId xmlns:a16="http://schemas.microsoft.com/office/drawing/2014/main" val="1299007805"/>
                  </a:ext>
                </a:extLst>
              </a:tr>
            </a:tbl>
          </a:graphicData>
        </a:graphic>
      </p:graphicFrame>
      <p:sp>
        <p:nvSpPr>
          <p:cNvPr id="3" name="TextBox 2">
            <a:extLst>
              <a:ext uri="{FF2B5EF4-FFF2-40B4-BE49-F238E27FC236}">
                <a16:creationId xmlns:a16="http://schemas.microsoft.com/office/drawing/2014/main" id="{62AA02A3-E564-266D-E131-A7119D0D6A99}"/>
              </a:ext>
            </a:extLst>
          </p:cNvPr>
          <p:cNvSpPr txBox="1"/>
          <p:nvPr/>
        </p:nvSpPr>
        <p:spPr>
          <a:xfrm>
            <a:off x="6480500" y="143033"/>
            <a:ext cx="5711500" cy="1107996"/>
          </a:xfrm>
          <a:prstGeom prst="rect">
            <a:avLst/>
          </a:prstGeom>
          <a:noFill/>
        </p:spPr>
        <p:txBody>
          <a:bodyPr wrap="square">
            <a:spAutoFit/>
          </a:bodyPr>
          <a:lstStyle/>
          <a:p>
            <a:r>
              <a:rPr lang="en-GB" sz="1100" b="1"/>
              <a:t>PSE in Foundation Stage is covered in many areas of the EYFS curriculum; communication and language, PSE, Physical Development and Understanding the World. PSE is developed through the expectations of staff i.e good listening, good sitting, sharing, turn taking etc. PSE is directly introduced through adult led discussions and activities i.e. how to care for the environment. It is also, introduced indirectly through continuous provision where adults model key skills i.e. tooth brushing. </a:t>
            </a:r>
            <a:endParaRPr lang="en-GB" sz="1100" b="1" dirty="0"/>
          </a:p>
        </p:txBody>
      </p:sp>
      <p:sp>
        <p:nvSpPr>
          <p:cNvPr id="4" name="Title 1">
            <a:extLst>
              <a:ext uri="{FF2B5EF4-FFF2-40B4-BE49-F238E27FC236}">
                <a16:creationId xmlns:a16="http://schemas.microsoft.com/office/drawing/2014/main" id="{2E0103FD-208C-9B27-0254-38D74125B5EC}"/>
              </a:ext>
            </a:extLst>
          </p:cNvPr>
          <p:cNvSpPr txBox="1">
            <a:spLocks/>
          </p:cNvSpPr>
          <p:nvPr/>
        </p:nvSpPr>
        <p:spPr>
          <a:xfrm>
            <a:off x="-3206722" y="-74534"/>
            <a:ext cx="10515600"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PSE in EYFS</a:t>
            </a:r>
          </a:p>
        </p:txBody>
      </p:sp>
    </p:spTree>
    <p:extLst>
      <p:ext uri="{BB962C8B-B14F-4D97-AF65-F5344CB8AC3E}">
        <p14:creationId xmlns:p14="http://schemas.microsoft.com/office/powerpoint/2010/main" val="1223246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DE714-8D13-4949-27E5-9982E3E98DC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FCF10F-8DC5-52BD-1284-7635F6D9D4F0}"/>
              </a:ext>
            </a:extLst>
          </p:cNvPr>
          <p:cNvSpPr>
            <a:spLocks noGrp="1"/>
          </p:cNvSpPr>
          <p:nvPr>
            <p:ph type="title"/>
          </p:nvPr>
        </p:nvSpPr>
        <p:spPr>
          <a:xfrm>
            <a:off x="58991" y="-185060"/>
            <a:ext cx="12274523" cy="1325563"/>
          </a:xfrm>
        </p:spPr>
        <p:txBody>
          <a:bodyPr>
            <a:normAutofit/>
          </a:bodyPr>
          <a:lstStyle/>
          <a:p>
            <a:r>
              <a:rPr lang="en-GB" sz="4000" dirty="0"/>
              <a:t>Curriculum Thread Documents – Family and Relationships</a:t>
            </a:r>
          </a:p>
        </p:txBody>
      </p:sp>
      <p:pic>
        <p:nvPicPr>
          <p:cNvPr id="3" name="Picture 2">
            <a:extLst>
              <a:ext uri="{FF2B5EF4-FFF2-40B4-BE49-F238E27FC236}">
                <a16:creationId xmlns:a16="http://schemas.microsoft.com/office/drawing/2014/main" id="{BF674BF0-DA04-A9D1-1341-1019013F2803}"/>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5" name="Picture 4">
            <a:extLst>
              <a:ext uri="{FF2B5EF4-FFF2-40B4-BE49-F238E27FC236}">
                <a16:creationId xmlns:a16="http://schemas.microsoft.com/office/drawing/2014/main" id="{DA35140E-998C-830E-6757-93ABD49B5334}"/>
              </a:ext>
            </a:extLst>
          </p:cNvPr>
          <p:cNvPicPr>
            <a:picLocks noChangeAspect="1"/>
          </p:cNvPicPr>
          <p:nvPr/>
        </p:nvPicPr>
        <p:blipFill>
          <a:blip r:embed="rId3"/>
          <a:stretch>
            <a:fillRect/>
          </a:stretch>
        </p:blipFill>
        <p:spPr>
          <a:xfrm>
            <a:off x="64958" y="989781"/>
            <a:ext cx="1007857" cy="4888505"/>
          </a:xfrm>
          <a:prstGeom prst="rect">
            <a:avLst/>
          </a:prstGeom>
        </p:spPr>
      </p:pic>
      <p:pic>
        <p:nvPicPr>
          <p:cNvPr id="8" name="Picture 7">
            <a:extLst>
              <a:ext uri="{FF2B5EF4-FFF2-40B4-BE49-F238E27FC236}">
                <a16:creationId xmlns:a16="http://schemas.microsoft.com/office/drawing/2014/main" id="{09524E2D-16A7-5109-3B09-610009568ACF}"/>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030391" y="999308"/>
            <a:ext cx="5508511" cy="4888506"/>
          </a:xfrm>
          <a:prstGeom prst="rect">
            <a:avLst/>
          </a:prstGeom>
        </p:spPr>
      </p:pic>
      <p:pic>
        <p:nvPicPr>
          <p:cNvPr id="10" name="Picture 9">
            <a:extLst>
              <a:ext uri="{FF2B5EF4-FFF2-40B4-BE49-F238E27FC236}">
                <a16:creationId xmlns:a16="http://schemas.microsoft.com/office/drawing/2014/main" id="{F55DB39C-3326-AC40-0207-72C796F7E88E}"/>
              </a:ext>
            </a:extLst>
          </p:cNvPr>
          <p:cNvPicPr>
            <a:picLocks noChangeAspect="1"/>
          </p:cNvPicPr>
          <p:nvPr/>
        </p:nvPicPr>
        <p:blipFill>
          <a:blip r:embed="rId6">
            <a:extLst>
              <a:ext uri="{BEBA8EAE-BF5A-486C-A8C5-ECC9F3942E4B}">
                <a14:imgProps xmlns:a14="http://schemas.microsoft.com/office/drawing/2010/main">
                  <a14:imgLayer r:embed="rId7">
                    <a14:imgEffect>
                      <a14:saturation sat="0"/>
                    </a14:imgEffect>
                  </a14:imgLayer>
                </a14:imgProps>
              </a:ext>
            </a:extLst>
          </a:blip>
          <a:stretch>
            <a:fillRect/>
          </a:stretch>
        </p:blipFill>
        <p:spPr>
          <a:xfrm>
            <a:off x="6538902" y="999308"/>
            <a:ext cx="5508511" cy="4859384"/>
          </a:xfrm>
          <a:prstGeom prst="rect">
            <a:avLst/>
          </a:prstGeom>
        </p:spPr>
      </p:pic>
    </p:spTree>
    <p:extLst>
      <p:ext uri="{BB962C8B-B14F-4D97-AF65-F5344CB8AC3E}">
        <p14:creationId xmlns:p14="http://schemas.microsoft.com/office/powerpoint/2010/main" val="1718135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93343-846C-D7F8-7E7C-17A1FA4B885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74B964F1-6B40-6D99-0F5A-F678D27A34E3}"/>
              </a:ext>
            </a:extLst>
          </p:cNvPr>
          <p:cNvPicPr>
            <a:picLocks noChangeAspect="1"/>
          </p:cNvPicPr>
          <p:nvPr/>
        </p:nvPicPr>
        <p:blipFill>
          <a:blip r:embed="rId2"/>
          <a:stretch>
            <a:fillRect/>
          </a:stretch>
        </p:blipFill>
        <p:spPr>
          <a:xfrm>
            <a:off x="10353368" y="6111277"/>
            <a:ext cx="1632156" cy="625383"/>
          </a:xfrm>
          <a:prstGeom prst="rect">
            <a:avLst/>
          </a:prstGeom>
        </p:spPr>
      </p:pic>
      <p:pic>
        <p:nvPicPr>
          <p:cNvPr id="5" name="Picture 4">
            <a:extLst>
              <a:ext uri="{FF2B5EF4-FFF2-40B4-BE49-F238E27FC236}">
                <a16:creationId xmlns:a16="http://schemas.microsoft.com/office/drawing/2014/main" id="{926F0113-D1EB-81FC-68B6-3181D8E3FA5A}"/>
              </a:ext>
            </a:extLst>
          </p:cNvPr>
          <p:cNvPicPr>
            <a:picLocks noChangeAspect="1"/>
          </p:cNvPicPr>
          <p:nvPr/>
        </p:nvPicPr>
        <p:blipFill>
          <a:blip r:embed="rId3"/>
          <a:stretch>
            <a:fillRect/>
          </a:stretch>
        </p:blipFill>
        <p:spPr>
          <a:xfrm>
            <a:off x="391886" y="979714"/>
            <a:ext cx="1146205" cy="5559548"/>
          </a:xfrm>
          <a:prstGeom prst="rect">
            <a:avLst/>
          </a:prstGeom>
        </p:spPr>
      </p:pic>
      <p:pic>
        <p:nvPicPr>
          <p:cNvPr id="12" name="Picture 11">
            <a:extLst>
              <a:ext uri="{FF2B5EF4-FFF2-40B4-BE49-F238E27FC236}">
                <a16:creationId xmlns:a16="http://schemas.microsoft.com/office/drawing/2014/main" id="{28D0C831-3F13-5738-CC8A-B6DBBB946C43}"/>
              </a:ext>
            </a:extLst>
          </p:cNvPr>
          <p:cNvPicPr>
            <a:picLocks noChangeAspect="1"/>
          </p:cNvPicPr>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494547" y="990600"/>
            <a:ext cx="8368064" cy="5559548"/>
          </a:xfrm>
          <a:prstGeom prst="rect">
            <a:avLst/>
          </a:prstGeom>
        </p:spPr>
      </p:pic>
      <p:sp>
        <p:nvSpPr>
          <p:cNvPr id="7" name="Title 1">
            <a:extLst>
              <a:ext uri="{FF2B5EF4-FFF2-40B4-BE49-F238E27FC236}">
                <a16:creationId xmlns:a16="http://schemas.microsoft.com/office/drawing/2014/main" id="{1E9C3F88-4930-3931-FD03-19E05270F61A}"/>
              </a:ext>
            </a:extLst>
          </p:cNvPr>
          <p:cNvSpPr txBox="1">
            <a:spLocks/>
          </p:cNvSpPr>
          <p:nvPr/>
        </p:nvSpPr>
        <p:spPr>
          <a:xfrm>
            <a:off x="58991" y="-185060"/>
            <a:ext cx="1227452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000"/>
              <a:t>Curriculum Thread Documents – Family and Relationships</a:t>
            </a:r>
            <a:endParaRPr lang="en-GB" sz="4000" dirty="0"/>
          </a:p>
        </p:txBody>
      </p:sp>
    </p:spTree>
    <p:extLst>
      <p:ext uri="{BB962C8B-B14F-4D97-AF65-F5344CB8AC3E}">
        <p14:creationId xmlns:p14="http://schemas.microsoft.com/office/powerpoint/2010/main" val="2065060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700E22-BAD3-F42C-2F4C-1721805D564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63A79F0-B9F8-3520-1ADE-6C18168A7DEA}"/>
              </a:ext>
            </a:extLst>
          </p:cNvPr>
          <p:cNvSpPr>
            <a:spLocks noGrp="1"/>
          </p:cNvSpPr>
          <p:nvPr>
            <p:ph type="title"/>
          </p:nvPr>
        </p:nvSpPr>
        <p:spPr>
          <a:xfrm>
            <a:off x="0" y="-228751"/>
            <a:ext cx="10515600" cy="1325563"/>
          </a:xfrm>
        </p:spPr>
        <p:txBody>
          <a:bodyPr>
            <a:normAutofit/>
          </a:bodyPr>
          <a:lstStyle/>
          <a:p>
            <a:r>
              <a:rPr lang="en-GB" sz="3600" dirty="0">
                <a:latin typeface="Twinkl" panose="02000000000000000000" pitchFamily="2" charset="0"/>
              </a:rPr>
              <a:t>Vocabulary</a:t>
            </a:r>
          </a:p>
        </p:txBody>
      </p:sp>
      <p:pic>
        <p:nvPicPr>
          <p:cNvPr id="3" name="Picture 2">
            <a:extLst>
              <a:ext uri="{FF2B5EF4-FFF2-40B4-BE49-F238E27FC236}">
                <a16:creationId xmlns:a16="http://schemas.microsoft.com/office/drawing/2014/main" id="{CA5DC90A-F97A-05AD-44B9-46F157C305B2}"/>
              </a:ext>
            </a:extLst>
          </p:cNvPr>
          <p:cNvPicPr>
            <a:picLocks noChangeAspect="1"/>
          </p:cNvPicPr>
          <p:nvPr/>
        </p:nvPicPr>
        <p:blipFill>
          <a:blip r:embed="rId2"/>
          <a:stretch>
            <a:fillRect/>
          </a:stretch>
        </p:blipFill>
        <p:spPr>
          <a:xfrm>
            <a:off x="10323715" y="6111277"/>
            <a:ext cx="1632156" cy="625383"/>
          </a:xfrm>
          <a:prstGeom prst="rect">
            <a:avLst/>
          </a:prstGeom>
        </p:spPr>
      </p:pic>
      <p:graphicFrame>
        <p:nvGraphicFramePr>
          <p:cNvPr id="5" name="Table 5">
            <a:extLst>
              <a:ext uri="{FF2B5EF4-FFF2-40B4-BE49-F238E27FC236}">
                <a16:creationId xmlns:a16="http://schemas.microsoft.com/office/drawing/2014/main" id="{3B8880B2-BD3C-40D0-BFE7-2E9CE8A692B9}"/>
              </a:ext>
            </a:extLst>
          </p:cNvPr>
          <p:cNvGraphicFramePr>
            <a:graphicFrameLocks noGrp="1"/>
          </p:cNvGraphicFramePr>
          <p:nvPr>
            <p:extLst>
              <p:ext uri="{D42A27DB-BD31-4B8C-83A1-F6EECF244321}">
                <p14:modId xmlns:p14="http://schemas.microsoft.com/office/powerpoint/2010/main" val="4014232652"/>
              </p:ext>
            </p:extLst>
          </p:nvPr>
        </p:nvGraphicFramePr>
        <p:xfrm>
          <a:off x="367322" y="917787"/>
          <a:ext cx="9771192" cy="5669280"/>
        </p:xfrm>
        <a:graphic>
          <a:graphicData uri="http://schemas.openxmlformats.org/drawingml/2006/table">
            <a:tbl>
              <a:tblPr firstRow="1" bandRow="1">
                <a:tableStyleId>{5940675A-B579-460E-94D1-54222C63F5DA}</a:tableStyleId>
              </a:tblPr>
              <a:tblGrid>
                <a:gridCol w="3257064">
                  <a:extLst>
                    <a:ext uri="{9D8B030D-6E8A-4147-A177-3AD203B41FA5}">
                      <a16:colId xmlns:a16="http://schemas.microsoft.com/office/drawing/2014/main" val="2218910745"/>
                    </a:ext>
                  </a:extLst>
                </a:gridCol>
                <a:gridCol w="3257064">
                  <a:extLst>
                    <a:ext uri="{9D8B030D-6E8A-4147-A177-3AD203B41FA5}">
                      <a16:colId xmlns:a16="http://schemas.microsoft.com/office/drawing/2014/main" val="2702397634"/>
                    </a:ext>
                  </a:extLst>
                </a:gridCol>
                <a:gridCol w="3257064">
                  <a:extLst>
                    <a:ext uri="{9D8B030D-6E8A-4147-A177-3AD203B41FA5}">
                      <a16:colId xmlns:a16="http://schemas.microsoft.com/office/drawing/2014/main" val="1646894252"/>
                    </a:ext>
                  </a:extLst>
                </a:gridCol>
              </a:tblGrid>
              <a:tr h="2573596">
                <a:tc>
                  <a:txBody>
                    <a:bodyPr/>
                    <a:lstStyle/>
                    <a:p>
                      <a:r>
                        <a:rPr lang="en-US" b="1" u="sng" dirty="0">
                          <a:latin typeface="Twinkl" panose="02000000000000000000" pitchFamily="2" charset="0"/>
                        </a:rPr>
                        <a:t>Year 1</a:t>
                      </a:r>
                    </a:p>
                    <a:p>
                      <a:r>
                        <a:rPr lang="en-US" sz="1800" b="0" i="0" kern="1200" dirty="0">
                          <a:solidFill>
                            <a:schemeClr val="tx1"/>
                          </a:solidFill>
                          <a:effectLst/>
                          <a:latin typeface="Twinkl" panose="02000000000000000000" pitchFamily="2" charset="0"/>
                          <a:ea typeface="+mn-ea"/>
                          <a:cs typeface="+mn-cs"/>
                        </a:rPr>
                        <a:t>behaviour</a:t>
                      </a:r>
                    </a:p>
                    <a:p>
                      <a:r>
                        <a:rPr lang="en-US" sz="1800" b="0" i="0" kern="1200" dirty="0">
                          <a:solidFill>
                            <a:schemeClr val="tx1"/>
                          </a:solidFill>
                          <a:effectLst/>
                          <a:latin typeface="Twinkl" panose="02000000000000000000" pitchFamily="2" charset="0"/>
                          <a:ea typeface="+mn-ea"/>
                          <a:cs typeface="+mn-cs"/>
                        </a:rPr>
                        <a:t>care</a:t>
                      </a:r>
                    </a:p>
                    <a:p>
                      <a:r>
                        <a:rPr lang="en-US" sz="1800" b="0" i="0" kern="1200" dirty="0">
                          <a:solidFill>
                            <a:schemeClr val="tx1"/>
                          </a:solidFill>
                          <a:effectLst/>
                          <a:latin typeface="Twinkl" panose="02000000000000000000" pitchFamily="2" charset="0"/>
                          <a:ea typeface="+mn-ea"/>
                          <a:cs typeface="+mn-cs"/>
                        </a:rPr>
                        <a:t>emotions</a:t>
                      </a:r>
                    </a:p>
                    <a:p>
                      <a:r>
                        <a:rPr lang="en-US" sz="1800" b="0" i="0" kern="1200" dirty="0">
                          <a:solidFill>
                            <a:schemeClr val="tx1"/>
                          </a:solidFill>
                          <a:effectLst/>
                          <a:latin typeface="Twinkl" panose="02000000000000000000" pitchFamily="2" charset="0"/>
                          <a:ea typeface="+mn-ea"/>
                          <a:cs typeface="+mn-cs"/>
                        </a:rPr>
                        <a:t>family</a:t>
                      </a:r>
                    </a:p>
                    <a:p>
                      <a:r>
                        <a:rPr lang="en-US" sz="1800" b="0" i="0" kern="1200" dirty="0">
                          <a:solidFill>
                            <a:schemeClr val="tx1"/>
                          </a:solidFill>
                          <a:effectLst/>
                          <a:latin typeface="Twinkl" panose="02000000000000000000" pitchFamily="2" charset="0"/>
                          <a:ea typeface="+mn-ea"/>
                          <a:cs typeface="+mn-cs"/>
                        </a:rPr>
                        <a:t>feelings</a:t>
                      </a:r>
                    </a:p>
                    <a:p>
                      <a:r>
                        <a:rPr lang="en-US" sz="1800" b="0" i="0" kern="1200" dirty="0">
                          <a:solidFill>
                            <a:schemeClr val="tx1"/>
                          </a:solidFill>
                          <a:effectLst/>
                          <a:latin typeface="Twinkl" panose="02000000000000000000" pitchFamily="2" charset="0"/>
                          <a:ea typeface="+mn-ea"/>
                          <a:cs typeface="+mn-cs"/>
                        </a:rPr>
                        <a:t>friend</a:t>
                      </a:r>
                    </a:p>
                    <a:p>
                      <a:r>
                        <a:rPr lang="en-US" sz="1800" b="0" i="0" kern="1200" dirty="0">
                          <a:solidFill>
                            <a:schemeClr val="tx1"/>
                          </a:solidFill>
                          <a:effectLst/>
                          <a:latin typeface="Twinkl" panose="02000000000000000000" pitchFamily="2" charset="0"/>
                          <a:ea typeface="+mn-ea"/>
                          <a:cs typeface="+mn-cs"/>
                        </a:rPr>
                        <a:t>friendly</a:t>
                      </a:r>
                    </a:p>
                    <a:p>
                      <a:r>
                        <a:rPr lang="en-US" sz="1800" b="0" i="0" kern="1200" dirty="0">
                          <a:solidFill>
                            <a:schemeClr val="tx1"/>
                          </a:solidFill>
                          <a:effectLst/>
                          <a:latin typeface="Twinkl" panose="02000000000000000000" pitchFamily="2" charset="0"/>
                          <a:ea typeface="+mn-ea"/>
                          <a:cs typeface="+mn-cs"/>
                        </a:rPr>
                        <a:t>problem</a:t>
                      </a:r>
                    </a:p>
                    <a:p>
                      <a:r>
                        <a:rPr lang="en-US" sz="1800" b="0" i="0" kern="1200" dirty="0">
                          <a:solidFill>
                            <a:schemeClr val="tx1"/>
                          </a:solidFill>
                          <a:effectLst/>
                          <a:latin typeface="Twinkl" panose="02000000000000000000" pitchFamily="2" charset="0"/>
                          <a:ea typeface="+mn-ea"/>
                          <a:cs typeface="+mn-cs"/>
                        </a:rPr>
                        <a:t>stereotype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latin typeface="Twinkl" panose="02000000000000000000" pitchFamily="2" charset="0"/>
                        </a:rPr>
                        <a:t>Year 2</a:t>
                      </a:r>
                    </a:p>
                    <a:p>
                      <a:r>
                        <a:rPr lang="en-US" sz="1800" b="0" i="0" kern="1200" dirty="0">
                          <a:solidFill>
                            <a:schemeClr val="tx1"/>
                          </a:solidFill>
                          <a:effectLst/>
                          <a:latin typeface="Twinkl" panose="02000000000000000000" pitchFamily="2" charset="0"/>
                          <a:ea typeface="+mn-ea"/>
                          <a:cs typeface="+mn-cs"/>
                        </a:rPr>
                        <a:t>friendship</a:t>
                      </a:r>
                    </a:p>
                    <a:p>
                      <a:r>
                        <a:rPr lang="en-US" sz="1800" b="0" i="0" kern="1200" dirty="0">
                          <a:solidFill>
                            <a:schemeClr val="tx1"/>
                          </a:solidFill>
                          <a:effectLst/>
                          <a:latin typeface="Twinkl" panose="02000000000000000000" pitchFamily="2" charset="0"/>
                          <a:ea typeface="+mn-ea"/>
                          <a:cs typeface="+mn-cs"/>
                        </a:rPr>
                        <a:t>love</a:t>
                      </a:r>
                    </a:p>
                    <a:p>
                      <a:r>
                        <a:rPr lang="en-US" sz="1800" b="0" i="0" kern="1200" dirty="0">
                          <a:solidFill>
                            <a:schemeClr val="tx1"/>
                          </a:solidFill>
                          <a:effectLst/>
                          <a:latin typeface="Twinkl" panose="02000000000000000000" pitchFamily="2" charset="0"/>
                          <a:ea typeface="+mn-ea"/>
                          <a:cs typeface="+mn-cs"/>
                        </a:rPr>
                        <a:t>manners</a:t>
                      </a:r>
                    </a:p>
                    <a:p>
                      <a:r>
                        <a:rPr lang="en-US" sz="1800" b="0" i="0" kern="1200" dirty="0">
                          <a:solidFill>
                            <a:schemeClr val="tx1"/>
                          </a:solidFill>
                          <a:effectLst/>
                          <a:latin typeface="Twinkl" panose="02000000000000000000" pitchFamily="2" charset="0"/>
                          <a:ea typeface="+mn-ea"/>
                          <a:cs typeface="+mn-cs"/>
                        </a:rPr>
                        <a:t>feelings</a:t>
                      </a:r>
                    </a:p>
                    <a:p>
                      <a:r>
                        <a:rPr lang="en-US" sz="1800" b="0" i="0" kern="1200" dirty="0">
                          <a:solidFill>
                            <a:schemeClr val="tx1"/>
                          </a:solidFill>
                          <a:effectLst/>
                          <a:latin typeface="Twinkl" panose="02000000000000000000" pitchFamily="2" charset="0"/>
                          <a:ea typeface="+mn-ea"/>
                          <a:cs typeface="+mn-cs"/>
                        </a:rPr>
                        <a:t>emotions</a:t>
                      </a:r>
                    </a:p>
                    <a:p>
                      <a:r>
                        <a:rPr lang="en-US" sz="1800" b="0" i="0" kern="1200" dirty="0">
                          <a:solidFill>
                            <a:schemeClr val="tx1"/>
                          </a:solidFill>
                          <a:effectLst/>
                          <a:latin typeface="Twinkl" panose="02000000000000000000" pitchFamily="2" charset="0"/>
                          <a:ea typeface="+mn-ea"/>
                          <a:cs typeface="+mn-cs"/>
                        </a:rPr>
                        <a:t>family</a:t>
                      </a:r>
                    </a:p>
                    <a:p>
                      <a:r>
                        <a:rPr lang="en-US" sz="1800" b="0" i="0" kern="1200" dirty="0">
                          <a:solidFill>
                            <a:schemeClr val="tx1"/>
                          </a:solidFill>
                          <a:effectLst/>
                          <a:latin typeface="Twinkl" panose="02000000000000000000" pitchFamily="2" charset="0"/>
                          <a:ea typeface="+mn-ea"/>
                          <a:cs typeface="+mn-cs"/>
                        </a:rPr>
                        <a:t>stereotype</a:t>
                      </a:r>
                    </a:p>
                    <a:p>
                      <a:r>
                        <a:rPr lang="en-US" sz="1800" b="0" i="0" kern="1200" dirty="0">
                          <a:solidFill>
                            <a:schemeClr val="tx1"/>
                          </a:solidFill>
                          <a:effectLst/>
                          <a:latin typeface="Twinkl" panose="02000000000000000000" pitchFamily="2" charset="0"/>
                          <a:ea typeface="+mn-ea"/>
                          <a:cs typeface="+mn-cs"/>
                        </a:rPr>
                        <a:t>respect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u="sng" dirty="0">
                        <a:latin typeface="Twinkl" panose="020000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latin typeface="Twinkl" panose="02000000000000000000" pitchFamily="2" charset="0"/>
                        </a:rPr>
                        <a:t>Year 3</a:t>
                      </a:r>
                    </a:p>
                    <a:p>
                      <a:r>
                        <a:rPr lang="en-US" sz="1800" b="0" i="0" kern="1200" dirty="0">
                          <a:solidFill>
                            <a:schemeClr val="tx1"/>
                          </a:solidFill>
                          <a:effectLst/>
                          <a:latin typeface="Twinkl" panose="02000000000000000000" pitchFamily="2" charset="0"/>
                          <a:ea typeface="+mn-ea"/>
                          <a:cs typeface="+mn-cs"/>
                        </a:rPr>
                        <a:t>bullying</a:t>
                      </a:r>
                    </a:p>
                    <a:p>
                      <a:r>
                        <a:rPr lang="en-US" sz="1800" b="0" i="0" kern="1200" dirty="0">
                          <a:solidFill>
                            <a:schemeClr val="tx1"/>
                          </a:solidFill>
                          <a:effectLst/>
                          <a:latin typeface="Twinkl" panose="02000000000000000000" pitchFamily="2" charset="0"/>
                          <a:ea typeface="+mn-ea"/>
                          <a:cs typeface="+mn-cs"/>
                        </a:rPr>
                        <a:t>communicate</a:t>
                      </a:r>
                    </a:p>
                    <a:p>
                      <a:r>
                        <a:rPr lang="en-US" sz="1800" b="0" i="0" kern="1200" dirty="0">
                          <a:solidFill>
                            <a:schemeClr val="tx1"/>
                          </a:solidFill>
                          <a:effectLst/>
                          <a:latin typeface="Twinkl" panose="02000000000000000000" pitchFamily="2" charset="0"/>
                          <a:ea typeface="+mn-ea"/>
                          <a:cs typeface="+mn-cs"/>
                        </a:rPr>
                        <a:t>empathy</a:t>
                      </a:r>
                    </a:p>
                    <a:p>
                      <a:r>
                        <a:rPr lang="en-US" sz="1800" b="0" i="0" kern="1200" dirty="0">
                          <a:solidFill>
                            <a:schemeClr val="tx1"/>
                          </a:solidFill>
                          <a:effectLst/>
                          <a:latin typeface="Twinkl" panose="02000000000000000000" pitchFamily="2" charset="0"/>
                          <a:ea typeface="+mn-ea"/>
                          <a:cs typeface="+mn-cs"/>
                        </a:rPr>
                        <a:t>open questions</a:t>
                      </a:r>
                    </a:p>
                    <a:p>
                      <a:r>
                        <a:rPr lang="en-US" sz="1800" b="0" i="0" kern="1200" dirty="0">
                          <a:solidFill>
                            <a:schemeClr val="tx1"/>
                          </a:solidFill>
                          <a:effectLst/>
                          <a:latin typeface="Twinkl" panose="02000000000000000000" pitchFamily="2" charset="0"/>
                          <a:ea typeface="+mn-ea"/>
                          <a:cs typeface="+mn-cs"/>
                        </a:rPr>
                        <a:t>similar</a:t>
                      </a:r>
                    </a:p>
                    <a:p>
                      <a:r>
                        <a:rPr lang="en-US" sz="1800" b="0" i="0" kern="1200" dirty="0">
                          <a:solidFill>
                            <a:schemeClr val="tx1"/>
                          </a:solidFill>
                          <a:effectLst/>
                          <a:latin typeface="Twinkl" panose="02000000000000000000" pitchFamily="2" charset="0"/>
                          <a:ea typeface="+mn-ea"/>
                          <a:cs typeface="+mn-cs"/>
                        </a:rPr>
                        <a:t>solve</a:t>
                      </a:r>
                    </a:p>
                    <a:p>
                      <a:r>
                        <a:rPr lang="en-US" sz="1800" b="0" i="0" kern="1200" dirty="0">
                          <a:solidFill>
                            <a:schemeClr val="tx1"/>
                          </a:solidFill>
                          <a:effectLst/>
                          <a:latin typeface="Twinkl" panose="02000000000000000000" pitchFamily="2" charset="0"/>
                          <a:ea typeface="+mn-ea"/>
                          <a:cs typeface="+mn-cs"/>
                        </a:rPr>
                        <a:t>stereotype</a:t>
                      </a:r>
                    </a:p>
                    <a:p>
                      <a:r>
                        <a:rPr lang="en-US" sz="1800" b="0" i="0" kern="1200" dirty="0">
                          <a:solidFill>
                            <a:schemeClr val="tx1"/>
                          </a:solidFill>
                          <a:effectLst/>
                          <a:latin typeface="Twinkl" panose="02000000000000000000" pitchFamily="2" charset="0"/>
                          <a:ea typeface="+mn-ea"/>
                          <a:cs typeface="+mn-cs"/>
                        </a:rPr>
                        <a:t>sympathy</a:t>
                      </a:r>
                    </a:p>
                    <a:p>
                      <a:r>
                        <a:rPr lang="en-US" sz="1800" b="0" i="0" kern="1200" dirty="0">
                          <a:solidFill>
                            <a:schemeClr val="tx1"/>
                          </a:solidFill>
                          <a:effectLst/>
                          <a:latin typeface="Twinkl" panose="02000000000000000000" pitchFamily="2" charset="0"/>
                          <a:ea typeface="+mn-ea"/>
                          <a:cs typeface="+mn-cs"/>
                        </a:rPr>
                        <a:t>trust</a:t>
                      </a:r>
                    </a:p>
                  </a:txBody>
                  <a:tcPr/>
                </a:tc>
                <a:extLst>
                  <a:ext uri="{0D108BD9-81ED-4DB2-BD59-A6C34878D82A}">
                    <a16:rowId xmlns:a16="http://schemas.microsoft.com/office/drawing/2014/main" val="921538970"/>
                  </a:ext>
                </a:extLst>
              </a:tr>
              <a:tr h="257359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latin typeface="Twinkl" panose="02000000000000000000" pitchFamily="2" charset="0"/>
                        </a:rPr>
                        <a:t>Year 4</a:t>
                      </a:r>
                    </a:p>
                    <a:p>
                      <a:r>
                        <a:rPr lang="en-US" sz="1800" b="0" i="0" kern="1200" dirty="0">
                          <a:solidFill>
                            <a:schemeClr val="tx1"/>
                          </a:solidFill>
                          <a:effectLst/>
                          <a:latin typeface="Twinkl" panose="02000000000000000000" pitchFamily="2" charset="0"/>
                          <a:ea typeface="+mn-ea"/>
                          <a:cs typeface="+mn-cs"/>
                        </a:rPr>
                        <a:t>act of kindness</a:t>
                      </a:r>
                    </a:p>
                    <a:p>
                      <a:r>
                        <a:rPr lang="en-US" sz="1800" b="0" i="0" kern="1200" dirty="0">
                          <a:solidFill>
                            <a:schemeClr val="tx1"/>
                          </a:solidFill>
                          <a:effectLst/>
                          <a:latin typeface="Twinkl" panose="02000000000000000000" pitchFamily="2" charset="0"/>
                          <a:ea typeface="+mn-ea"/>
                          <a:cs typeface="+mn-cs"/>
                        </a:rPr>
                        <a:t>authority</a:t>
                      </a:r>
                    </a:p>
                    <a:p>
                      <a:r>
                        <a:rPr lang="en-US" sz="1800" b="0" i="0" kern="1200" dirty="0">
                          <a:solidFill>
                            <a:schemeClr val="tx1"/>
                          </a:solidFill>
                          <a:effectLst/>
                          <a:latin typeface="Twinkl" panose="02000000000000000000" pitchFamily="2" charset="0"/>
                          <a:ea typeface="+mn-ea"/>
                          <a:cs typeface="+mn-cs"/>
                        </a:rPr>
                        <a:t>bereavement</a:t>
                      </a:r>
                    </a:p>
                    <a:p>
                      <a:r>
                        <a:rPr lang="en-US" sz="1800" b="0" i="0" kern="1200" dirty="0">
                          <a:solidFill>
                            <a:schemeClr val="tx1"/>
                          </a:solidFill>
                          <a:effectLst/>
                          <a:latin typeface="Twinkl" panose="02000000000000000000" pitchFamily="2" charset="0"/>
                          <a:ea typeface="+mn-ea"/>
                          <a:cs typeface="+mn-cs"/>
                        </a:rPr>
                        <a:t>boundaries</a:t>
                      </a:r>
                    </a:p>
                    <a:p>
                      <a:r>
                        <a:rPr lang="en-US" sz="1800" b="0" i="0" kern="1200" dirty="0">
                          <a:solidFill>
                            <a:schemeClr val="tx1"/>
                          </a:solidFill>
                          <a:effectLst/>
                          <a:latin typeface="Twinkl" panose="02000000000000000000" pitchFamily="2" charset="0"/>
                          <a:ea typeface="+mn-ea"/>
                          <a:cs typeface="+mn-cs"/>
                        </a:rPr>
                        <a:t>bystander</a:t>
                      </a:r>
                    </a:p>
                    <a:p>
                      <a:r>
                        <a:rPr lang="en-US" sz="1800" b="0" i="0" kern="1200" dirty="0">
                          <a:solidFill>
                            <a:schemeClr val="tx1"/>
                          </a:solidFill>
                          <a:effectLst/>
                          <a:latin typeface="Twinkl" panose="02000000000000000000" pitchFamily="2" charset="0"/>
                          <a:ea typeface="+mn-ea"/>
                          <a:cs typeface="+mn-cs"/>
                        </a:rPr>
                        <a:t>permission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latin typeface="Twinkl" panose="02000000000000000000" pitchFamily="2" charset="0"/>
                        </a:rPr>
                        <a:t>Year 5</a:t>
                      </a:r>
                    </a:p>
                    <a:p>
                      <a:r>
                        <a:rPr lang="en-US" sz="1800" b="0" i="0" kern="1200" dirty="0">
                          <a:solidFill>
                            <a:schemeClr val="tx1"/>
                          </a:solidFill>
                          <a:effectLst/>
                          <a:latin typeface="Twinkl" panose="02000000000000000000" pitchFamily="2" charset="0"/>
                          <a:ea typeface="+mn-ea"/>
                          <a:cs typeface="+mn-cs"/>
                        </a:rPr>
                        <a:t>attributes</a:t>
                      </a:r>
                    </a:p>
                    <a:p>
                      <a:r>
                        <a:rPr lang="en-US" sz="1800" b="0" i="0" kern="1200" dirty="0">
                          <a:solidFill>
                            <a:schemeClr val="tx1"/>
                          </a:solidFill>
                          <a:effectLst/>
                          <a:latin typeface="Twinkl" panose="02000000000000000000" pitchFamily="2" charset="0"/>
                          <a:ea typeface="+mn-ea"/>
                          <a:cs typeface="+mn-cs"/>
                        </a:rPr>
                        <a:t>bullying</a:t>
                      </a:r>
                    </a:p>
                    <a:p>
                      <a:r>
                        <a:rPr lang="en-US" sz="1800" b="0" i="0" kern="1200" dirty="0">
                          <a:solidFill>
                            <a:schemeClr val="tx1"/>
                          </a:solidFill>
                          <a:effectLst/>
                          <a:latin typeface="Twinkl" panose="02000000000000000000" pitchFamily="2" charset="0"/>
                          <a:ea typeface="+mn-ea"/>
                          <a:cs typeface="+mn-cs"/>
                        </a:rPr>
                        <a:t>bystander</a:t>
                      </a:r>
                    </a:p>
                    <a:p>
                      <a:r>
                        <a:rPr lang="en-US" sz="1800" b="0" i="0" kern="1200" dirty="0">
                          <a:solidFill>
                            <a:schemeClr val="tx1"/>
                          </a:solidFill>
                          <a:effectLst/>
                          <a:latin typeface="Twinkl" panose="02000000000000000000" pitchFamily="2" charset="0"/>
                          <a:ea typeface="+mn-ea"/>
                          <a:cs typeface="+mn-cs"/>
                        </a:rPr>
                        <a:t>cyberbullying</a:t>
                      </a:r>
                    </a:p>
                    <a:p>
                      <a:r>
                        <a:rPr lang="en-US" sz="1800" b="0" i="0" kern="1200" dirty="0">
                          <a:solidFill>
                            <a:schemeClr val="tx1"/>
                          </a:solidFill>
                          <a:effectLst/>
                          <a:latin typeface="Twinkl" panose="02000000000000000000" pitchFamily="2" charset="0"/>
                          <a:ea typeface="+mn-ea"/>
                          <a:cs typeface="+mn-cs"/>
                        </a:rPr>
                        <a:t>marriage</a:t>
                      </a:r>
                    </a:p>
                    <a:p>
                      <a:r>
                        <a:rPr lang="en-US" sz="1800" b="0" i="0" kern="1200" dirty="0">
                          <a:solidFill>
                            <a:schemeClr val="tx1"/>
                          </a:solidFill>
                          <a:effectLst/>
                          <a:latin typeface="Twinkl" panose="02000000000000000000" pitchFamily="2" charset="0"/>
                          <a:ea typeface="+mn-ea"/>
                          <a:cs typeface="+mn-cs"/>
                        </a:rPr>
                        <a:t>secret</a:t>
                      </a:r>
                    </a:p>
                    <a:p>
                      <a:r>
                        <a:rPr lang="en-US" sz="1800" b="0" i="0" kern="1200" dirty="0">
                          <a:solidFill>
                            <a:schemeClr val="tx1"/>
                          </a:solidFill>
                          <a:effectLst/>
                          <a:latin typeface="Twinkl" panose="02000000000000000000" pitchFamily="2" charset="0"/>
                          <a:ea typeface="+mn-ea"/>
                          <a:cs typeface="+mn-cs"/>
                        </a:rPr>
                        <a:t>wedding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u="sng" dirty="0">
                          <a:latin typeface="Twinkl" panose="02000000000000000000" pitchFamily="2" charset="0"/>
                        </a:rPr>
                        <a:t>Year 6</a:t>
                      </a:r>
                    </a:p>
                    <a:p>
                      <a:r>
                        <a:rPr lang="en-US" sz="1800" b="0" i="0" kern="1200" dirty="0">
                          <a:solidFill>
                            <a:schemeClr val="tx1"/>
                          </a:solidFill>
                          <a:effectLst/>
                          <a:latin typeface="Twinkl" panose="02000000000000000000" pitchFamily="2" charset="0"/>
                          <a:ea typeface="+mn-ea"/>
                          <a:cs typeface="+mn-cs"/>
                        </a:rPr>
                        <a:t>authority</a:t>
                      </a:r>
                    </a:p>
                    <a:p>
                      <a:r>
                        <a:rPr lang="en-US" sz="1800" b="0" i="0" kern="1200" dirty="0">
                          <a:solidFill>
                            <a:schemeClr val="tx1"/>
                          </a:solidFill>
                          <a:effectLst/>
                          <a:latin typeface="Twinkl" panose="02000000000000000000" pitchFamily="2" charset="0"/>
                          <a:ea typeface="+mn-ea"/>
                          <a:cs typeface="+mn-cs"/>
                        </a:rPr>
                        <a:t>conflict</a:t>
                      </a:r>
                    </a:p>
                    <a:p>
                      <a:r>
                        <a:rPr lang="en-US" sz="1800" b="0" i="0" kern="1200" dirty="0">
                          <a:solidFill>
                            <a:schemeClr val="tx1"/>
                          </a:solidFill>
                          <a:effectLst/>
                          <a:latin typeface="Twinkl" panose="02000000000000000000" pitchFamily="2" charset="0"/>
                          <a:ea typeface="+mn-ea"/>
                          <a:cs typeface="+mn-cs"/>
                        </a:rPr>
                        <a:t>earn</a:t>
                      </a:r>
                    </a:p>
                    <a:p>
                      <a:r>
                        <a:rPr lang="en-US" sz="1800" b="0" i="0" kern="1200" dirty="0">
                          <a:solidFill>
                            <a:schemeClr val="tx1"/>
                          </a:solidFill>
                          <a:effectLst/>
                          <a:latin typeface="Twinkl" panose="02000000000000000000" pitchFamily="2" charset="0"/>
                          <a:ea typeface="+mn-ea"/>
                          <a:cs typeface="+mn-cs"/>
                        </a:rPr>
                        <a:t>expectation</a:t>
                      </a:r>
                    </a:p>
                    <a:p>
                      <a:r>
                        <a:rPr lang="en-US" sz="1800" b="0" i="0" kern="1200" dirty="0">
                          <a:solidFill>
                            <a:schemeClr val="tx1"/>
                          </a:solidFill>
                          <a:effectLst/>
                          <a:latin typeface="Twinkl" panose="02000000000000000000" pitchFamily="2" charset="0"/>
                          <a:ea typeface="+mn-ea"/>
                          <a:cs typeface="+mn-cs"/>
                        </a:rPr>
                        <a:t>grief</a:t>
                      </a:r>
                    </a:p>
                    <a:p>
                      <a:r>
                        <a:rPr lang="en-US" sz="1800" b="0" i="0" kern="1200" dirty="0">
                          <a:solidFill>
                            <a:schemeClr val="tx1"/>
                          </a:solidFill>
                          <a:effectLst/>
                          <a:latin typeface="Twinkl" panose="02000000000000000000" pitchFamily="2" charset="0"/>
                          <a:ea typeface="+mn-ea"/>
                          <a:cs typeface="+mn-cs"/>
                        </a:rPr>
                        <a:t>grieving</a:t>
                      </a:r>
                    </a:p>
                    <a:p>
                      <a:r>
                        <a:rPr lang="en-US" sz="1800" b="0" i="0" kern="1200" dirty="0">
                          <a:solidFill>
                            <a:schemeClr val="tx1"/>
                          </a:solidFill>
                          <a:effectLst/>
                          <a:latin typeface="Twinkl" panose="02000000000000000000" pitchFamily="2" charset="0"/>
                          <a:ea typeface="+mn-ea"/>
                          <a:cs typeface="+mn-cs"/>
                        </a:rPr>
                        <a:t>resolve</a:t>
                      </a:r>
                    </a:p>
                    <a:p>
                      <a:r>
                        <a:rPr lang="en-US" sz="1800" b="0" i="0" kern="1200" dirty="0">
                          <a:solidFill>
                            <a:schemeClr val="tx1"/>
                          </a:solidFill>
                          <a:effectLst/>
                          <a:latin typeface="Twinkl" panose="02000000000000000000" pitchFamily="2" charset="0"/>
                          <a:ea typeface="+mn-ea"/>
                          <a:cs typeface="+mn-cs"/>
                        </a:rPr>
                        <a:t>respect</a:t>
                      </a:r>
                    </a:p>
                    <a:p>
                      <a:r>
                        <a:rPr lang="en-US" sz="1800" b="0" i="0" kern="1200" dirty="0">
                          <a:solidFill>
                            <a:schemeClr val="tx1"/>
                          </a:solidFill>
                          <a:effectLst/>
                          <a:latin typeface="Twinkl" panose="02000000000000000000" pitchFamily="2" charset="0"/>
                          <a:ea typeface="+mn-ea"/>
                          <a:cs typeface="+mn-cs"/>
                        </a:rPr>
                        <a:t>stereotype</a:t>
                      </a:r>
                    </a:p>
                  </a:txBody>
                  <a:tcPr/>
                </a:tc>
                <a:extLst>
                  <a:ext uri="{0D108BD9-81ED-4DB2-BD59-A6C34878D82A}">
                    <a16:rowId xmlns:a16="http://schemas.microsoft.com/office/drawing/2014/main" val="325169097"/>
                  </a:ext>
                </a:extLst>
              </a:tr>
            </a:tbl>
          </a:graphicData>
        </a:graphic>
      </p:graphicFrame>
    </p:spTree>
    <p:extLst>
      <p:ext uri="{BB962C8B-B14F-4D97-AF65-F5344CB8AC3E}">
        <p14:creationId xmlns:p14="http://schemas.microsoft.com/office/powerpoint/2010/main" val="28588787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60</TotalTime>
  <Words>2693</Words>
  <Application>Microsoft Office PowerPoint</Application>
  <PresentationFormat>Widescreen</PresentationFormat>
  <Paragraphs>313</Paragraphs>
  <Slides>13</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Aptos</vt:lpstr>
      <vt:lpstr>Aptos Display</vt:lpstr>
      <vt:lpstr>Arial</vt:lpstr>
      <vt:lpstr>Twinkl</vt:lpstr>
      <vt:lpstr>Office Theme</vt:lpstr>
      <vt:lpstr>    Curriculum Marketplace</vt:lpstr>
      <vt:lpstr>Long Term Planning</vt:lpstr>
      <vt:lpstr>PowerPoint Presentation</vt:lpstr>
      <vt:lpstr>PowerPoint Presentation</vt:lpstr>
      <vt:lpstr>PowerPoint Presentation</vt:lpstr>
      <vt:lpstr>PowerPoint Presentation</vt:lpstr>
      <vt:lpstr>Curriculum Thread Documents – Family and Relationships</vt:lpstr>
      <vt:lpstr>PowerPoint Presentation</vt:lpstr>
      <vt:lpstr>Vocabulary</vt:lpstr>
      <vt:lpstr>Examples of work</vt:lpstr>
      <vt:lpstr>Assessment</vt:lpstr>
      <vt:lpstr>What can I do as a parent to support my child in this subject? </vt:lpstr>
      <vt:lpstr>Career Ideas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Curriculum Marketplace</dc:title>
  <dc:creator>Chloe Foster</dc:creator>
  <cp:lastModifiedBy>Chloe Foster</cp:lastModifiedBy>
  <cp:revision>12</cp:revision>
  <dcterms:created xsi:type="dcterms:W3CDTF">2025-01-06T10:26:47Z</dcterms:created>
  <dcterms:modified xsi:type="dcterms:W3CDTF">2025-02-06T17:40:55Z</dcterms:modified>
</cp:coreProperties>
</file>