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4" r:id="rId4"/>
    <p:sldId id="345" r:id="rId5"/>
    <p:sldId id="343" r:id="rId6"/>
    <p:sldId id="265" r:id="rId7"/>
    <p:sldId id="258" r:id="rId8"/>
    <p:sldId id="259" r:id="rId9"/>
    <p:sldId id="260" r:id="rId10"/>
    <p:sldId id="261" r:id="rId11"/>
    <p:sldId id="262"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913B32-49FA-495A-9DC5-AC999C97076B}" type="datetimeFigureOut">
              <a:rPr lang="en-GB" smtClean="0"/>
              <a:t>06/02/2025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2CA63F-9113-41A5-B23C-E9189844ECA5}" type="slidenum">
              <a:rPr lang="en-GB" smtClean="0"/>
              <a:t>‹#›</a:t>
            </a:fld>
            <a:endParaRPr lang="en-GB"/>
          </a:p>
        </p:txBody>
      </p:sp>
    </p:spTree>
    <p:extLst>
      <p:ext uri="{BB962C8B-B14F-4D97-AF65-F5344CB8AC3E}">
        <p14:creationId xmlns:p14="http://schemas.microsoft.com/office/powerpoint/2010/main" val="1903678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4</a:t>
            </a:fld>
            <a:endParaRPr lang="en-GB"/>
          </a:p>
        </p:txBody>
      </p:sp>
    </p:spTree>
    <p:extLst>
      <p:ext uri="{BB962C8B-B14F-4D97-AF65-F5344CB8AC3E}">
        <p14:creationId xmlns:p14="http://schemas.microsoft.com/office/powerpoint/2010/main" val="72893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059D2-5D0F-4D67-72ED-AE6BE2C0DB4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882CFCA-CF1E-6FB4-F6AA-E193BB8B4B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7625F70-09C5-340C-5930-F1B8EDA822BF}"/>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7E503FC4-46B0-98ED-28AD-2C7E746F48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BF7526-EF79-8A94-178F-8B899D2747D4}"/>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09573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9D4A-3230-FDFB-46F5-930F2BFD89D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30D333D-C0FF-EA8C-093C-6FA46775F23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C1D551E-0EDD-4A66-2BDA-6712B6C59102}"/>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D3AB0EED-4B46-4E7F-9148-ACA353963A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E31825-4EBF-1837-205D-0F24CD12A242}"/>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323293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899730-FD8F-192E-1FC9-0969420E447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0506BB9-1DEC-30DC-38AA-2A9611BC8D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78CF08D-F903-6AE8-B5F5-FFD7077D5917}"/>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9CC2EE90-70F9-5F75-A7D3-9FA2B97CC4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DB21E6-AA14-4C06-8ABC-6F9120290110}"/>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30273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E664-57E5-6B5A-977E-B2B31382611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7426A1A-EDA4-B31D-982E-14F6DCD5FE7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68CD745-3976-CF62-FE01-707360569A43}"/>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36F33E74-803A-2FD3-18E5-B2098B6E58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F8B2B3-E885-A450-2B77-C45EC915949D}"/>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86440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7F0C1-4EC8-9807-1CB1-9F953A7A276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E877533-5515-3130-6D3C-21B842D43A1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D2772FB-1711-F5F4-C3F1-986EC24C22D9}"/>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5FDB1323-B109-12A2-EF5D-58DDC77E69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D54FB7-786C-8DBA-D49E-CEA2DF594A84}"/>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427958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C20F7-01C5-5164-2BB4-F496D3B9F0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99BD1B5-096C-17A1-08CC-0CA459C59C5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3849915-7F27-AE28-72EC-CE2A730AC7E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C803783-17C5-AD1D-3CC1-D03E5D16C74A}"/>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6" name="Footer Placeholder 5">
            <a:extLst>
              <a:ext uri="{FF2B5EF4-FFF2-40B4-BE49-F238E27FC236}">
                <a16:creationId xmlns:a16="http://schemas.microsoft.com/office/drawing/2014/main" id="{37763670-FBFB-19C7-CFCE-0CFDFB0156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40F7D6-2977-F320-3EF3-05DD2CB9A59E}"/>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22066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1CF9-7798-9D68-C725-F997182707F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DB3AE56-654A-32B9-2B16-139B59793E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2BDDF2-1CD9-A5A6-D868-B4D1FAB7629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D8B9450-A588-C7E0-1D42-06EB69243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4F97AF5-1CC5-16B4-AB6C-C8D9970A1F9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2BA87F7-3ABD-871E-F5B5-043993D1D2B8}"/>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8" name="Footer Placeholder 7">
            <a:extLst>
              <a:ext uri="{FF2B5EF4-FFF2-40B4-BE49-F238E27FC236}">
                <a16:creationId xmlns:a16="http://schemas.microsoft.com/office/drawing/2014/main" id="{2EC03221-A66A-16E9-969A-23006FAA8A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5EEFBE-B452-34B6-0A0E-A0DD227CCAEF}"/>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88118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D94F7-5FC2-26DF-CDCE-34F7D98E3C5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3044227-CA78-4DDE-F8FC-EA5354507AFA}"/>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4" name="Footer Placeholder 3">
            <a:extLst>
              <a:ext uri="{FF2B5EF4-FFF2-40B4-BE49-F238E27FC236}">
                <a16:creationId xmlns:a16="http://schemas.microsoft.com/office/drawing/2014/main" id="{1F03855F-DC3F-1597-AF40-5E1C1F0118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03D60F-4166-F1D6-E239-078E72AE5F9B}"/>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74694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999244-23B3-0060-3A7C-E6167C0DBBC2}"/>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3" name="Footer Placeholder 2">
            <a:extLst>
              <a:ext uri="{FF2B5EF4-FFF2-40B4-BE49-F238E27FC236}">
                <a16:creationId xmlns:a16="http://schemas.microsoft.com/office/drawing/2014/main" id="{C8609365-E97F-0859-6D66-D608758F66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2282A76-CC16-0A25-1EFD-86401CC1DB6A}"/>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666478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50B62-BF27-03D1-0E2F-969F2E189B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3880B0D-29CC-D77C-5DD7-48077F4CD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A2A3905-C84A-C2DC-D9AC-C4ABC2A95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E9FF4F-A03F-34C9-0A5E-DBA2FA1EA14F}"/>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6" name="Footer Placeholder 5">
            <a:extLst>
              <a:ext uri="{FF2B5EF4-FFF2-40B4-BE49-F238E27FC236}">
                <a16:creationId xmlns:a16="http://schemas.microsoft.com/office/drawing/2014/main" id="{BA5BCBD4-390E-0B97-59BB-BB2975A9CB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206D34-690F-1149-E512-70A66941E3D4}"/>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19134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4CF7-ED18-F650-6D7B-4AFC509561B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9F89062-EFBB-ABE7-5953-11EFC3782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28B0E1-7D49-B650-BA48-A638247E9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253EAB-E780-26E0-0753-6C23E5453747}"/>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6" name="Footer Placeholder 5">
            <a:extLst>
              <a:ext uri="{FF2B5EF4-FFF2-40B4-BE49-F238E27FC236}">
                <a16:creationId xmlns:a16="http://schemas.microsoft.com/office/drawing/2014/main" id="{890A1167-193B-3F4E-BFA9-A5B759CCA7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669498-4712-4B06-72E7-3F398ABA38E9}"/>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84558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3761F7-0697-79DB-5AFD-63F08B32CE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1591683-EFF9-DF64-3309-AE43B84BD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776176-FC53-1EB7-0301-4FA0F4123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2DD16BA7-023A-20AB-D901-296990842A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DDF1BA-44BF-9EC2-46C2-19163A9056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90AE69-FAD8-4582-995D-E07A1E33F1B8}" type="slidenum">
              <a:rPr lang="en-GB" smtClean="0"/>
              <a:t>‹#›</a:t>
            </a:fld>
            <a:endParaRPr lang="en-GB"/>
          </a:p>
        </p:txBody>
      </p:sp>
    </p:spTree>
    <p:extLst>
      <p:ext uri="{BB962C8B-B14F-4D97-AF65-F5344CB8AC3E}">
        <p14:creationId xmlns:p14="http://schemas.microsoft.com/office/powerpoint/2010/main" val="975133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5EFC-1D46-DDD2-F880-6C58E2A6067B}"/>
              </a:ext>
            </a:extLst>
          </p:cNvPr>
          <p:cNvSpPr>
            <a:spLocks noGrp="1"/>
          </p:cNvSpPr>
          <p:nvPr>
            <p:ph type="ctrTitle"/>
          </p:nvPr>
        </p:nvSpPr>
        <p:spPr>
          <a:xfrm>
            <a:off x="1435512" y="4236086"/>
            <a:ext cx="9144000" cy="837205"/>
          </a:xfrm>
        </p:spPr>
        <p:txBody>
          <a:bodyPr>
            <a:normAutofit fontScale="90000"/>
          </a:bodyPr>
          <a:lstStyle/>
          <a:p>
            <a:br>
              <a:rPr lang="en-GB" dirty="0"/>
            </a:br>
            <a:r>
              <a:rPr lang="en-GB" dirty="0"/>
              <a:t> </a:t>
            </a:r>
            <a:br>
              <a:rPr lang="en-GB" dirty="0"/>
            </a:br>
            <a:r>
              <a:rPr lang="en-GB" dirty="0"/>
              <a:t> Curriculum Marketplace</a:t>
            </a:r>
          </a:p>
        </p:txBody>
      </p:sp>
      <p:sp>
        <p:nvSpPr>
          <p:cNvPr id="3" name="Subtitle 2">
            <a:extLst>
              <a:ext uri="{FF2B5EF4-FFF2-40B4-BE49-F238E27FC236}">
                <a16:creationId xmlns:a16="http://schemas.microsoft.com/office/drawing/2014/main" id="{B29B9399-69DA-8EE6-675C-AB461B3B31B2}"/>
              </a:ext>
            </a:extLst>
          </p:cNvPr>
          <p:cNvSpPr>
            <a:spLocks noGrp="1"/>
          </p:cNvSpPr>
          <p:nvPr>
            <p:ph type="subTitle" idx="1"/>
          </p:nvPr>
        </p:nvSpPr>
        <p:spPr>
          <a:xfrm>
            <a:off x="1553496" y="5253855"/>
            <a:ext cx="9144000" cy="1103402"/>
          </a:xfrm>
        </p:spPr>
        <p:txBody>
          <a:bodyPr>
            <a:normAutofit fontScale="85000" lnSpcReduction="20000"/>
          </a:bodyPr>
          <a:lstStyle/>
          <a:p>
            <a:r>
              <a:rPr lang="en-GB" sz="4400" dirty="0">
                <a:solidFill>
                  <a:srgbClr val="FF0000"/>
                </a:solidFill>
                <a:latin typeface="+mj-lt"/>
              </a:rPr>
              <a:t>RE</a:t>
            </a:r>
          </a:p>
          <a:p>
            <a:r>
              <a:rPr lang="en-GB" sz="4400" dirty="0">
                <a:solidFill>
                  <a:srgbClr val="FF0000"/>
                </a:solidFill>
                <a:latin typeface="+mj-lt"/>
              </a:rPr>
              <a:t>Miss Ellie Binns</a:t>
            </a:r>
          </a:p>
        </p:txBody>
      </p:sp>
      <p:pic>
        <p:nvPicPr>
          <p:cNvPr id="1026" name="Picture 2" descr="Bunting Colorful Flags, Pregnant Flags, Flags, Colorful PNG Transparent ...">
            <a:extLst>
              <a:ext uri="{FF2B5EF4-FFF2-40B4-BE49-F238E27FC236}">
                <a16:creationId xmlns:a16="http://schemas.microsoft.com/office/drawing/2014/main" id="{25CBA662-E934-F1AC-35E6-F6B207545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98" y="-474153"/>
            <a:ext cx="13061386" cy="28305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D92C7B0-EA40-DFF0-BEA7-6188A79B52BF}"/>
              </a:ext>
            </a:extLst>
          </p:cNvPr>
          <p:cNvPicPr>
            <a:picLocks noChangeAspect="1"/>
          </p:cNvPicPr>
          <p:nvPr/>
        </p:nvPicPr>
        <p:blipFill>
          <a:blip r:embed="rId3"/>
          <a:stretch>
            <a:fillRect/>
          </a:stretch>
        </p:blipFill>
        <p:spPr>
          <a:xfrm>
            <a:off x="3679880" y="2161865"/>
            <a:ext cx="4677544" cy="1792266"/>
          </a:xfrm>
          <a:prstGeom prst="rect">
            <a:avLst/>
          </a:prstGeom>
        </p:spPr>
      </p:pic>
    </p:spTree>
    <p:extLst>
      <p:ext uri="{BB962C8B-B14F-4D97-AF65-F5344CB8AC3E}">
        <p14:creationId xmlns:p14="http://schemas.microsoft.com/office/powerpoint/2010/main" val="26196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83214-2A93-B59C-C6AD-8CFBEB12B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56DAB3-DDFE-E693-6C71-A9CAA1B02B39}"/>
              </a:ext>
            </a:extLst>
          </p:cNvPr>
          <p:cNvSpPr>
            <a:spLocks noGrp="1"/>
          </p:cNvSpPr>
          <p:nvPr>
            <p:ph type="title"/>
          </p:nvPr>
        </p:nvSpPr>
        <p:spPr>
          <a:xfrm>
            <a:off x="58992" y="0"/>
            <a:ext cx="10515600" cy="1325563"/>
          </a:xfrm>
        </p:spPr>
        <p:txBody>
          <a:bodyPr/>
          <a:lstStyle/>
          <a:p>
            <a:r>
              <a:rPr lang="en-GB" dirty="0"/>
              <a:t>Assessment</a:t>
            </a:r>
          </a:p>
        </p:txBody>
      </p:sp>
      <p:pic>
        <p:nvPicPr>
          <p:cNvPr id="3" name="Picture 2">
            <a:extLst>
              <a:ext uri="{FF2B5EF4-FFF2-40B4-BE49-F238E27FC236}">
                <a16:creationId xmlns:a16="http://schemas.microsoft.com/office/drawing/2014/main" id="{FB6D51A1-7085-BCE0-101C-57AC84D20540}"/>
              </a:ext>
            </a:extLst>
          </p:cNvPr>
          <p:cNvPicPr>
            <a:picLocks noChangeAspect="1"/>
          </p:cNvPicPr>
          <p:nvPr/>
        </p:nvPicPr>
        <p:blipFill>
          <a:blip r:embed="rId2"/>
          <a:stretch>
            <a:fillRect/>
          </a:stretch>
        </p:blipFill>
        <p:spPr>
          <a:xfrm>
            <a:off x="10353368" y="6111277"/>
            <a:ext cx="1632156" cy="625383"/>
          </a:xfrm>
          <a:prstGeom prst="rect">
            <a:avLst/>
          </a:prstGeom>
        </p:spPr>
      </p:pic>
      <p:sp>
        <p:nvSpPr>
          <p:cNvPr id="8" name="TextBox 7">
            <a:extLst>
              <a:ext uri="{FF2B5EF4-FFF2-40B4-BE49-F238E27FC236}">
                <a16:creationId xmlns:a16="http://schemas.microsoft.com/office/drawing/2014/main" id="{070A0B0D-3FE4-8A79-D7CF-158542F2CC1D}"/>
              </a:ext>
            </a:extLst>
          </p:cNvPr>
          <p:cNvSpPr txBox="1"/>
          <p:nvPr/>
        </p:nvSpPr>
        <p:spPr>
          <a:xfrm>
            <a:off x="448596" y="1325563"/>
            <a:ext cx="11294808" cy="4641655"/>
          </a:xfrm>
          <a:prstGeom prst="rect">
            <a:avLst/>
          </a:prstGeom>
          <a:noFill/>
        </p:spPr>
        <p:txBody>
          <a:bodyPr wrap="square">
            <a:spAutoFit/>
          </a:bodyPr>
          <a:lstStyle/>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At Bowling Green our curriculum is carefully planned to match the learning objectives set out in the National Curriculum for each year group. Therefore, we say that a child is ‘expected’ which means they are achieving their year groups objectives if they are keeping up with the learning detailed in our long term and medium term plans.</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Whether a child is deemed to be keeping up with the learning is down to teacher judgement and knowledge of each individual child. To aid this decision each unit has a pre-learning task, this could check a child's understanding of the content up to this point i.e. have they recalled relevant information from previous year groups. This pre-learning task is used to inform planning, specifically thinking about additional support and challenge which may be needed in order to meet the needs of our pupils. Following the completion of a unit there is a post-learning task this checks a child's understanding of the content covered.</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Each lesson has a flashback at the beginning of the lesson this is to support with retrieval of 'sticky knowledge' (knowledge we want children to remember).</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Children are expected in each subject if they are keeping up with the learning detailed in the LTP/MTP.</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Statutory Government assessments are undertaken in Year 1 with the Phonics Screening Check, Year 4 with the multiplication check and Year 6 with SATs. </a:t>
            </a:r>
          </a:p>
        </p:txBody>
      </p:sp>
    </p:spTree>
    <p:extLst>
      <p:ext uri="{BB962C8B-B14F-4D97-AF65-F5344CB8AC3E}">
        <p14:creationId xmlns:p14="http://schemas.microsoft.com/office/powerpoint/2010/main" val="2813601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8FA06-D670-C095-3B64-4B65BA30D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67E781-044D-45A2-59EE-B767A3455896}"/>
              </a:ext>
            </a:extLst>
          </p:cNvPr>
          <p:cNvSpPr>
            <a:spLocks noGrp="1"/>
          </p:cNvSpPr>
          <p:nvPr>
            <p:ph type="title"/>
          </p:nvPr>
        </p:nvSpPr>
        <p:spPr>
          <a:xfrm>
            <a:off x="58992" y="98320"/>
            <a:ext cx="10515600" cy="1325563"/>
          </a:xfrm>
        </p:spPr>
        <p:txBody>
          <a:bodyPr/>
          <a:lstStyle/>
          <a:p>
            <a:r>
              <a:rPr lang="en-GB" dirty="0"/>
              <a:t>What can I do as a parent to support my child in this subject? </a:t>
            </a:r>
          </a:p>
        </p:txBody>
      </p:sp>
      <p:pic>
        <p:nvPicPr>
          <p:cNvPr id="3" name="Picture 2">
            <a:extLst>
              <a:ext uri="{FF2B5EF4-FFF2-40B4-BE49-F238E27FC236}">
                <a16:creationId xmlns:a16="http://schemas.microsoft.com/office/drawing/2014/main" id="{11D03F0A-61A1-06C5-17DC-28CF9B92DE4B}"/>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6" name="Picture 5">
            <a:extLst>
              <a:ext uri="{FF2B5EF4-FFF2-40B4-BE49-F238E27FC236}">
                <a16:creationId xmlns:a16="http://schemas.microsoft.com/office/drawing/2014/main" id="{D31D4B43-96A4-46E8-B465-FD3595651BAA}"/>
              </a:ext>
            </a:extLst>
          </p:cNvPr>
          <p:cNvPicPr>
            <a:picLocks noChangeAspect="1"/>
          </p:cNvPicPr>
          <p:nvPr/>
        </p:nvPicPr>
        <p:blipFill>
          <a:blip r:embed="rId3"/>
          <a:stretch>
            <a:fillRect/>
          </a:stretch>
        </p:blipFill>
        <p:spPr>
          <a:xfrm>
            <a:off x="2805594" y="1493489"/>
            <a:ext cx="6102100" cy="5064916"/>
          </a:xfrm>
          <a:prstGeom prst="rect">
            <a:avLst/>
          </a:prstGeom>
        </p:spPr>
      </p:pic>
    </p:spTree>
    <p:extLst>
      <p:ext uri="{BB962C8B-B14F-4D97-AF65-F5344CB8AC3E}">
        <p14:creationId xmlns:p14="http://schemas.microsoft.com/office/powerpoint/2010/main" val="4044278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1EE9E-338E-BE09-C006-26E6E792B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D14EB0-58D0-7D6E-4FD3-7D47330B21A4}"/>
              </a:ext>
            </a:extLst>
          </p:cNvPr>
          <p:cNvSpPr>
            <a:spLocks noGrp="1"/>
          </p:cNvSpPr>
          <p:nvPr>
            <p:ph type="title"/>
          </p:nvPr>
        </p:nvSpPr>
        <p:spPr>
          <a:xfrm>
            <a:off x="58992" y="0"/>
            <a:ext cx="10515600" cy="1325563"/>
          </a:xfrm>
        </p:spPr>
        <p:txBody>
          <a:bodyPr/>
          <a:lstStyle/>
          <a:p>
            <a:r>
              <a:rPr lang="en-GB" dirty="0"/>
              <a:t>Career Ideas</a:t>
            </a:r>
          </a:p>
        </p:txBody>
      </p:sp>
      <p:pic>
        <p:nvPicPr>
          <p:cNvPr id="3" name="Picture 2">
            <a:extLst>
              <a:ext uri="{FF2B5EF4-FFF2-40B4-BE49-F238E27FC236}">
                <a16:creationId xmlns:a16="http://schemas.microsoft.com/office/drawing/2014/main" id="{AFEA0F73-184E-5367-C975-3A0C8849A84A}"/>
              </a:ext>
            </a:extLst>
          </p:cNvPr>
          <p:cNvPicPr>
            <a:picLocks noChangeAspect="1"/>
          </p:cNvPicPr>
          <p:nvPr/>
        </p:nvPicPr>
        <p:blipFill>
          <a:blip r:embed="rId2"/>
          <a:stretch>
            <a:fillRect/>
          </a:stretch>
        </p:blipFill>
        <p:spPr>
          <a:xfrm>
            <a:off x="10353368" y="6111277"/>
            <a:ext cx="1632156" cy="625383"/>
          </a:xfrm>
          <a:prstGeom prst="rect">
            <a:avLst/>
          </a:prstGeom>
        </p:spPr>
      </p:pic>
      <p:sp>
        <p:nvSpPr>
          <p:cNvPr id="4" name="TextBox 3">
            <a:extLst>
              <a:ext uri="{FF2B5EF4-FFF2-40B4-BE49-F238E27FC236}">
                <a16:creationId xmlns:a16="http://schemas.microsoft.com/office/drawing/2014/main" id="{2D582F6E-A350-4B63-137F-323B77F5E093}"/>
              </a:ext>
            </a:extLst>
          </p:cNvPr>
          <p:cNvSpPr txBox="1"/>
          <p:nvPr/>
        </p:nvSpPr>
        <p:spPr>
          <a:xfrm>
            <a:off x="483548" y="1617981"/>
            <a:ext cx="8316700" cy="4524315"/>
          </a:xfrm>
          <a:prstGeom prst="rect">
            <a:avLst/>
          </a:prstGeom>
          <a:noFill/>
        </p:spPr>
        <p:txBody>
          <a:bodyPr wrap="none" rtlCol="0">
            <a:spAutoFit/>
          </a:bodyPr>
          <a:lstStyle/>
          <a:p>
            <a:pPr marL="457200" indent="-457200">
              <a:buFont typeface="Wingdings" panose="05000000000000000000" pitchFamily="2" charset="2"/>
              <a:buChar char="ü"/>
            </a:pPr>
            <a:r>
              <a:rPr lang="en-US" sz="3200" dirty="0">
                <a:latin typeface="Twinkl" panose="02000000000000000000" pitchFamily="2" charset="0"/>
              </a:rPr>
              <a:t>Doctors or nurses</a:t>
            </a:r>
          </a:p>
          <a:p>
            <a:pPr marL="457200" indent="-457200">
              <a:buFont typeface="Wingdings" panose="05000000000000000000" pitchFamily="2" charset="2"/>
              <a:buChar char="ü"/>
            </a:pPr>
            <a:r>
              <a:rPr lang="en-US" sz="3200" dirty="0">
                <a:latin typeface="Twinkl" panose="02000000000000000000" pitchFamily="2" charset="0"/>
              </a:rPr>
              <a:t>Local government </a:t>
            </a:r>
          </a:p>
          <a:p>
            <a:pPr marL="457200" indent="-457200">
              <a:buFont typeface="Wingdings" panose="05000000000000000000" pitchFamily="2" charset="2"/>
              <a:buChar char="ü"/>
            </a:pPr>
            <a:r>
              <a:rPr lang="en-US" sz="3200" dirty="0">
                <a:latin typeface="Twinkl" panose="02000000000000000000" pitchFamily="2" charset="0"/>
              </a:rPr>
              <a:t>Teaching roles </a:t>
            </a:r>
          </a:p>
          <a:p>
            <a:pPr marL="457200" indent="-457200">
              <a:buFont typeface="Wingdings" panose="05000000000000000000" pitchFamily="2" charset="2"/>
              <a:buChar char="ü"/>
            </a:pPr>
            <a:r>
              <a:rPr lang="en-US" sz="3200" dirty="0">
                <a:latin typeface="Twinkl" panose="02000000000000000000" pitchFamily="2" charset="0"/>
              </a:rPr>
              <a:t>Financial and legal firms </a:t>
            </a:r>
          </a:p>
          <a:p>
            <a:pPr marL="457200" indent="-457200">
              <a:buFont typeface="Wingdings" panose="05000000000000000000" pitchFamily="2" charset="2"/>
              <a:buChar char="ü"/>
            </a:pPr>
            <a:r>
              <a:rPr lang="en-US" sz="3200" dirty="0">
                <a:latin typeface="Twinkl" panose="02000000000000000000" pitchFamily="2" charset="0"/>
              </a:rPr>
              <a:t>Charities </a:t>
            </a:r>
          </a:p>
          <a:p>
            <a:pPr marL="457200" indent="-457200">
              <a:buFont typeface="Wingdings" panose="05000000000000000000" pitchFamily="2" charset="2"/>
              <a:buChar char="ü"/>
            </a:pPr>
            <a:r>
              <a:rPr lang="en-US" sz="3200" dirty="0">
                <a:latin typeface="Twinkl" panose="02000000000000000000" pitchFamily="2" charset="0"/>
              </a:rPr>
              <a:t>Social services or other caring professions </a:t>
            </a:r>
          </a:p>
          <a:p>
            <a:pPr marL="457200" indent="-457200">
              <a:buFont typeface="Wingdings" panose="05000000000000000000" pitchFamily="2" charset="2"/>
              <a:buChar char="ü"/>
            </a:pPr>
            <a:r>
              <a:rPr lang="en-US" sz="3200" dirty="0">
                <a:latin typeface="Twinkl" panose="02000000000000000000" pitchFamily="2" charset="0"/>
              </a:rPr>
              <a:t>Museums </a:t>
            </a:r>
          </a:p>
          <a:p>
            <a:pPr marL="457200" indent="-457200">
              <a:buFont typeface="Wingdings" panose="05000000000000000000" pitchFamily="2" charset="2"/>
              <a:buChar char="ü"/>
            </a:pPr>
            <a:r>
              <a:rPr lang="en-US" sz="3200" dirty="0">
                <a:latin typeface="Twinkl" panose="02000000000000000000" pitchFamily="2" charset="0"/>
              </a:rPr>
              <a:t>Journalism </a:t>
            </a:r>
          </a:p>
          <a:p>
            <a:endParaRPr lang="en-GB" sz="3200" dirty="0">
              <a:latin typeface="Twinkl" panose="02000000000000000000" pitchFamily="2" charset="0"/>
            </a:endParaRPr>
          </a:p>
        </p:txBody>
      </p:sp>
      <p:pic>
        <p:nvPicPr>
          <p:cNvPr id="6" name="Picture 5">
            <a:extLst>
              <a:ext uri="{FF2B5EF4-FFF2-40B4-BE49-F238E27FC236}">
                <a16:creationId xmlns:a16="http://schemas.microsoft.com/office/drawing/2014/main" id="{3C7402BC-A44E-4849-9692-BF86CF15A16A}"/>
              </a:ext>
            </a:extLst>
          </p:cNvPr>
          <p:cNvPicPr>
            <a:picLocks noChangeAspect="1"/>
          </p:cNvPicPr>
          <p:nvPr/>
        </p:nvPicPr>
        <p:blipFill>
          <a:blip r:embed="rId3"/>
          <a:stretch>
            <a:fillRect/>
          </a:stretch>
        </p:blipFill>
        <p:spPr>
          <a:xfrm>
            <a:off x="7793677" y="213220"/>
            <a:ext cx="3914775" cy="3505200"/>
          </a:xfrm>
          <a:prstGeom prst="rect">
            <a:avLst/>
          </a:prstGeom>
        </p:spPr>
      </p:pic>
    </p:spTree>
    <p:extLst>
      <p:ext uri="{BB962C8B-B14F-4D97-AF65-F5344CB8AC3E}">
        <p14:creationId xmlns:p14="http://schemas.microsoft.com/office/powerpoint/2010/main" val="112794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BDB58-7F02-96F9-4599-8EE44656CCFF}"/>
              </a:ext>
            </a:extLst>
          </p:cNvPr>
          <p:cNvSpPr>
            <a:spLocks noGrp="1"/>
          </p:cNvSpPr>
          <p:nvPr>
            <p:ph type="title"/>
          </p:nvPr>
        </p:nvSpPr>
        <p:spPr>
          <a:xfrm>
            <a:off x="58992" y="0"/>
            <a:ext cx="10515600" cy="1325563"/>
          </a:xfrm>
        </p:spPr>
        <p:txBody>
          <a:bodyPr/>
          <a:lstStyle/>
          <a:p>
            <a:r>
              <a:rPr lang="en-GB" dirty="0"/>
              <a:t>Long Term Planning – linking to pathways.</a:t>
            </a:r>
          </a:p>
        </p:txBody>
      </p:sp>
      <p:pic>
        <p:nvPicPr>
          <p:cNvPr id="3" name="Picture 2">
            <a:extLst>
              <a:ext uri="{FF2B5EF4-FFF2-40B4-BE49-F238E27FC236}">
                <a16:creationId xmlns:a16="http://schemas.microsoft.com/office/drawing/2014/main" id="{E1C55107-A9A7-7863-7707-863FC2C0B480}"/>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6" name="Picture 5">
            <a:extLst>
              <a:ext uri="{FF2B5EF4-FFF2-40B4-BE49-F238E27FC236}">
                <a16:creationId xmlns:a16="http://schemas.microsoft.com/office/drawing/2014/main" id="{83641BF2-31AA-4CEC-B92C-E1B35902F3FE}"/>
              </a:ext>
            </a:extLst>
          </p:cNvPr>
          <p:cNvPicPr>
            <a:picLocks noChangeAspect="1"/>
          </p:cNvPicPr>
          <p:nvPr/>
        </p:nvPicPr>
        <p:blipFill>
          <a:blip r:embed="rId3"/>
          <a:srcRect t="10551"/>
          <a:stretch/>
        </p:blipFill>
        <p:spPr>
          <a:xfrm>
            <a:off x="326218" y="1014119"/>
            <a:ext cx="9198781" cy="5638007"/>
          </a:xfrm>
          <a:prstGeom prst="rect">
            <a:avLst/>
          </a:prstGeom>
        </p:spPr>
      </p:pic>
    </p:spTree>
    <p:extLst>
      <p:ext uri="{BB962C8B-B14F-4D97-AF65-F5344CB8AC3E}">
        <p14:creationId xmlns:p14="http://schemas.microsoft.com/office/powerpoint/2010/main" val="1117034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C55107-A9A7-7863-7707-863FC2C0B480}"/>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4" name="Picture 3">
            <a:extLst>
              <a:ext uri="{FF2B5EF4-FFF2-40B4-BE49-F238E27FC236}">
                <a16:creationId xmlns:a16="http://schemas.microsoft.com/office/drawing/2014/main" id="{1F11FED6-87E3-19B2-1A00-B6374633643F}"/>
              </a:ext>
            </a:extLst>
          </p:cNvPr>
          <p:cNvPicPr>
            <a:picLocks noChangeAspect="1"/>
          </p:cNvPicPr>
          <p:nvPr/>
        </p:nvPicPr>
        <p:blipFill>
          <a:blip r:embed="rId3"/>
          <a:stretch>
            <a:fillRect/>
          </a:stretch>
        </p:blipFill>
        <p:spPr>
          <a:xfrm>
            <a:off x="206476" y="1141004"/>
            <a:ext cx="10009608" cy="5241918"/>
          </a:xfrm>
          <a:prstGeom prst="rect">
            <a:avLst/>
          </a:prstGeom>
        </p:spPr>
      </p:pic>
      <p:sp>
        <p:nvSpPr>
          <p:cNvPr id="5" name="Title 1">
            <a:extLst>
              <a:ext uri="{FF2B5EF4-FFF2-40B4-BE49-F238E27FC236}">
                <a16:creationId xmlns:a16="http://schemas.microsoft.com/office/drawing/2014/main" id="{96DDB2D9-93B8-9774-C108-66176B907488}"/>
              </a:ext>
            </a:extLst>
          </p:cNvPr>
          <p:cNvSpPr>
            <a:spLocks noGrp="1"/>
          </p:cNvSpPr>
          <p:nvPr>
            <p:ph type="title"/>
          </p:nvPr>
        </p:nvSpPr>
        <p:spPr>
          <a:xfrm>
            <a:off x="58992" y="0"/>
            <a:ext cx="10515600" cy="1325563"/>
          </a:xfrm>
        </p:spPr>
        <p:txBody>
          <a:bodyPr/>
          <a:lstStyle/>
          <a:p>
            <a:r>
              <a:rPr lang="en-GB" dirty="0"/>
              <a:t>Long Term Planning – Pathways.</a:t>
            </a:r>
          </a:p>
        </p:txBody>
      </p:sp>
    </p:spTree>
    <p:extLst>
      <p:ext uri="{BB962C8B-B14F-4D97-AF65-F5344CB8AC3E}">
        <p14:creationId xmlns:p14="http://schemas.microsoft.com/office/powerpoint/2010/main" val="3221187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ADFB3FC-7125-4349-9B61-E93ADDF33681}"/>
              </a:ext>
            </a:extLst>
          </p:cNvPr>
          <p:cNvGraphicFramePr>
            <a:graphicFrameLocks noGrp="1"/>
          </p:cNvGraphicFramePr>
          <p:nvPr>
            <p:extLst>
              <p:ext uri="{D42A27DB-BD31-4B8C-83A1-F6EECF244321}">
                <p14:modId xmlns:p14="http://schemas.microsoft.com/office/powerpoint/2010/main" val="3711688682"/>
              </p:ext>
            </p:extLst>
          </p:nvPr>
        </p:nvGraphicFramePr>
        <p:xfrm>
          <a:off x="154983" y="1697802"/>
          <a:ext cx="11666194" cy="3752462"/>
        </p:xfrm>
        <a:graphic>
          <a:graphicData uri="http://schemas.openxmlformats.org/drawingml/2006/table">
            <a:tbl>
              <a:tblPr firstRow="1" firstCol="1" bandRow="1">
                <a:tableStyleId>{5C22544A-7EE6-4342-B048-85BDC9FD1C3A}</a:tableStyleId>
              </a:tblPr>
              <a:tblGrid>
                <a:gridCol w="1292073">
                  <a:extLst>
                    <a:ext uri="{9D8B030D-6E8A-4147-A177-3AD203B41FA5}">
                      <a16:colId xmlns:a16="http://schemas.microsoft.com/office/drawing/2014/main" val="1904135216"/>
                    </a:ext>
                  </a:extLst>
                </a:gridCol>
                <a:gridCol w="2276987">
                  <a:extLst>
                    <a:ext uri="{9D8B030D-6E8A-4147-A177-3AD203B41FA5}">
                      <a16:colId xmlns:a16="http://schemas.microsoft.com/office/drawing/2014/main" val="1728074064"/>
                    </a:ext>
                  </a:extLst>
                </a:gridCol>
                <a:gridCol w="1493497">
                  <a:extLst>
                    <a:ext uri="{9D8B030D-6E8A-4147-A177-3AD203B41FA5}">
                      <a16:colId xmlns:a16="http://schemas.microsoft.com/office/drawing/2014/main" val="3298801574"/>
                    </a:ext>
                  </a:extLst>
                </a:gridCol>
                <a:gridCol w="2365277">
                  <a:extLst>
                    <a:ext uri="{9D8B030D-6E8A-4147-A177-3AD203B41FA5}">
                      <a16:colId xmlns:a16="http://schemas.microsoft.com/office/drawing/2014/main" val="1485825520"/>
                    </a:ext>
                  </a:extLst>
                </a:gridCol>
                <a:gridCol w="1058400">
                  <a:extLst>
                    <a:ext uri="{9D8B030D-6E8A-4147-A177-3AD203B41FA5}">
                      <a16:colId xmlns:a16="http://schemas.microsoft.com/office/drawing/2014/main" val="2504857739"/>
                    </a:ext>
                  </a:extLst>
                </a:gridCol>
                <a:gridCol w="1738272">
                  <a:extLst>
                    <a:ext uri="{9D8B030D-6E8A-4147-A177-3AD203B41FA5}">
                      <a16:colId xmlns:a16="http://schemas.microsoft.com/office/drawing/2014/main" val="1122204918"/>
                    </a:ext>
                  </a:extLst>
                </a:gridCol>
                <a:gridCol w="1441688">
                  <a:extLst>
                    <a:ext uri="{9D8B030D-6E8A-4147-A177-3AD203B41FA5}">
                      <a16:colId xmlns:a16="http://schemas.microsoft.com/office/drawing/2014/main" val="16465686"/>
                    </a:ext>
                  </a:extLst>
                </a:gridCol>
              </a:tblGrid>
              <a:tr h="270871">
                <a:tc>
                  <a:txBody>
                    <a:bodyPr/>
                    <a:lstStyle/>
                    <a:p>
                      <a:pPr marL="0" marR="0" algn="ctr">
                        <a:lnSpc>
                          <a:spcPct val="107000"/>
                        </a:lnSpc>
                        <a:spcBef>
                          <a:spcPts val="0"/>
                        </a:spcBef>
                        <a:spcAft>
                          <a:spcPts val="0"/>
                        </a:spcAft>
                      </a:pPr>
                      <a:r>
                        <a:rPr lang="en-GB" sz="1000">
                          <a:solidFill>
                            <a:schemeClr val="tx1"/>
                          </a:solidFill>
                          <a:effectLst/>
                          <a:latin typeface="+mn-lt"/>
                        </a:rPr>
                        <a:t>Term</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a:txBody>
                    <a:bodyPr/>
                    <a:lstStyle/>
                    <a:p>
                      <a:pPr marL="0" marR="0" algn="ctr">
                        <a:lnSpc>
                          <a:spcPct val="107000"/>
                        </a:lnSpc>
                        <a:spcBef>
                          <a:spcPts val="0"/>
                        </a:spcBef>
                        <a:spcAft>
                          <a:spcPts val="0"/>
                        </a:spcAft>
                      </a:pPr>
                      <a:r>
                        <a:rPr lang="en-GB" sz="1000">
                          <a:solidFill>
                            <a:schemeClr val="tx1"/>
                          </a:solidFill>
                          <a:effectLst/>
                          <a:latin typeface="+mn-lt"/>
                        </a:rPr>
                        <a:t>Autumn 1</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1000">
                          <a:solidFill>
                            <a:schemeClr val="tx1"/>
                          </a:solidFill>
                          <a:effectLst/>
                          <a:latin typeface="+mn-lt"/>
                        </a:rPr>
                        <a:t>Autumn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1000">
                          <a:solidFill>
                            <a:schemeClr val="tx1"/>
                          </a:solidFill>
                          <a:effectLst/>
                          <a:latin typeface="+mn-lt"/>
                        </a:rPr>
                        <a:t>Spring 1</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1000">
                          <a:solidFill>
                            <a:schemeClr val="tx1"/>
                          </a:solidFill>
                          <a:effectLst/>
                          <a:latin typeface="+mn-lt"/>
                        </a:rPr>
                        <a:t>Spring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1000">
                          <a:solidFill>
                            <a:schemeClr val="tx1"/>
                          </a:solidFill>
                          <a:effectLst/>
                          <a:latin typeface="+mn-lt"/>
                        </a:rPr>
                        <a:t>Summer 1</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tc>
                  <a:txBody>
                    <a:bodyPr/>
                    <a:lstStyle/>
                    <a:p>
                      <a:pPr marL="0" marR="0" algn="ctr">
                        <a:lnSpc>
                          <a:spcPct val="107000"/>
                        </a:lnSpc>
                        <a:spcBef>
                          <a:spcPts val="0"/>
                        </a:spcBef>
                        <a:spcAft>
                          <a:spcPts val="0"/>
                        </a:spcAft>
                      </a:pPr>
                      <a:r>
                        <a:rPr lang="en-GB" sz="1000">
                          <a:solidFill>
                            <a:schemeClr val="tx1"/>
                          </a:solidFill>
                          <a:effectLst/>
                          <a:latin typeface="+mn-lt"/>
                        </a:rPr>
                        <a:t>Summer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extLst>
                  <a:ext uri="{0D108BD9-81ED-4DB2-BD59-A6C34878D82A}">
                    <a16:rowId xmlns:a16="http://schemas.microsoft.com/office/drawing/2014/main" val="1676155777"/>
                  </a:ext>
                </a:extLst>
              </a:tr>
              <a:tr h="715023">
                <a:tc>
                  <a:txBody>
                    <a:bodyPr/>
                    <a:lstStyle/>
                    <a:p>
                      <a:pPr marL="0" marR="0" algn="ctr">
                        <a:lnSpc>
                          <a:spcPct val="107000"/>
                        </a:lnSpc>
                        <a:spcBef>
                          <a:spcPts val="0"/>
                        </a:spcBef>
                        <a:spcAft>
                          <a:spcPts val="0"/>
                        </a:spcAft>
                      </a:pPr>
                      <a:r>
                        <a:rPr lang="en-GB" sz="1000" dirty="0">
                          <a:solidFill>
                            <a:schemeClr val="tx1"/>
                          </a:solidFill>
                          <a:effectLst/>
                          <a:latin typeface="+mn-lt"/>
                        </a:rPr>
                        <a:t>Theme </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Who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All about me, my feelings, similarities and differences, my family, celebrations, past and present.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What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Evolution, human bodies, staying healthy, oral hygiene, amazing humans, plants vs humans, minibeasts and life cycles.</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Where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Where I live, the UK, fossils/dinosaurs, the world, pirates, space, and how to care for the planet.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tc hMerge="1">
                  <a:txBody>
                    <a:bodyPr/>
                    <a:lstStyle/>
                    <a:p>
                      <a:endParaRPr lang="en-US"/>
                    </a:p>
                  </a:txBody>
                  <a:tcPr/>
                </a:tc>
                <a:extLst>
                  <a:ext uri="{0D108BD9-81ED-4DB2-BD59-A6C34878D82A}">
                    <a16:rowId xmlns:a16="http://schemas.microsoft.com/office/drawing/2014/main" val="3198315687"/>
                  </a:ext>
                </a:extLst>
              </a:tr>
              <a:tr h="266658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dirty="0">
                          <a:solidFill>
                            <a:schemeClr val="tx1"/>
                          </a:solidFill>
                          <a:effectLst/>
                          <a:latin typeface="+mn-lt"/>
                          <a:ea typeface="Calibri" panose="020F0502020204030204" pitchFamily="34" charset="0"/>
                          <a:cs typeface="Times New Roman" panose="02020603050405020304" pitchFamily="18" charset="0"/>
                        </a:rPr>
                        <a:t>Personal, Social and Emotional Development</a:t>
                      </a:r>
                    </a:p>
                  </a:txBody>
                  <a:tcPr marL="51465" marR="51465" marT="0" marB="0">
                    <a:noFill/>
                  </a:tcPr>
                </a:tc>
                <a:tc gridSpan="2">
                  <a:txBody>
                    <a:bodyPr/>
                    <a:lstStyle/>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mn-lt"/>
                          <a:ea typeface="Calibri" panose="020F0502020204030204" pitchFamily="34" charset="0"/>
                          <a:cs typeface="Times New Roman" panose="02020603050405020304" pitchFamily="18" charset="0"/>
                        </a:rPr>
                        <a:t>Managing Self:</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mn-lt"/>
                          <a:ea typeface="Calibri" panose="020F0502020204030204" pitchFamily="34" charset="0"/>
                          <a:cs typeface="Times New Roman" panose="02020603050405020304" pitchFamily="18" charset="0"/>
                        </a:rPr>
                        <a:t>New beginnings</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mn-lt"/>
                          <a:ea typeface="Calibri" panose="020F0502020204030204" pitchFamily="34" charset="0"/>
                          <a:cs typeface="Times New Roman" panose="02020603050405020304" pitchFamily="18" charset="0"/>
                        </a:rPr>
                        <a:t>See themselves as a valuable individual.</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Build constructive and respectful relationships with staff and peers.</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mn-lt"/>
                          <a:ea typeface="Calibri" panose="020F0502020204030204" pitchFamily="34" charset="0"/>
                          <a:cs typeface="Times New Roman" panose="02020603050405020304" pitchFamily="18" charset="0"/>
                        </a:rPr>
                        <a:t>Being me in my world.</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Class rules and behaviours. </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mn-lt"/>
                          <a:ea typeface="Calibri" panose="020F0502020204030204" pitchFamily="34" charset="0"/>
                          <a:cs typeface="Times New Roman" panose="02020603050405020304" pitchFamily="18" charset="0"/>
                        </a:rPr>
                        <a:t>Dreams and goals.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Getting on and falling out</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How to deal with anger</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mn-lt"/>
                          <a:ea typeface="Calibri" panose="020F0502020204030204" pitchFamily="34" charset="0"/>
                          <a:cs typeface="Times New Roman" panose="02020603050405020304" pitchFamily="18" charset="0"/>
                        </a:rPr>
                        <a:t>Feelings</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mn-lt"/>
                          <a:ea typeface="Calibri" panose="020F0502020204030204" pitchFamily="34" charset="0"/>
                          <a:cs typeface="Times New Roman" panose="02020603050405020304" pitchFamily="18" charset="0"/>
                        </a:rPr>
                        <a:t>Self-confidence – to try new activities and experiences. </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mn-lt"/>
                          <a:ea typeface="Calibri" panose="020F0502020204030204" pitchFamily="34" charset="0"/>
                          <a:cs typeface="Times New Roman" panose="02020603050405020304" pitchFamily="18" charset="0"/>
                        </a:rPr>
                        <a:t>Dealing with problems. </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mn-lt"/>
                          <a:ea typeface="Calibri" panose="020F0502020204030204" pitchFamily="34" charset="0"/>
                          <a:cs typeface="Times New Roman" panose="02020603050405020304" pitchFamily="18" charset="0"/>
                        </a:rPr>
                        <a:t>Learning about qualities and differences.</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Celebrating differences. </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mn-lt"/>
                          <a:ea typeface="Calibri" panose="020F0502020204030204" pitchFamily="34" charset="0"/>
                          <a:cs typeface="Times New Roman" panose="02020603050405020304" pitchFamily="18" charset="0"/>
                        </a:rPr>
                        <a:t>Manage their own needs (wants, toileting, dressing). </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mn-lt"/>
                          <a:ea typeface="Calibri" panose="020F0502020204030204" pitchFamily="34" charset="0"/>
                          <a:cs typeface="Times New Roman" panose="02020603050405020304" pitchFamily="18" charset="0"/>
                        </a:rPr>
                        <a:t>Stranger Danger </a:t>
                      </a:r>
                    </a:p>
                  </a:txBody>
                  <a:tcPr marL="51465" marR="51465" marT="0" marB="0">
                    <a:noFill/>
                  </a:tcPr>
                </a:tc>
                <a:tc hMerge="1">
                  <a:txBody>
                    <a:bodyPr/>
                    <a:lstStyle/>
                    <a:p>
                      <a:endParaRPr lang="en-US"/>
                    </a:p>
                  </a:txBody>
                  <a:tcPr/>
                </a:tc>
                <a:tc gridSpan="2">
                  <a:txBody>
                    <a:bodyPr/>
                    <a:lstStyle/>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mn-lt"/>
                          <a:ea typeface="Calibri" panose="020F0502020204030204" pitchFamily="34" charset="0"/>
                          <a:cs typeface="Times New Roman" panose="02020603050405020304" pitchFamily="18" charset="0"/>
                        </a:rPr>
                        <a:t>Good to be me.</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mn-lt"/>
                          <a:ea typeface="Calibri" panose="020F0502020204030204" pitchFamily="34" charset="0"/>
                          <a:cs typeface="Times New Roman" panose="02020603050405020304" pitchFamily="18" charset="0"/>
                        </a:rPr>
                        <a:t>Identify and moderate their own feelings socially and emotionally.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Encourage them to think about their own feelings socially and emotionally.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Encourage them to think about the feelings of others.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What makes a good friend. </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mn-lt"/>
                          <a:ea typeface="Calibri" panose="020F0502020204030204" pitchFamily="34" charset="0"/>
                          <a:cs typeface="Times New Roman" panose="02020603050405020304" pitchFamily="18" charset="0"/>
                        </a:rPr>
                        <a:t>Healthy me</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Random acts of kindness</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Giving children strategies to stay calm in the face of frustration. Talk them through why we take turns, wait politely, tidy up after ourselves and so on. </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mn-lt"/>
                          <a:ea typeface="Calibri" panose="020F0502020204030204" pitchFamily="34" charset="0"/>
                          <a:cs typeface="Times New Roman" panose="02020603050405020304" pitchFamily="18" charset="0"/>
                        </a:rPr>
                        <a:t>Manage their own needs.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Begin to be sensitive towards others needs.</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mn-lt"/>
                          <a:ea typeface="Calibri" panose="020F0502020204030204" pitchFamily="34" charset="0"/>
                          <a:cs typeface="Times New Roman" panose="02020603050405020304" pitchFamily="18" charset="0"/>
                        </a:rPr>
                        <a:t>What to do if you get lost. </a:t>
                      </a:r>
                    </a:p>
                    <a:p>
                      <a:pPr marL="171450" marR="0" indent="-171450" algn="ctr">
                        <a:lnSpc>
                          <a:spcPct val="107000"/>
                        </a:lnSpc>
                        <a:spcBef>
                          <a:spcPts val="0"/>
                        </a:spcBef>
                        <a:spcAft>
                          <a:spcPts val="0"/>
                        </a:spcAft>
                        <a:buFontTx/>
                        <a:buBlip>
                          <a:blip r:embed="rId3"/>
                        </a:buBlip>
                      </a:pPr>
                      <a:endParaRPr lang="en-US" sz="1000" dirty="0">
                        <a:solidFill>
                          <a:schemeClr val="tx1"/>
                        </a:solidFill>
                        <a:effectLst/>
                        <a:latin typeface="+mn-lt"/>
                        <a:ea typeface="Calibri" panose="020F0502020204030204" pitchFamily="34" charset="0"/>
                        <a:cs typeface="Times New Roman" panose="02020603050405020304" pitchFamily="18" charset="0"/>
                      </a:endParaRPr>
                    </a:p>
                    <a:p>
                      <a:pPr marL="171450" marR="0" indent="-171450" algn="ctr">
                        <a:lnSpc>
                          <a:spcPct val="107000"/>
                        </a:lnSpc>
                        <a:spcBef>
                          <a:spcPts val="0"/>
                        </a:spcBef>
                        <a:spcAft>
                          <a:spcPts val="0"/>
                        </a:spcAft>
                        <a:buFontTx/>
                        <a:buBlip>
                          <a:blip r:embed="rId3"/>
                        </a:buBlip>
                      </a:pP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hMerge="1">
                  <a:txBody>
                    <a:bodyPr/>
                    <a:lstStyle/>
                    <a:p>
                      <a:endParaRPr lang="en-US"/>
                    </a:p>
                  </a:txBody>
                  <a:tcPr/>
                </a:tc>
                <a:tc gridSpan="2">
                  <a:txBody>
                    <a:bodyPr/>
                    <a:lstStyle/>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Looking after our planet.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Looking after others.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Friendships – being sensitive towards others needs.</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mn-lt"/>
                          <a:ea typeface="Calibri" panose="020F0502020204030204" pitchFamily="34" charset="0"/>
                          <a:cs typeface="Times New Roman" panose="02020603050405020304" pitchFamily="18" charset="0"/>
                        </a:rPr>
                        <a:t>Dreams and goals. </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mn-lt"/>
                          <a:ea typeface="Calibri" panose="020F0502020204030204" pitchFamily="34" charset="0"/>
                          <a:cs typeface="Times New Roman" panose="02020603050405020304" pitchFamily="18" charset="0"/>
                        </a:rPr>
                        <a:t>Show resilience and perseverance in the face of challenge.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Discuss why we take turns, wait politely, tidy up after ourselves and so on. </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mn-lt"/>
                          <a:ea typeface="Calibri" panose="020F0502020204030204" pitchFamily="34" charset="0"/>
                          <a:cs typeface="Times New Roman" panose="02020603050405020304" pitchFamily="18" charset="0"/>
                        </a:rPr>
                        <a:t>Taking part in sport day – winning and losing.</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mn-lt"/>
                          <a:ea typeface="Calibri" panose="020F0502020204030204" pitchFamily="34" charset="0"/>
                          <a:cs typeface="Times New Roman" panose="02020603050405020304" pitchFamily="18" charset="0"/>
                        </a:rPr>
                        <a:t>Look how far I have come. </a:t>
                      </a:r>
                    </a:p>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mn-lt"/>
                          <a:ea typeface="Calibri" panose="020F0502020204030204" pitchFamily="34" charset="0"/>
                          <a:cs typeface="Times New Roman" panose="02020603050405020304" pitchFamily="18" charset="0"/>
                        </a:rPr>
                        <a:t>PANTS.</a:t>
                      </a:r>
                    </a:p>
                    <a:p>
                      <a:pPr marL="171450" marR="0" indent="-171450" algn="ctr">
                        <a:lnSpc>
                          <a:spcPct val="107000"/>
                        </a:lnSpc>
                        <a:spcBef>
                          <a:spcPts val="0"/>
                        </a:spcBef>
                        <a:spcAft>
                          <a:spcPts val="0"/>
                        </a:spcAft>
                        <a:buFontTx/>
                        <a:buBlip>
                          <a:blip r:embed="rId3"/>
                        </a:buBlip>
                      </a:pP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hMerge="1">
                  <a:txBody>
                    <a:bodyPr/>
                    <a:lstStyle/>
                    <a:p>
                      <a:endParaRPr lang="en-US"/>
                    </a:p>
                  </a:txBody>
                  <a:tcPr/>
                </a:tc>
                <a:extLst>
                  <a:ext uri="{0D108BD9-81ED-4DB2-BD59-A6C34878D82A}">
                    <a16:rowId xmlns:a16="http://schemas.microsoft.com/office/drawing/2014/main" val="527323423"/>
                  </a:ext>
                </a:extLst>
              </a:tr>
            </a:tbl>
          </a:graphicData>
        </a:graphic>
      </p:graphicFrame>
      <p:sp>
        <p:nvSpPr>
          <p:cNvPr id="3" name="TextBox 2">
            <a:extLst>
              <a:ext uri="{FF2B5EF4-FFF2-40B4-BE49-F238E27FC236}">
                <a16:creationId xmlns:a16="http://schemas.microsoft.com/office/drawing/2014/main" id="{510BB3BC-BDA1-0DEC-A33C-A9128F5050F9}"/>
              </a:ext>
            </a:extLst>
          </p:cNvPr>
          <p:cNvSpPr txBox="1"/>
          <p:nvPr/>
        </p:nvSpPr>
        <p:spPr>
          <a:xfrm>
            <a:off x="6480500" y="143033"/>
            <a:ext cx="5711500" cy="1169551"/>
          </a:xfrm>
          <a:prstGeom prst="rect">
            <a:avLst/>
          </a:prstGeom>
          <a:noFill/>
        </p:spPr>
        <p:txBody>
          <a:bodyPr wrap="square">
            <a:spAutoFit/>
          </a:bodyPr>
          <a:lstStyle/>
          <a:p>
            <a:r>
              <a:rPr lang="en-GB" sz="1400" dirty="0"/>
              <a:t>RE in Foundation Stage is covered in the Understanding the World, PSE and Expressive Arts and Design parts of the EYFS curriculum. Stories are read by adults introducing key celebrations and ideas </a:t>
            </a:r>
            <a:r>
              <a:rPr lang="en-GB" sz="1400" dirty="0" err="1"/>
              <a:t>e.g</a:t>
            </a:r>
            <a:r>
              <a:rPr lang="en-GB" sz="1400" dirty="0"/>
              <a:t> Christmas, Easter, different families. It is continued through activities in continuous provision </a:t>
            </a:r>
            <a:r>
              <a:rPr lang="en-GB" sz="1400" dirty="0" err="1"/>
              <a:t>e.g</a:t>
            </a:r>
            <a:r>
              <a:rPr lang="en-GB" sz="1400" dirty="0"/>
              <a:t> diva lamps in the playdough area. </a:t>
            </a:r>
          </a:p>
        </p:txBody>
      </p:sp>
      <p:sp>
        <p:nvSpPr>
          <p:cNvPr id="2" name="Title 1">
            <a:extLst>
              <a:ext uri="{FF2B5EF4-FFF2-40B4-BE49-F238E27FC236}">
                <a16:creationId xmlns:a16="http://schemas.microsoft.com/office/drawing/2014/main" id="{22D92314-9AE0-E123-0C91-4E094F5903B5}"/>
              </a:ext>
            </a:extLst>
          </p:cNvPr>
          <p:cNvSpPr txBox="1">
            <a:spLocks/>
          </p:cNvSpPr>
          <p:nvPr/>
        </p:nvSpPr>
        <p:spPr>
          <a:xfrm>
            <a:off x="-3718351" y="-114137"/>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RE EYFS</a:t>
            </a:r>
          </a:p>
        </p:txBody>
      </p:sp>
      <p:pic>
        <p:nvPicPr>
          <p:cNvPr id="4" name="Picture 3">
            <a:extLst>
              <a:ext uri="{FF2B5EF4-FFF2-40B4-BE49-F238E27FC236}">
                <a16:creationId xmlns:a16="http://schemas.microsoft.com/office/drawing/2014/main" id="{B2400CF2-8FA1-C3A5-E141-F95D5AB15962}"/>
              </a:ext>
            </a:extLst>
          </p:cNvPr>
          <p:cNvPicPr>
            <a:picLocks noChangeAspect="1"/>
          </p:cNvPicPr>
          <p:nvPr/>
        </p:nvPicPr>
        <p:blipFill>
          <a:blip r:embed="rId4"/>
          <a:stretch>
            <a:fillRect/>
          </a:stretch>
        </p:blipFill>
        <p:spPr>
          <a:xfrm>
            <a:off x="10353368" y="6111277"/>
            <a:ext cx="1632156" cy="625383"/>
          </a:xfrm>
          <a:prstGeom prst="rect">
            <a:avLst/>
          </a:prstGeom>
        </p:spPr>
      </p:pic>
    </p:spTree>
    <p:extLst>
      <p:ext uri="{BB962C8B-B14F-4D97-AF65-F5344CB8AC3E}">
        <p14:creationId xmlns:p14="http://schemas.microsoft.com/office/powerpoint/2010/main" val="47928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8C3D6A22-8B2B-524D-B1F0-2B7A8BFD9FE1}"/>
              </a:ext>
            </a:extLst>
          </p:cNvPr>
          <p:cNvGraphicFramePr>
            <a:graphicFrameLocks noGrp="1"/>
          </p:cNvGraphicFramePr>
          <p:nvPr>
            <p:extLst>
              <p:ext uri="{D42A27DB-BD31-4B8C-83A1-F6EECF244321}">
                <p14:modId xmlns:p14="http://schemas.microsoft.com/office/powerpoint/2010/main" val="3726470469"/>
              </p:ext>
            </p:extLst>
          </p:nvPr>
        </p:nvGraphicFramePr>
        <p:xfrm>
          <a:off x="158585" y="1516544"/>
          <a:ext cx="11874830" cy="4779026"/>
        </p:xfrm>
        <a:graphic>
          <a:graphicData uri="http://schemas.openxmlformats.org/drawingml/2006/table">
            <a:tbl>
              <a:tblPr firstRow="1" firstCol="1" bandRow="1">
                <a:tableStyleId>{5C22544A-7EE6-4342-B048-85BDC9FD1C3A}</a:tableStyleId>
              </a:tblPr>
              <a:tblGrid>
                <a:gridCol w="1315181">
                  <a:extLst>
                    <a:ext uri="{9D8B030D-6E8A-4147-A177-3AD203B41FA5}">
                      <a16:colId xmlns:a16="http://schemas.microsoft.com/office/drawing/2014/main" val="3401256802"/>
                    </a:ext>
                  </a:extLst>
                </a:gridCol>
                <a:gridCol w="2317709">
                  <a:extLst>
                    <a:ext uri="{9D8B030D-6E8A-4147-A177-3AD203B41FA5}">
                      <a16:colId xmlns:a16="http://schemas.microsoft.com/office/drawing/2014/main" val="3268591095"/>
                    </a:ext>
                  </a:extLst>
                </a:gridCol>
                <a:gridCol w="871965">
                  <a:extLst>
                    <a:ext uri="{9D8B030D-6E8A-4147-A177-3AD203B41FA5}">
                      <a16:colId xmlns:a16="http://schemas.microsoft.com/office/drawing/2014/main" val="2164551869"/>
                    </a:ext>
                  </a:extLst>
                </a:gridCol>
                <a:gridCol w="2430044">
                  <a:extLst>
                    <a:ext uri="{9D8B030D-6E8A-4147-A177-3AD203B41FA5}">
                      <a16:colId xmlns:a16="http://schemas.microsoft.com/office/drawing/2014/main" val="3423813128"/>
                    </a:ext>
                  </a:extLst>
                </a:gridCol>
                <a:gridCol w="1085316">
                  <a:extLst>
                    <a:ext uri="{9D8B030D-6E8A-4147-A177-3AD203B41FA5}">
                      <a16:colId xmlns:a16="http://schemas.microsoft.com/office/drawing/2014/main" val="226506178"/>
                    </a:ext>
                  </a:extLst>
                </a:gridCol>
                <a:gridCol w="2387145">
                  <a:extLst>
                    <a:ext uri="{9D8B030D-6E8A-4147-A177-3AD203B41FA5}">
                      <a16:colId xmlns:a16="http://schemas.microsoft.com/office/drawing/2014/main" val="2957349265"/>
                    </a:ext>
                  </a:extLst>
                </a:gridCol>
                <a:gridCol w="1467470">
                  <a:extLst>
                    <a:ext uri="{9D8B030D-6E8A-4147-A177-3AD203B41FA5}">
                      <a16:colId xmlns:a16="http://schemas.microsoft.com/office/drawing/2014/main" val="1677197717"/>
                    </a:ext>
                  </a:extLst>
                </a:gridCol>
              </a:tblGrid>
              <a:tr h="167121">
                <a:tc>
                  <a:txBody>
                    <a:bodyPr/>
                    <a:lstStyle/>
                    <a:p>
                      <a:pPr marL="0" marR="0" algn="ctr">
                        <a:lnSpc>
                          <a:spcPct val="107000"/>
                        </a:lnSpc>
                        <a:spcBef>
                          <a:spcPts val="0"/>
                        </a:spcBef>
                        <a:spcAft>
                          <a:spcPts val="0"/>
                        </a:spcAft>
                      </a:pPr>
                      <a:r>
                        <a:rPr lang="en-GB" sz="1000" dirty="0">
                          <a:solidFill>
                            <a:schemeClr val="tx1"/>
                          </a:solidFill>
                          <a:effectLst/>
                          <a:latin typeface="+mn-lt"/>
                        </a:rPr>
                        <a:t>Term</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a:txBody>
                    <a:bodyPr/>
                    <a:lstStyle/>
                    <a:p>
                      <a:pPr marL="0" marR="0" algn="ctr">
                        <a:lnSpc>
                          <a:spcPct val="107000"/>
                        </a:lnSpc>
                        <a:spcBef>
                          <a:spcPts val="0"/>
                        </a:spcBef>
                        <a:spcAft>
                          <a:spcPts val="0"/>
                        </a:spcAft>
                      </a:pPr>
                      <a:r>
                        <a:rPr lang="en-GB" sz="1000" dirty="0">
                          <a:solidFill>
                            <a:schemeClr val="tx1"/>
                          </a:solidFill>
                          <a:effectLst/>
                          <a:latin typeface="+mn-lt"/>
                        </a:rPr>
                        <a:t>Autumn 1</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1000" dirty="0">
                          <a:solidFill>
                            <a:schemeClr val="tx1"/>
                          </a:solidFill>
                          <a:effectLst/>
                          <a:latin typeface="+mn-lt"/>
                        </a:rPr>
                        <a:t>Autumn 2</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1000" dirty="0">
                          <a:solidFill>
                            <a:schemeClr val="tx1"/>
                          </a:solidFill>
                          <a:effectLst/>
                          <a:latin typeface="+mn-lt"/>
                        </a:rPr>
                        <a:t>Spring 1</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1000">
                          <a:solidFill>
                            <a:schemeClr val="tx1"/>
                          </a:solidFill>
                          <a:effectLst/>
                          <a:latin typeface="+mn-lt"/>
                        </a:rPr>
                        <a:t>Spring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1000">
                          <a:solidFill>
                            <a:schemeClr val="tx1"/>
                          </a:solidFill>
                          <a:effectLst/>
                          <a:latin typeface="+mn-lt"/>
                        </a:rPr>
                        <a:t>Summer 1</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tc>
                  <a:txBody>
                    <a:bodyPr/>
                    <a:lstStyle/>
                    <a:p>
                      <a:pPr marL="0" marR="0" algn="ctr">
                        <a:lnSpc>
                          <a:spcPct val="107000"/>
                        </a:lnSpc>
                        <a:spcBef>
                          <a:spcPts val="0"/>
                        </a:spcBef>
                        <a:spcAft>
                          <a:spcPts val="0"/>
                        </a:spcAft>
                      </a:pPr>
                      <a:r>
                        <a:rPr lang="en-GB" sz="1000">
                          <a:solidFill>
                            <a:schemeClr val="tx1"/>
                          </a:solidFill>
                          <a:effectLst/>
                          <a:latin typeface="+mn-lt"/>
                        </a:rPr>
                        <a:t>Summer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extLst>
                  <a:ext uri="{0D108BD9-81ED-4DB2-BD59-A6C34878D82A}">
                    <a16:rowId xmlns:a16="http://schemas.microsoft.com/office/drawing/2014/main" val="521371201"/>
                  </a:ext>
                </a:extLst>
              </a:tr>
              <a:tr h="697395">
                <a:tc>
                  <a:txBody>
                    <a:bodyPr/>
                    <a:lstStyle/>
                    <a:p>
                      <a:pPr marL="0" marR="0" algn="ctr">
                        <a:lnSpc>
                          <a:spcPct val="107000"/>
                        </a:lnSpc>
                        <a:spcBef>
                          <a:spcPts val="0"/>
                        </a:spcBef>
                        <a:spcAft>
                          <a:spcPts val="0"/>
                        </a:spcAft>
                      </a:pPr>
                      <a:r>
                        <a:rPr lang="en-GB" sz="1000" dirty="0">
                          <a:solidFill>
                            <a:schemeClr val="tx1"/>
                          </a:solidFill>
                          <a:effectLst/>
                          <a:latin typeface="+mn-lt"/>
                        </a:rPr>
                        <a:t>Theme </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Who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All about me, my feelings, similarities and differences, my family, celebrations, past and present.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What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Evolution, human bodies, staying healthy, oral hygiene, amazing humans, plants vs humans, minibeasts and life cycles.</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Where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Where I live, the UK, fossils/dinosaurs, the world, pirates, space, and how to care for the planet.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tc hMerge="1">
                  <a:txBody>
                    <a:bodyPr/>
                    <a:lstStyle/>
                    <a:p>
                      <a:endParaRPr lang="en-US"/>
                    </a:p>
                  </a:txBody>
                  <a:tcPr/>
                </a:tc>
                <a:extLst>
                  <a:ext uri="{0D108BD9-81ED-4DB2-BD59-A6C34878D82A}">
                    <a16:rowId xmlns:a16="http://schemas.microsoft.com/office/drawing/2014/main" val="853664077"/>
                  </a:ext>
                </a:extLst>
              </a:tr>
              <a:tr h="3914510">
                <a:tc>
                  <a:txBody>
                    <a:bodyPr/>
                    <a:lstStyle/>
                    <a:p>
                      <a:pPr marL="0" marR="0" algn="ctr">
                        <a:lnSpc>
                          <a:spcPct val="107000"/>
                        </a:lnSpc>
                        <a:spcBef>
                          <a:spcPts val="0"/>
                        </a:spcBef>
                        <a:spcAft>
                          <a:spcPts val="0"/>
                        </a:spcAft>
                      </a:pPr>
                      <a:r>
                        <a:rPr lang="en-US" sz="1000" dirty="0">
                          <a:solidFill>
                            <a:schemeClr val="tx1"/>
                          </a:solidFill>
                          <a:effectLst/>
                          <a:latin typeface="+mn-lt"/>
                          <a:ea typeface="Calibri" panose="020F0502020204030204" pitchFamily="34" charset="0"/>
                          <a:cs typeface="Times New Roman" panose="02020603050405020304" pitchFamily="18" charset="0"/>
                        </a:rPr>
                        <a:t>Understanding the World</a:t>
                      </a:r>
                    </a:p>
                    <a:p>
                      <a:pPr marL="0" marR="0" algn="ctr">
                        <a:lnSpc>
                          <a:spcPct val="107000"/>
                        </a:lnSpc>
                        <a:spcBef>
                          <a:spcPts val="0"/>
                        </a:spcBef>
                        <a:spcAft>
                          <a:spcPts val="0"/>
                        </a:spcAft>
                      </a:pP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gridSpan="2">
                  <a:txBody>
                    <a:bodyPr/>
                    <a:lstStyle/>
                    <a:p>
                      <a:pPr marL="171450" indent="-171450" algn="ctr">
                        <a:buFontTx/>
                        <a:buBlip>
                          <a:blip r:embed="rId2"/>
                        </a:buBlip>
                      </a:pPr>
                      <a:r>
                        <a:rPr lang="en-GB" sz="800" b="0" dirty="0">
                          <a:solidFill>
                            <a:schemeClr val="tx1"/>
                          </a:solidFill>
                          <a:latin typeface="+mn-lt"/>
                          <a:cs typeface="Amatic SC" panose="00000500000000000000" pitchFamily="2" charset="-79"/>
                        </a:rPr>
                        <a:t>Navigating key locations in school e.g. hall. </a:t>
                      </a:r>
                    </a:p>
                    <a:p>
                      <a:pPr marL="171450" indent="-171450" algn="ctr">
                        <a:buFontTx/>
                        <a:buBlip>
                          <a:blip r:embed="rId2"/>
                        </a:buBlip>
                      </a:pPr>
                      <a:r>
                        <a:rPr lang="en-GB" sz="800" b="0" dirty="0">
                          <a:solidFill>
                            <a:srgbClr val="FF0000"/>
                          </a:solidFill>
                          <a:latin typeface="+mn-lt"/>
                          <a:cs typeface="Amatic SC" panose="00000500000000000000" pitchFamily="2" charset="-79"/>
                        </a:rPr>
                        <a:t>Where do we live? Explore via google maps.</a:t>
                      </a:r>
                    </a:p>
                    <a:p>
                      <a:pPr marL="171450" indent="-171450" algn="ctr">
                        <a:buFontTx/>
                        <a:buBlip>
                          <a:blip r:embed="rId2"/>
                        </a:buBlip>
                      </a:pPr>
                      <a:r>
                        <a:rPr lang="en-GB" sz="800" b="0" dirty="0">
                          <a:solidFill>
                            <a:srgbClr val="FF0000"/>
                          </a:solidFill>
                          <a:latin typeface="+mn-lt"/>
                          <a:cs typeface="Amatic SC" panose="00000500000000000000" pitchFamily="2" charset="-79"/>
                        </a:rPr>
                        <a:t>Identifying their family – commenting on photos of their family and naming who they can see and of what relation they are to them. </a:t>
                      </a:r>
                    </a:p>
                    <a:p>
                      <a:pPr marL="171450" indent="-171450" algn="ctr">
                        <a:buFontTx/>
                        <a:buBlip>
                          <a:blip r:embed="rId2"/>
                        </a:buBlip>
                      </a:pPr>
                      <a:r>
                        <a:rPr lang="en-GB" sz="800" b="0" dirty="0">
                          <a:solidFill>
                            <a:srgbClr val="FF0000"/>
                          </a:solidFill>
                          <a:latin typeface="+mn-lt"/>
                          <a:cs typeface="Amatic SC" panose="00000500000000000000" pitchFamily="2" charset="-79"/>
                        </a:rPr>
                        <a:t>Talk about what they do with their family and places they have been with their family. </a:t>
                      </a:r>
                    </a:p>
                    <a:p>
                      <a:pPr marL="171450" indent="-171450" algn="ctr">
                        <a:buFontTx/>
                        <a:buBlip>
                          <a:blip r:embed="rId2"/>
                        </a:buBlip>
                      </a:pPr>
                      <a:r>
                        <a:rPr lang="en-GB" sz="800" b="0" dirty="0">
                          <a:solidFill>
                            <a:schemeClr val="tx1"/>
                          </a:solidFill>
                          <a:latin typeface="+mn-lt"/>
                          <a:cs typeface="Amatic SC" panose="00000500000000000000" pitchFamily="2" charset="-79"/>
                        </a:rPr>
                        <a:t>Introduce children to a range of fictional characters and creatures from stories to differentiate these characters from real people in their lives. </a:t>
                      </a:r>
                    </a:p>
                    <a:p>
                      <a:pPr marL="171450" indent="-171450" algn="ctr">
                        <a:buFontTx/>
                        <a:buBlip>
                          <a:blip r:embed="rId2"/>
                        </a:buBlip>
                      </a:pPr>
                      <a:r>
                        <a:rPr lang="en-GB" sz="800" b="0" dirty="0">
                          <a:solidFill>
                            <a:srgbClr val="FF0000"/>
                          </a:solidFill>
                          <a:latin typeface="+mn-lt"/>
                          <a:cs typeface="Amatic SC" panose="00000500000000000000" pitchFamily="2" charset="-79"/>
                        </a:rPr>
                        <a:t>Draw similarities and differences between other families. </a:t>
                      </a:r>
                    </a:p>
                    <a:p>
                      <a:pPr marL="171450" indent="-171450" algn="ctr">
                        <a:buFontTx/>
                        <a:buBlip>
                          <a:blip r:embed="rId2"/>
                        </a:buBlip>
                      </a:pPr>
                      <a:r>
                        <a:rPr lang="en-GB" sz="800" b="0" dirty="0">
                          <a:solidFill>
                            <a:schemeClr val="tx1"/>
                          </a:solidFill>
                          <a:latin typeface="+mn-lt"/>
                          <a:cs typeface="Amatic SC" panose="00000500000000000000" pitchFamily="2" charset="-79"/>
                        </a:rPr>
                        <a:t>Life in the past – When I was a child book. </a:t>
                      </a:r>
                    </a:p>
                    <a:p>
                      <a:pPr marL="171450" indent="-171450" algn="ctr">
                        <a:buFontTx/>
                        <a:buBlip>
                          <a:blip r:embed="rId2"/>
                        </a:buBlip>
                      </a:pPr>
                      <a:r>
                        <a:rPr lang="en-GB" sz="800" b="0" dirty="0">
                          <a:solidFill>
                            <a:schemeClr val="tx1"/>
                          </a:solidFill>
                          <a:latin typeface="+mn-lt"/>
                          <a:cs typeface="Amatic SC" panose="00000500000000000000" pitchFamily="2" charset="-79"/>
                        </a:rPr>
                        <a:t>Listen to fictional stories about families and start to tell the difference between real and fiction</a:t>
                      </a:r>
                      <a:r>
                        <a:rPr lang="en-GB" sz="800" b="1" dirty="0">
                          <a:solidFill>
                            <a:schemeClr val="tx1"/>
                          </a:solidFill>
                          <a:latin typeface="+mn-lt"/>
                          <a:cs typeface="Amatic SC" panose="00000500000000000000" pitchFamily="2" charset="-79"/>
                        </a:rPr>
                        <a:t>.</a:t>
                      </a:r>
                    </a:p>
                    <a:p>
                      <a:pPr marL="171450" indent="-171450" algn="ctr">
                        <a:buFontTx/>
                        <a:buBlip>
                          <a:blip r:embed="rId2"/>
                        </a:buBlip>
                      </a:pPr>
                      <a:r>
                        <a:rPr lang="en-GB" sz="800" b="0" dirty="0">
                          <a:solidFill>
                            <a:schemeClr val="tx1"/>
                          </a:solidFill>
                          <a:latin typeface="+mn-lt"/>
                          <a:cs typeface="Amatic SC" panose="00000500000000000000" pitchFamily="2" charset="-79"/>
                        </a:rPr>
                        <a:t>SEASON – Autumn – explore the natural world looking for seasonal changes. Describe what they feel, see and hear whilst outside. Understand the effect of changing seasons on the natural world around them. </a:t>
                      </a:r>
                    </a:p>
                    <a:p>
                      <a:pPr marL="171450" indent="-171450" algn="ctr">
                        <a:buFontTx/>
                        <a:buBlip>
                          <a:blip r:embed="rId2"/>
                        </a:buBlip>
                      </a:pPr>
                      <a:r>
                        <a:rPr lang="en-GB" sz="800" b="0" dirty="0">
                          <a:solidFill>
                            <a:srgbClr val="FF0000"/>
                          </a:solidFill>
                          <a:latin typeface="+mn-lt"/>
                          <a:cs typeface="Amatic SC" panose="00000500000000000000" pitchFamily="2" charset="-79"/>
                        </a:rPr>
                        <a:t>Celebrations – birthdays, Christmas, Halloween, bonfire night, remembrance, Diwali – Rama and Sita </a:t>
                      </a:r>
                    </a:p>
                    <a:p>
                      <a:pPr marL="171450" indent="-171450" algn="ctr">
                        <a:buFontTx/>
                        <a:buBlip>
                          <a:blip r:embed="rId2"/>
                        </a:buBlip>
                      </a:pPr>
                      <a:r>
                        <a:rPr lang="en-GB" sz="800" b="0" dirty="0">
                          <a:solidFill>
                            <a:srgbClr val="FF0000"/>
                          </a:solidFill>
                          <a:latin typeface="+mn-lt"/>
                          <a:cs typeface="Amatic SC" panose="00000500000000000000" pitchFamily="2" charset="-79"/>
                        </a:rPr>
                        <a:t>Introduce children to places of worship and places of local importance to the community. </a:t>
                      </a:r>
                    </a:p>
                    <a:p>
                      <a:pPr marL="171450" indent="-171450" algn="ctr">
                        <a:buFontTx/>
                        <a:buBlip>
                          <a:blip r:embed="rId2"/>
                        </a:buBlip>
                      </a:pPr>
                      <a:r>
                        <a:rPr lang="en-GB" sz="800" b="0" dirty="0">
                          <a:solidFill>
                            <a:schemeClr val="tx1"/>
                          </a:solidFill>
                          <a:latin typeface="+mn-lt"/>
                          <a:cs typeface="Amatic SC" panose="00000500000000000000" pitchFamily="2" charset="-79"/>
                        </a:rPr>
                        <a:t>Talk about experiences of past birthdays.</a:t>
                      </a:r>
                    </a:p>
                    <a:p>
                      <a:pPr marL="171450" indent="-171450" algn="ctr">
                        <a:buFontTx/>
                        <a:buBlip>
                          <a:blip r:embed="rId2"/>
                        </a:buBlip>
                      </a:pPr>
                      <a:r>
                        <a:rPr lang="en-GB" sz="800" b="0" dirty="0">
                          <a:solidFill>
                            <a:schemeClr val="tx1"/>
                          </a:solidFill>
                          <a:latin typeface="+mn-lt"/>
                          <a:cs typeface="Amatic SC" panose="00000500000000000000" pitchFamily="2" charset="-79"/>
                        </a:rPr>
                        <a:t>Talk about what they have done with their families during Christmas’ past – using photographs. </a:t>
                      </a:r>
                    </a:p>
                    <a:p>
                      <a:pPr marL="171450" indent="-171450" algn="ctr">
                        <a:buFontTx/>
                        <a:buBlip>
                          <a:blip r:embed="rId2"/>
                        </a:buBlip>
                      </a:pPr>
                      <a:r>
                        <a:rPr lang="en-GB" sz="800" b="0" dirty="0">
                          <a:solidFill>
                            <a:schemeClr val="tx1"/>
                          </a:solidFill>
                          <a:latin typeface="+mn-lt"/>
                          <a:cs typeface="Amatic SC" panose="00000500000000000000" pitchFamily="2" charset="-79"/>
                        </a:rPr>
                        <a:t>Show photos of how Christmas is celebrated all over the world – similarities and differences. </a:t>
                      </a:r>
                    </a:p>
                    <a:p>
                      <a:pPr marL="171450" indent="-171450" algn="ctr">
                        <a:buFontTx/>
                        <a:buBlip>
                          <a:blip r:embed="rId2"/>
                        </a:buBlip>
                      </a:pPr>
                      <a:r>
                        <a:rPr lang="en-GB" sz="800" b="0" dirty="0">
                          <a:solidFill>
                            <a:schemeClr val="tx1"/>
                          </a:solidFill>
                          <a:latin typeface="+mn-lt"/>
                          <a:cs typeface="Amatic SC" panose="00000500000000000000" pitchFamily="2" charset="-79"/>
                        </a:rPr>
                        <a:t>Use the Jolly Postman to draw information from a map. </a:t>
                      </a:r>
                    </a:p>
                  </a:txBody>
                  <a:tcPr marL="51465" marR="51465" marT="0" marB="0">
                    <a:noFill/>
                  </a:tcPr>
                </a:tc>
                <a:tc hMerge="1">
                  <a:txBody>
                    <a:bodyPr/>
                    <a:lstStyle/>
                    <a:p>
                      <a:endParaRPr lang="en-US"/>
                    </a:p>
                  </a:txBody>
                  <a:tcPr/>
                </a:tc>
                <a:tc gridSpan="2">
                  <a:txBody>
                    <a:bodyPr/>
                    <a:lstStyle/>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800" b="0" dirty="0">
                          <a:solidFill>
                            <a:schemeClr val="tx1"/>
                          </a:solidFill>
                          <a:latin typeface="+mn-lt"/>
                          <a:cs typeface="Amatic SC" panose="00000500000000000000" pitchFamily="2" charset="-79"/>
                        </a:rPr>
                        <a:t>SEASON – Winter – explore the natural world looking for seasonal changes. Describe what they feel, see and hear whilst outside. Understand the effect of changing seasons on the natural world around them. </a:t>
                      </a:r>
                      <a:endParaRPr lang="en-US" sz="800" dirty="0">
                        <a:solidFill>
                          <a:schemeClr val="tx1"/>
                        </a:solidFill>
                        <a:effectLst/>
                        <a:latin typeface="+mn-lt"/>
                        <a:ea typeface="Calibri" panose="020F0502020204030204" pitchFamily="34" charset="0"/>
                        <a:cs typeface="Times New Roman" panose="02020603050405020304" pitchFamily="18" charset="0"/>
                      </a:endParaRPr>
                    </a:p>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800" b="0" dirty="0">
                          <a:solidFill>
                            <a:srgbClr val="FF0000"/>
                          </a:solidFill>
                          <a:latin typeface="+mn-lt"/>
                          <a:cs typeface="Amatic SC" panose="00000500000000000000" pitchFamily="2" charset="-79"/>
                        </a:rPr>
                        <a:t>Celebrations – epiphany, Chinese new year, valentines day, shivaratri, pancake day, Holi, Ramadan</a:t>
                      </a:r>
                    </a:p>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800" b="0" dirty="0">
                          <a:solidFill>
                            <a:srgbClr val="FF0000"/>
                          </a:solidFill>
                          <a:latin typeface="+mn-lt"/>
                          <a:cs typeface="Amatic SC" panose="00000500000000000000" pitchFamily="2" charset="-79"/>
                        </a:rPr>
                        <a:t> mothers day, easter. </a:t>
                      </a:r>
                      <a:endParaRPr lang="en-US" sz="800" dirty="0">
                        <a:solidFill>
                          <a:srgbClr val="FF0000"/>
                        </a:solidFill>
                        <a:effectLst/>
                        <a:latin typeface="+mn-lt"/>
                        <a:ea typeface="Calibri" panose="020F0502020204030204" pitchFamily="34" charset="0"/>
                        <a:cs typeface="Times New Roman" panose="02020603050405020304" pitchFamily="18" charset="0"/>
                      </a:endParaRPr>
                    </a:p>
                    <a:p>
                      <a:pPr marL="171450" marR="0" indent="-171450" algn="ctr">
                        <a:lnSpc>
                          <a:spcPct val="107000"/>
                        </a:lnSpc>
                        <a:spcBef>
                          <a:spcPts val="0"/>
                        </a:spcBef>
                        <a:spcAft>
                          <a:spcPts val="0"/>
                        </a:spcAft>
                        <a:buFontTx/>
                        <a:buBlip>
                          <a:blip r:embed="rId2"/>
                        </a:buBlip>
                      </a:pPr>
                      <a:r>
                        <a:rPr lang="en-GB" sz="800" dirty="0">
                          <a:solidFill>
                            <a:schemeClr val="tx1"/>
                          </a:solidFill>
                          <a:effectLst/>
                          <a:latin typeface="+mn-lt"/>
                          <a:ea typeface="Calibri" panose="020F0502020204030204" pitchFamily="34" charset="0"/>
                          <a:cs typeface="Times New Roman" panose="02020603050405020304" pitchFamily="18" charset="0"/>
                        </a:rPr>
                        <a:t>Listen to children describing and commenting on things they have seen whilst outside, including plants and animals. </a:t>
                      </a:r>
                    </a:p>
                    <a:p>
                      <a:pPr marL="171450" marR="0" indent="-171450" algn="ctr">
                        <a:lnSpc>
                          <a:spcPct val="107000"/>
                        </a:lnSpc>
                        <a:spcBef>
                          <a:spcPts val="0"/>
                        </a:spcBef>
                        <a:spcAft>
                          <a:spcPts val="0"/>
                        </a:spcAft>
                        <a:buFontTx/>
                        <a:buBlip>
                          <a:blip r:embed="rId2"/>
                        </a:buBlip>
                      </a:pPr>
                      <a:r>
                        <a:rPr lang="en-GB" sz="800" dirty="0">
                          <a:solidFill>
                            <a:schemeClr val="tx1"/>
                          </a:solidFill>
                          <a:effectLst/>
                          <a:latin typeface="+mn-lt"/>
                          <a:ea typeface="Calibri" panose="020F0502020204030204" pitchFamily="34" charset="0"/>
                          <a:cs typeface="Times New Roman" panose="02020603050405020304" pitchFamily="18" charset="0"/>
                        </a:rPr>
                        <a:t>After close observation, draw pictures of the natural world, including animals and plants</a:t>
                      </a:r>
                      <a:endParaRPr lang="en-US" sz="800" dirty="0">
                        <a:solidFill>
                          <a:schemeClr val="tx1"/>
                        </a:solidFill>
                        <a:effectLst/>
                        <a:latin typeface="+mn-lt"/>
                        <a:ea typeface="Calibri" panose="020F0502020204030204" pitchFamily="34" charset="0"/>
                        <a:cs typeface="Times New Roman" panose="02020603050405020304" pitchFamily="18" charset="0"/>
                      </a:endParaRPr>
                    </a:p>
                    <a:p>
                      <a:pPr marL="171450" marR="0" indent="-171450" algn="ctr">
                        <a:lnSpc>
                          <a:spcPct val="107000"/>
                        </a:lnSpc>
                        <a:spcBef>
                          <a:spcPts val="0"/>
                        </a:spcBef>
                        <a:spcAft>
                          <a:spcPts val="0"/>
                        </a:spcAft>
                        <a:buFontTx/>
                        <a:buBlip>
                          <a:blip r:embed="rId2"/>
                        </a:buBlip>
                      </a:pPr>
                      <a:r>
                        <a:rPr lang="en-GB" sz="800" dirty="0">
                          <a:solidFill>
                            <a:srgbClr val="FF0000"/>
                          </a:solidFill>
                          <a:effectLst/>
                          <a:latin typeface="+mn-lt"/>
                          <a:ea typeface="Calibri" panose="020F0502020204030204" pitchFamily="34" charset="0"/>
                          <a:cs typeface="Times New Roman" panose="02020603050405020304" pitchFamily="18" charset="0"/>
                        </a:rPr>
                        <a:t>Care and concern for living things. </a:t>
                      </a:r>
                    </a:p>
                    <a:p>
                      <a:pPr marL="171450" marR="0" indent="-171450" algn="ctr">
                        <a:lnSpc>
                          <a:spcPct val="107000"/>
                        </a:lnSpc>
                        <a:spcBef>
                          <a:spcPts val="0"/>
                        </a:spcBef>
                        <a:spcAft>
                          <a:spcPts val="0"/>
                        </a:spcAft>
                        <a:buFontTx/>
                        <a:buBlip>
                          <a:blip r:embed="rId2"/>
                        </a:buBlip>
                      </a:pPr>
                      <a:r>
                        <a:rPr lang="en-GB" sz="800" dirty="0">
                          <a:solidFill>
                            <a:schemeClr val="tx1"/>
                          </a:solidFill>
                          <a:effectLst/>
                          <a:latin typeface="+mn-lt"/>
                          <a:ea typeface="Calibri" panose="020F0502020204030204" pitchFamily="34" charset="0"/>
                          <a:cs typeface="Times New Roman" panose="02020603050405020304" pitchFamily="18" charset="0"/>
                        </a:rPr>
                        <a:t>Planting Sunflowers, beans and other flowers. </a:t>
                      </a:r>
                    </a:p>
                    <a:p>
                      <a:pPr marL="171450" marR="0" indent="-171450" algn="ctr">
                        <a:lnSpc>
                          <a:spcPct val="107000"/>
                        </a:lnSpc>
                        <a:spcBef>
                          <a:spcPts val="0"/>
                        </a:spcBef>
                        <a:spcAft>
                          <a:spcPts val="0"/>
                        </a:spcAft>
                        <a:buFontTx/>
                        <a:buBlip>
                          <a:blip r:embed="rId2"/>
                        </a:buBlip>
                      </a:pPr>
                      <a:r>
                        <a:rPr lang="en-GB" sz="800" dirty="0">
                          <a:solidFill>
                            <a:schemeClr val="tx1"/>
                          </a:solidFill>
                          <a:effectLst/>
                          <a:latin typeface="+mn-lt"/>
                          <a:ea typeface="Calibri" panose="020F0502020204030204" pitchFamily="34" charset="0"/>
                          <a:cs typeface="Times New Roman" panose="02020603050405020304" pitchFamily="18" charset="0"/>
                        </a:rPr>
                        <a:t>Observing minibeasts. </a:t>
                      </a:r>
                    </a:p>
                    <a:p>
                      <a:pPr marL="171450" marR="0" indent="-171450" algn="ctr">
                        <a:lnSpc>
                          <a:spcPct val="107000"/>
                        </a:lnSpc>
                        <a:spcBef>
                          <a:spcPts val="0"/>
                        </a:spcBef>
                        <a:spcAft>
                          <a:spcPts val="0"/>
                        </a:spcAft>
                        <a:buFontTx/>
                        <a:buBlip>
                          <a:blip r:embed="rId2"/>
                        </a:buBlip>
                      </a:pPr>
                      <a:r>
                        <a:rPr lang="en-GB" sz="800" dirty="0">
                          <a:solidFill>
                            <a:schemeClr val="tx1"/>
                          </a:solidFill>
                          <a:effectLst/>
                          <a:latin typeface="+mn-lt"/>
                          <a:ea typeface="Calibri" panose="020F0502020204030204" pitchFamily="34" charset="0"/>
                          <a:cs typeface="Times New Roman" panose="02020603050405020304" pitchFamily="18" charset="0"/>
                        </a:rPr>
                        <a:t>Looking after the caterpillars.</a:t>
                      </a:r>
                    </a:p>
                    <a:p>
                      <a:pPr marL="171450" marR="0" indent="-171450" algn="ctr">
                        <a:lnSpc>
                          <a:spcPct val="107000"/>
                        </a:lnSpc>
                        <a:spcBef>
                          <a:spcPts val="0"/>
                        </a:spcBef>
                        <a:spcAft>
                          <a:spcPts val="0"/>
                        </a:spcAft>
                        <a:buFontTx/>
                        <a:buBlip>
                          <a:blip r:embed="rId2"/>
                        </a:buBlip>
                      </a:pPr>
                      <a:r>
                        <a:rPr lang="en-GB" sz="800" dirty="0">
                          <a:solidFill>
                            <a:schemeClr val="tx1"/>
                          </a:solidFill>
                          <a:effectLst/>
                          <a:latin typeface="+mn-lt"/>
                          <a:ea typeface="Calibri" panose="020F0502020204030204" pitchFamily="34" charset="0"/>
                          <a:cs typeface="Times New Roman" panose="02020603050405020304" pitchFamily="18" charset="0"/>
                        </a:rPr>
                        <a:t>Draw children’s attention to the immediate environment, introducing and modelling new vocabulary where appropriate. </a:t>
                      </a:r>
                      <a:endParaRPr lang="en-US" sz="800" dirty="0">
                        <a:solidFill>
                          <a:schemeClr val="tx1"/>
                        </a:solidFill>
                        <a:effectLst/>
                        <a:latin typeface="+mn-lt"/>
                        <a:ea typeface="Calibri" panose="020F0502020204030204" pitchFamily="34" charset="0"/>
                        <a:cs typeface="Times New Roman" panose="02020603050405020304" pitchFamily="18" charset="0"/>
                      </a:endParaRPr>
                    </a:p>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800" b="0" dirty="0">
                          <a:solidFill>
                            <a:schemeClr val="tx1"/>
                          </a:solidFill>
                          <a:latin typeface="+mn-lt"/>
                          <a:cs typeface="Amatic SC" panose="00000500000000000000" pitchFamily="2" charset="-79"/>
                        </a:rPr>
                        <a:t>SEASON – Spring – explore the natural world looking for seasonal changes. Describe what they feel, see and hear whilst outside. Understand the effect of changing seasons on the natural world around them. </a:t>
                      </a:r>
                    </a:p>
                  </a:txBody>
                  <a:tcPr marL="51465" marR="51465" marT="0" marB="0">
                    <a:noFill/>
                  </a:tcPr>
                </a:tc>
                <a:tc hMerge="1">
                  <a:txBody>
                    <a:bodyPr/>
                    <a:lstStyle/>
                    <a:p>
                      <a:endParaRPr lang="en-US" dirty="0"/>
                    </a:p>
                  </a:txBody>
                  <a:tcPr/>
                </a:tc>
                <a:tc gridSpan="2">
                  <a:txBody>
                    <a:bodyPr/>
                    <a:lstStyle/>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800" b="0" dirty="0">
                          <a:solidFill>
                            <a:schemeClr val="tx1"/>
                          </a:solidFill>
                          <a:latin typeface="+mn-lt"/>
                          <a:cs typeface="Amatic SC" panose="00000500000000000000" pitchFamily="2" charset="-79"/>
                        </a:rPr>
                        <a:t>SEASON – Summer – explore the natural world looking for seasonal changes. Describe what they feel, see and hear whilst outside. Understand the effect of changing seasons on the natural world around them. </a:t>
                      </a:r>
                    </a:p>
                    <a:p>
                      <a:pPr marL="171450" marR="0" lvl="0" indent="-171450" algn="ctr" defTabSz="914400" rtl="0" eaLnBrk="1" fontAlgn="auto" latinLnBrk="0" hangingPunct="1">
                        <a:lnSpc>
                          <a:spcPct val="100000"/>
                        </a:lnSpc>
                        <a:spcBef>
                          <a:spcPts val="100"/>
                        </a:spcBef>
                        <a:spcAft>
                          <a:spcPts val="0"/>
                        </a:spcAft>
                        <a:buClrTx/>
                        <a:buSzTx/>
                        <a:buFontTx/>
                        <a:buBlip>
                          <a:blip r:embed="rId2"/>
                        </a:buBlip>
                        <a:tabLst/>
                        <a:defRPr/>
                      </a:pPr>
                      <a:r>
                        <a:rPr lang="en-GB" sz="800" b="0" dirty="0">
                          <a:solidFill>
                            <a:srgbClr val="FF0000"/>
                          </a:solidFill>
                          <a:effectLst/>
                          <a:latin typeface="+mn-lt"/>
                          <a:ea typeface="Calibri" panose="020F0502020204030204" pitchFamily="34" charset="0"/>
                          <a:cs typeface="Amatic SC" panose="00000500000000000000" pitchFamily="2" charset="-79"/>
                        </a:rPr>
                        <a:t>Can children talk about their homes – where is it? and what there is to do near their homes?</a:t>
                      </a:r>
                    </a:p>
                    <a:p>
                      <a:pPr marL="171450" marR="0" lvl="0" indent="-171450" algn="ctr" defTabSz="914400" rtl="0" eaLnBrk="1" fontAlgn="auto" latinLnBrk="0" hangingPunct="1">
                        <a:lnSpc>
                          <a:spcPct val="100000"/>
                        </a:lnSpc>
                        <a:spcBef>
                          <a:spcPts val="100"/>
                        </a:spcBef>
                        <a:spcAft>
                          <a:spcPts val="0"/>
                        </a:spcAft>
                        <a:buClrTx/>
                        <a:buSzTx/>
                        <a:buFontTx/>
                        <a:buBlip>
                          <a:blip r:embed="rId2"/>
                        </a:buBlip>
                        <a:tabLst/>
                        <a:defRPr/>
                      </a:pPr>
                      <a:r>
                        <a:rPr lang="en-GB" sz="800" b="0" dirty="0">
                          <a:solidFill>
                            <a:srgbClr val="FF0000"/>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ctr" defTabSz="914400" rtl="0" eaLnBrk="1" fontAlgn="auto" latinLnBrk="0" hangingPunct="1">
                        <a:lnSpc>
                          <a:spcPct val="100000"/>
                        </a:lnSpc>
                        <a:spcBef>
                          <a:spcPts val="100"/>
                        </a:spcBef>
                        <a:spcAft>
                          <a:spcPts val="0"/>
                        </a:spcAft>
                        <a:buClrTx/>
                        <a:buSzTx/>
                        <a:buFontTx/>
                        <a:buBlip>
                          <a:blip r:embed="rId2"/>
                        </a:buBlip>
                        <a:tabLst/>
                        <a:defRPr/>
                      </a:pPr>
                      <a:r>
                        <a:rPr lang="en-GB" sz="8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ctr" defTabSz="914400" rtl="0" eaLnBrk="1" fontAlgn="auto" latinLnBrk="0" hangingPunct="1">
                        <a:lnSpc>
                          <a:spcPct val="100000"/>
                        </a:lnSpc>
                        <a:spcBef>
                          <a:spcPts val="100"/>
                        </a:spcBef>
                        <a:spcAft>
                          <a:spcPts val="0"/>
                        </a:spcAft>
                        <a:buClrTx/>
                        <a:buSzTx/>
                        <a:buFontTx/>
                        <a:buBlip>
                          <a:blip r:embed="rId2"/>
                        </a:buBlip>
                        <a:tabLst/>
                        <a:defRPr/>
                      </a:pPr>
                      <a:r>
                        <a:rPr lang="en-US" sz="800" dirty="0">
                          <a:latin typeface="+mn-lt"/>
                        </a:rPr>
                        <a:t>Environments – Physical and Human Features of local environment Maps of local area Comparing places on Google Earth – how are they similar/different?</a:t>
                      </a:r>
                      <a:endParaRPr lang="en-GB" sz="8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ctr" defTabSz="914400" rtl="0" eaLnBrk="1" fontAlgn="auto" latinLnBrk="0" hangingPunct="1">
                        <a:lnSpc>
                          <a:spcPct val="100000"/>
                        </a:lnSpc>
                        <a:spcBef>
                          <a:spcPts val="100"/>
                        </a:spcBef>
                        <a:spcAft>
                          <a:spcPts val="0"/>
                        </a:spcAft>
                        <a:buClrTx/>
                        <a:buSzTx/>
                        <a:buFontTx/>
                        <a:buBlip>
                          <a:blip r:embed="rId2"/>
                        </a:buBlip>
                        <a:tabLst/>
                        <a:defRPr/>
                      </a:pPr>
                      <a:r>
                        <a:rPr lang="en-GB" sz="8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ctr" defTabSz="914400" rtl="0" eaLnBrk="1" fontAlgn="auto" latinLnBrk="0" hangingPunct="1">
                        <a:lnSpc>
                          <a:spcPct val="100000"/>
                        </a:lnSpc>
                        <a:spcBef>
                          <a:spcPts val="100"/>
                        </a:spcBef>
                        <a:spcAft>
                          <a:spcPts val="0"/>
                        </a:spcAft>
                        <a:buClrTx/>
                        <a:buSzTx/>
                        <a:buFontTx/>
                        <a:buBlip>
                          <a:blip r:embed="rId2"/>
                        </a:buBlip>
                        <a:tabLst/>
                        <a:defRPr/>
                      </a:pPr>
                      <a:r>
                        <a:rPr lang="en-GB" sz="8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endParaRPr lang="en-US" sz="800" dirty="0">
                        <a:solidFill>
                          <a:schemeClr val="tx1"/>
                        </a:solidFill>
                        <a:effectLst/>
                        <a:latin typeface="+mn-lt"/>
                        <a:ea typeface="Calibri" panose="020F0502020204030204" pitchFamily="34" charset="0"/>
                        <a:cs typeface="Times New Roman" panose="02020603050405020304" pitchFamily="18" charset="0"/>
                      </a:endParaRPr>
                    </a:p>
                    <a:p>
                      <a:pPr marL="171450" marR="0" indent="-171450" algn="ctr">
                        <a:lnSpc>
                          <a:spcPct val="107000"/>
                        </a:lnSpc>
                        <a:spcBef>
                          <a:spcPts val="0"/>
                        </a:spcBef>
                        <a:spcAft>
                          <a:spcPts val="0"/>
                        </a:spcAft>
                        <a:buFontTx/>
                        <a:buBlip>
                          <a:blip r:embed="rId2"/>
                        </a:buBlip>
                      </a:pPr>
                      <a:r>
                        <a:rPr lang="en-US" sz="800" dirty="0">
                          <a:solidFill>
                            <a:schemeClr val="tx1"/>
                          </a:solidFill>
                          <a:effectLst/>
                          <a:latin typeface="+mn-lt"/>
                          <a:ea typeface="Calibri" panose="020F0502020204030204" pitchFamily="34" charset="0"/>
                          <a:cs typeface="Times New Roman" panose="02020603050405020304" pitchFamily="18" charset="0"/>
                        </a:rPr>
                        <a:t>Celebrations – fathers day, pride month, </a:t>
                      </a:r>
                      <a:r>
                        <a:rPr lang="en-US" sz="800" dirty="0" err="1">
                          <a:solidFill>
                            <a:schemeClr val="tx1"/>
                          </a:solidFill>
                          <a:effectLst/>
                          <a:latin typeface="+mn-lt"/>
                          <a:ea typeface="Calibri" panose="020F0502020204030204" pitchFamily="34" charset="0"/>
                          <a:cs typeface="Times New Roman" panose="02020603050405020304" pitchFamily="18" charset="0"/>
                        </a:rPr>
                        <a:t>eid</a:t>
                      </a:r>
                      <a:r>
                        <a:rPr lang="en-US" sz="800" dirty="0">
                          <a:solidFill>
                            <a:schemeClr val="tx1"/>
                          </a:solidFill>
                          <a:effectLst/>
                          <a:latin typeface="+mn-lt"/>
                          <a:ea typeface="Calibri" panose="020F0502020204030204" pitchFamily="34" charset="0"/>
                          <a:cs typeface="Times New Roman" panose="02020603050405020304" pitchFamily="18" charset="0"/>
                        </a:rPr>
                        <a:t>, summer solstice. </a:t>
                      </a:r>
                    </a:p>
                    <a:p>
                      <a:pPr marL="171450" marR="0" indent="-171450" algn="ctr">
                        <a:lnSpc>
                          <a:spcPct val="107000"/>
                        </a:lnSpc>
                        <a:spcBef>
                          <a:spcPts val="0"/>
                        </a:spcBef>
                        <a:spcAft>
                          <a:spcPts val="0"/>
                        </a:spcAft>
                        <a:buFontTx/>
                        <a:buBlip>
                          <a:blip r:embed="rId2"/>
                        </a:buBlip>
                      </a:pPr>
                      <a:r>
                        <a:rPr lang="en-US" sz="800" dirty="0">
                          <a:solidFill>
                            <a:schemeClr val="tx1"/>
                          </a:solidFill>
                          <a:effectLst/>
                          <a:latin typeface="+mn-lt"/>
                          <a:ea typeface="Calibri" panose="020F0502020204030204" pitchFamily="34" charset="0"/>
                          <a:cs typeface="Times New Roman" panose="02020603050405020304" pitchFamily="18" charset="0"/>
                        </a:rPr>
                        <a:t>Life in the past - To understand where dinosaurs are now and begin to understand that they were alive a very long time ago. </a:t>
                      </a:r>
                    </a:p>
                    <a:p>
                      <a:pPr marL="171450" marR="0" indent="-171450" algn="ctr">
                        <a:lnSpc>
                          <a:spcPct val="107000"/>
                        </a:lnSpc>
                        <a:spcBef>
                          <a:spcPts val="0"/>
                        </a:spcBef>
                        <a:spcAft>
                          <a:spcPts val="0"/>
                        </a:spcAft>
                        <a:buFontTx/>
                        <a:buBlip>
                          <a:blip r:embed="rId2"/>
                        </a:buBlip>
                      </a:pPr>
                      <a:r>
                        <a:rPr lang="en-US" sz="800" dirty="0">
                          <a:solidFill>
                            <a:schemeClr val="tx1"/>
                          </a:solidFill>
                          <a:effectLst/>
                          <a:latin typeface="+mn-lt"/>
                          <a:ea typeface="Calibri" panose="020F0502020204030204" pitchFamily="34" charset="0"/>
                          <a:cs typeface="Times New Roman" panose="02020603050405020304" pitchFamily="18" charset="0"/>
                        </a:rPr>
                        <a:t>Learn about what a paleontologist is and how they explore really old artefacts. Introduce Mary Anning. </a:t>
                      </a:r>
                    </a:p>
                    <a:p>
                      <a:pPr marL="171450" marR="0" indent="-171450" algn="ctr">
                        <a:lnSpc>
                          <a:spcPct val="107000"/>
                        </a:lnSpc>
                        <a:spcBef>
                          <a:spcPts val="0"/>
                        </a:spcBef>
                        <a:spcAft>
                          <a:spcPts val="0"/>
                        </a:spcAft>
                        <a:buFontTx/>
                        <a:buBlip>
                          <a:blip r:embed="rId2"/>
                        </a:buBlip>
                      </a:pPr>
                      <a:r>
                        <a:rPr lang="en-US" sz="800" dirty="0">
                          <a:solidFill>
                            <a:schemeClr val="tx1"/>
                          </a:solidFill>
                          <a:effectLst/>
                          <a:latin typeface="+mn-lt"/>
                          <a:ea typeface="Calibri" panose="020F0502020204030204" pitchFamily="34" charset="0"/>
                          <a:cs typeface="Times New Roman" panose="02020603050405020304" pitchFamily="18" charset="0"/>
                        </a:rPr>
                        <a:t>Share non-fiction texts that offer an insight into contrasting environments. </a:t>
                      </a:r>
                    </a:p>
                    <a:p>
                      <a:pPr marL="171450" marR="0" indent="-171450" algn="ctr">
                        <a:lnSpc>
                          <a:spcPct val="107000"/>
                        </a:lnSpc>
                        <a:spcBef>
                          <a:spcPts val="0"/>
                        </a:spcBef>
                        <a:spcAft>
                          <a:spcPts val="0"/>
                        </a:spcAft>
                        <a:buFontTx/>
                        <a:buBlip>
                          <a:blip r:embed="rId2"/>
                        </a:buBlip>
                      </a:pPr>
                      <a:r>
                        <a:rPr lang="en-US" sz="800" dirty="0">
                          <a:solidFill>
                            <a:schemeClr val="tx1"/>
                          </a:solidFill>
                          <a:effectLst/>
                          <a:latin typeface="+mn-lt"/>
                          <a:ea typeface="Calibri" panose="020F0502020204030204" pitchFamily="34" charset="0"/>
                          <a:cs typeface="Times New Roman" panose="02020603050405020304" pitchFamily="18" charset="0"/>
                        </a:rPr>
                        <a:t>Create treasure hunts linking to pirates to find places/objects within the learning environment. </a:t>
                      </a:r>
                    </a:p>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8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endParaRPr lang="en-US" sz="800" dirty="0">
                        <a:solidFill>
                          <a:schemeClr val="tx1"/>
                        </a:solidFill>
                        <a:effectLst/>
                        <a:latin typeface="+mn-lt"/>
                        <a:ea typeface="Calibri" panose="020F0502020204030204" pitchFamily="34" charset="0"/>
                        <a:cs typeface="Times New Roman" panose="02020603050405020304" pitchFamily="18" charset="0"/>
                      </a:endParaRPr>
                    </a:p>
                    <a:p>
                      <a:pPr marL="171450" marR="0" indent="-171450" algn="ctr">
                        <a:lnSpc>
                          <a:spcPct val="107000"/>
                        </a:lnSpc>
                        <a:spcBef>
                          <a:spcPts val="0"/>
                        </a:spcBef>
                        <a:spcAft>
                          <a:spcPts val="0"/>
                        </a:spcAft>
                        <a:buFontTx/>
                        <a:buBlip>
                          <a:blip r:embed="rId2"/>
                        </a:buBlip>
                      </a:pPr>
                      <a:r>
                        <a:rPr lang="en-US" sz="800" dirty="0">
                          <a:solidFill>
                            <a:schemeClr val="tx1"/>
                          </a:solidFill>
                          <a:effectLst/>
                          <a:latin typeface="+mn-lt"/>
                          <a:ea typeface="Calibri" panose="020F0502020204030204" pitchFamily="34" charset="0"/>
                          <a:cs typeface="Times New Roman" panose="02020603050405020304" pitchFamily="18" charset="0"/>
                        </a:rPr>
                        <a:t>Recognise the difference between life in this country and life in different countries. </a:t>
                      </a:r>
                    </a:p>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800" b="0" dirty="0">
                          <a:solidFill>
                            <a:schemeClr val="tx1"/>
                          </a:solidFill>
                          <a:effectLst/>
                          <a:latin typeface="+mn-lt"/>
                          <a:ea typeface="Calibri" panose="020F0502020204030204" pitchFamily="34" charset="0"/>
                          <a:cs typeface="Amatic SC" panose="00000500000000000000" pitchFamily="2" charset="-79"/>
                        </a:rPr>
                        <a:t>Introduce the children to recycling and how it can take care of our world. Look at what rubbish can do to our environment and animals. </a:t>
                      </a:r>
                      <a:r>
                        <a:rPr lang="en-US" sz="800" dirty="0">
                          <a:latin typeface="+mn-lt"/>
                        </a:rPr>
                        <a:t>Create opportunities to discuss how we care for the natural world around us.</a:t>
                      </a:r>
                      <a:endParaRPr lang="en-GB" sz="800" b="0" dirty="0">
                        <a:solidFill>
                          <a:schemeClr val="tx1"/>
                        </a:solidFill>
                        <a:effectLst/>
                        <a:latin typeface="+mn-lt"/>
                        <a:ea typeface="Calibri" panose="020F0502020204030204" pitchFamily="34" charset="0"/>
                        <a:cs typeface="Amatic SC" panose="00000500000000000000" pitchFamily="2" charset="-79"/>
                      </a:endParaRPr>
                    </a:p>
                    <a:p>
                      <a:pPr marL="171450" marR="0" indent="-171450" algn="ctr">
                        <a:lnSpc>
                          <a:spcPct val="107000"/>
                        </a:lnSpc>
                        <a:spcBef>
                          <a:spcPts val="0"/>
                        </a:spcBef>
                        <a:spcAft>
                          <a:spcPts val="0"/>
                        </a:spcAft>
                        <a:buFontTx/>
                        <a:buBlip>
                          <a:blip r:embed="rId2"/>
                        </a:buBlip>
                      </a:pPr>
                      <a:endParaRPr lang="en-US" sz="8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hMerge="1">
                  <a:txBody>
                    <a:bodyPr/>
                    <a:lstStyle/>
                    <a:p>
                      <a:endParaRPr lang="en-US"/>
                    </a:p>
                  </a:txBody>
                  <a:tcPr/>
                </a:tc>
                <a:extLst>
                  <a:ext uri="{0D108BD9-81ED-4DB2-BD59-A6C34878D82A}">
                    <a16:rowId xmlns:a16="http://schemas.microsoft.com/office/drawing/2014/main" val="1299007805"/>
                  </a:ext>
                </a:extLst>
              </a:tr>
            </a:tbl>
          </a:graphicData>
        </a:graphic>
      </p:graphicFrame>
      <p:sp>
        <p:nvSpPr>
          <p:cNvPr id="4" name="TextBox 3">
            <a:extLst>
              <a:ext uri="{FF2B5EF4-FFF2-40B4-BE49-F238E27FC236}">
                <a16:creationId xmlns:a16="http://schemas.microsoft.com/office/drawing/2014/main" id="{67563609-016C-4192-36E8-8D8BC5593BD9}"/>
              </a:ext>
            </a:extLst>
          </p:cNvPr>
          <p:cNvSpPr txBox="1"/>
          <p:nvPr/>
        </p:nvSpPr>
        <p:spPr>
          <a:xfrm>
            <a:off x="6480500" y="143033"/>
            <a:ext cx="5711500" cy="1169551"/>
          </a:xfrm>
          <a:prstGeom prst="rect">
            <a:avLst/>
          </a:prstGeom>
          <a:noFill/>
        </p:spPr>
        <p:txBody>
          <a:bodyPr wrap="square">
            <a:spAutoFit/>
          </a:bodyPr>
          <a:lstStyle/>
          <a:p>
            <a:r>
              <a:rPr lang="en-GB" sz="1400" dirty="0"/>
              <a:t>RE in Foundation Stage is covered in the Understanding the World, PSE and Expressive Arts and Design parts of the EYFS curriculum. Stories are read by adults introducing key celebrations and ideas </a:t>
            </a:r>
            <a:r>
              <a:rPr lang="en-GB" sz="1400" dirty="0" err="1"/>
              <a:t>e.g</a:t>
            </a:r>
            <a:r>
              <a:rPr lang="en-GB" sz="1400" dirty="0"/>
              <a:t> Christmas, Easter, different families. It is continued through activities in continuous provision </a:t>
            </a:r>
            <a:r>
              <a:rPr lang="en-GB" sz="1400" dirty="0" err="1"/>
              <a:t>e.g</a:t>
            </a:r>
            <a:r>
              <a:rPr lang="en-GB" sz="1400" dirty="0"/>
              <a:t> diva lamps in the playdough area. </a:t>
            </a:r>
          </a:p>
        </p:txBody>
      </p:sp>
      <p:sp>
        <p:nvSpPr>
          <p:cNvPr id="5" name="Title 1">
            <a:extLst>
              <a:ext uri="{FF2B5EF4-FFF2-40B4-BE49-F238E27FC236}">
                <a16:creationId xmlns:a16="http://schemas.microsoft.com/office/drawing/2014/main" id="{A1D8772A-64B0-4A2E-FA29-DA044123E3B5}"/>
              </a:ext>
            </a:extLst>
          </p:cNvPr>
          <p:cNvSpPr txBox="1">
            <a:spLocks/>
          </p:cNvSpPr>
          <p:nvPr/>
        </p:nvSpPr>
        <p:spPr>
          <a:xfrm>
            <a:off x="-3718351" y="-114137"/>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RE EYFS</a:t>
            </a:r>
          </a:p>
        </p:txBody>
      </p:sp>
    </p:spTree>
    <p:extLst>
      <p:ext uri="{BB962C8B-B14F-4D97-AF65-F5344CB8AC3E}">
        <p14:creationId xmlns:p14="http://schemas.microsoft.com/office/powerpoint/2010/main" val="427512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427996BE-6632-0F40-A7B7-9F228465E093}"/>
              </a:ext>
            </a:extLst>
          </p:cNvPr>
          <p:cNvGraphicFramePr>
            <a:graphicFrameLocks noGrp="1"/>
          </p:cNvGraphicFramePr>
          <p:nvPr>
            <p:extLst>
              <p:ext uri="{D42A27DB-BD31-4B8C-83A1-F6EECF244321}">
                <p14:modId xmlns:p14="http://schemas.microsoft.com/office/powerpoint/2010/main" val="3117701690"/>
              </p:ext>
            </p:extLst>
          </p:nvPr>
        </p:nvGraphicFramePr>
        <p:xfrm>
          <a:off x="613774" y="1541495"/>
          <a:ext cx="11408337" cy="4747192"/>
        </p:xfrm>
        <a:graphic>
          <a:graphicData uri="http://schemas.openxmlformats.org/drawingml/2006/table">
            <a:tbl>
              <a:tblPr firstRow="1" firstCol="1" bandRow="1">
                <a:tableStyleId>{5C22544A-7EE6-4342-B048-85BDC9FD1C3A}</a:tableStyleId>
              </a:tblPr>
              <a:tblGrid>
                <a:gridCol w="1263515">
                  <a:extLst>
                    <a:ext uri="{9D8B030D-6E8A-4147-A177-3AD203B41FA5}">
                      <a16:colId xmlns:a16="http://schemas.microsoft.com/office/drawing/2014/main" val="3401256802"/>
                    </a:ext>
                  </a:extLst>
                </a:gridCol>
                <a:gridCol w="2226659">
                  <a:extLst>
                    <a:ext uri="{9D8B030D-6E8A-4147-A177-3AD203B41FA5}">
                      <a16:colId xmlns:a16="http://schemas.microsoft.com/office/drawing/2014/main" val="3268591095"/>
                    </a:ext>
                  </a:extLst>
                </a:gridCol>
                <a:gridCol w="1460486">
                  <a:extLst>
                    <a:ext uri="{9D8B030D-6E8A-4147-A177-3AD203B41FA5}">
                      <a16:colId xmlns:a16="http://schemas.microsoft.com/office/drawing/2014/main" val="2164551869"/>
                    </a:ext>
                  </a:extLst>
                </a:gridCol>
                <a:gridCol w="2312998">
                  <a:extLst>
                    <a:ext uri="{9D8B030D-6E8A-4147-A177-3AD203B41FA5}">
                      <a16:colId xmlns:a16="http://schemas.microsoft.com/office/drawing/2014/main" val="3423813128"/>
                    </a:ext>
                  </a:extLst>
                </a:gridCol>
                <a:gridCol w="1035006">
                  <a:extLst>
                    <a:ext uri="{9D8B030D-6E8A-4147-A177-3AD203B41FA5}">
                      <a16:colId xmlns:a16="http://schemas.microsoft.com/office/drawing/2014/main" val="226506178"/>
                    </a:ext>
                  </a:extLst>
                </a:gridCol>
                <a:gridCol w="1699851">
                  <a:extLst>
                    <a:ext uri="{9D8B030D-6E8A-4147-A177-3AD203B41FA5}">
                      <a16:colId xmlns:a16="http://schemas.microsoft.com/office/drawing/2014/main" val="2957349265"/>
                    </a:ext>
                  </a:extLst>
                </a:gridCol>
                <a:gridCol w="1409822">
                  <a:extLst>
                    <a:ext uri="{9D8B030D-6E8A-4147-A177-3AD203B41FA5}">
                      <a16:colId xmlns:a16="http://schemas.microsoft.com/office/drawing/2014/main" val="1677197717"/>
                    </a:ext>
                  </a:extLst>
                </a:gridCol>
              </a:tblGrid>
              <a:tr h="181170">
                <a:tc>
                  <a:txBody>
                    <a:bodyPr/>
                    <a:lstStyle/>
                    <a:p>
                      <a:pPr marL="0" marR="0" algn="ctr">
                        <a:lnSpc>
                          <a:spcPct val="107000"/>
                        </a:lnSpc>
                        <a:spcBef>
                          <a:spcPts val="0"/>
                        </a:spcBef>
                        <a:spcAft>
                          <a:spcPts val="0"/>
                        </a:spcAft>
                      </a:pPr>
                      <a:r>
                        <a:rPr lang="en-GB" sz="1000">
                          <a:solidFill>
                            <a:schemeClr val="tx1"/>
                          </a:solidFill>
                          <a:effectLst/>
                          <a:latin typeface="+mn-lt"/>
                        </a:rPr>
                        <a:t>Term</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a:txBody>
                    <a:bodyPr/>
                    <a:lstStyle/>
                    <a:p>
                      <a:pPr marL="0" marR="0" algn="ctr">
                        <a:lnSpc>
                          <a:spcPct val="107000"/>
                        </a:lnSpc>
                        <a:spcBef>
                          <a:spcPts val="0"/>
                        </a:spcBef>
                        <a:spcAft>
                          <a:spcPts val="0"/>
                        </a:spcAft>
                      </a:pPr>
                      <a:r>
                        <a:rPr lang="en-GB" sz="1000">
                          <a:solidFill>
                            <a:schemeClr val="tx1"/>
                          </a:solidFill>
                          <a:effectLst/>
                          <a:latin typeface="+mn-lt"/>
                        </a:rPr>
                        <a:t>Autumn 1</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1000">
                          <a:solidFill>
                            <a:schemeClr val="tx1"/>
                          </a:solidFill>
                          <a:effectLst/>
                          <a:latin typeface="+mn-lt"/>
                        </a:rPr>
                        <a:t>Autumn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1000">
                          <a:solidFill>
                            <a:schemeClr val="tx1"/>
                          </a:solidFill>
                          <a:effectLst/>
                          <a:latin typeface="+mn-lt"/>
                        </a:rPr>
                        <a:t>Spring 1</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1000">
                          <a:solidFill>
                            <a:schemeClr val="tx1"/>
                          </a:solidFill>
                          <a:effectLst/>
                          <a:latin typeface="+mn-lt"/>
                        </a:rPr>
                        <a:t>Spring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1000">
                          <a:solidFill>
                            <a:schemeClr val="tx1"/>
                          </a:solidFill>
                          <a:effectLst/>
                          <a:latin typeface="+mn-lt"/>
                        </a:rPr>
                        <a:t>Summer 1</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tc>
                  <a:txBody>
                    <a:bodyPr/>
                    <a:lstStyle/>
                    <a:p>
                      <a:pPr marL="0" marR="0" algn="ctr">
                        <a:lnSpc>
                          <a:spcPct val="107000"/>
                        </a:lnSpc>
                        <a:spcBef>
                          <a:spcPts val="0"/>
                        </a:spcBef>
                        <a:spcAft>
                          <a:spcPts val="0"/>
                        </a:spcAft>
                      </a:pPr>
                      <a:r>
                        <a:rPr lang="en-GB" sz="1000">
                          <a:solidFill>
                            <a:schemeClr val="tx1"/>
                          </a:solidFill>
                          <a:effectLst/>
                          <a:latin typeface="+mn-lt"/>
                        </a:rPr>
                        <a:t>Summer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extLst>
                  <a:ext uri="{0D108BD9-81ED-4DB2-BD59-A6C34878D82A}">
                    <a16:rowId xmlns:a16="http://schemas.microsoft.com/office/drawing/2014/main" val="521371201"/>
                  </a:ext>
                </a:extLst>
              </a:tr>
              <a:tr h="756022">
                <a:tc>
                  <a:txBody>
                    <a:bodyPr/>
                    <a:lstStyle/>
                    <a:p>
                      <a:pPr marL="0" marR="0" algn="ctr">
                        <a:lnSpc>
                          <a:spcPct val="107000"/>
                        </a:lnSpc>
                        <a:spcBef>
                          <a:spcPts val="0"/>
                        </a:spcBef>
                        <a:spcAft>
                          <a:spcPts val="0"/>
                        </a:spcAft>
                      </a:pPr>
                      <a:r>
                        <a:rPr lang="en-GB" sz="1000" dirty="0">
                          <a:solidFill>
                            <a:schemeClr val="tx1"/>
                          </a:solidFill>
                          <a:effectLst/>
                          <a:latin typeface="+mn-lt"/>
                        </a:rPr>
                        <a:t>Theme </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Who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All about me, my feelings, similarities and differences, my family, celebrations, past and present.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What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Evolution, human bodies, staying healthy, oral hygiene, amazing humans, plants vs humans, minibeasts and life cycles.</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Where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Where I live, the UK, fossils/dinosaurs, the world, pirates, space, and how to care for the planet.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tc hMerge="1">
                  <a:txBody>
                    <a:bodyPr/>
                    <a:lstStyle/>
                    <a:p>
                      <a:endParaRPr lang="en-US"/>
                    </a:p>
                  </a:txBody>
                  <a:tcPr/>
                </a:tc>
                <a:extLst>
                  <a:ext uri="{0D108BD9-81ED-4DB2-BD59-A6C34878D82A}">
                    <a16:rowId xmlns:a16="http://schemas.microsoft.com/office/drawing/2014/main" val="853664077"/>
                  </a:ext>
                </a:extLst>
              </a:tr>
              <a:tr h="1117920">
                <a:tc>
                  <a:txBody>
                    <a:bodyPr/>
                    <a:lstStyle/>
                    <a:p>
                      <a:pPr marL="0" marR="0" algn="ctr">
                        <a:lnSpc>
                          <a:spcPct val="107000"/>
                        </a:lnSpc>
                        <a:spcBef>
                          <a:spcPts val="0"/>
                        </a:spcBef>
                        <a:spcAft>
                          <a:spcPts val="0"/>
                        </a:spcAft>
                      </a:pPr>
                      <a:r>
                        <a:rPr lang="en-US" sz="1000" dirty="0">
                          <a:solidFill>
                            <a:schemeClr val="tx1"/>
                          </a:solidFill>
                          <a:effectLst/>
                          <a:latin typeface="+mn-lt"/>
                          <a:ea typeface="Calibri" panose="020F0502020204030204" pitchFamily="34" charset="0"/>
                          <a:cs typeface="Times New Roman" panose="02020603050405020304" pitchFamily="18" charset="0"/>
                        </a:rPr>
                        <a:t>Expressive Arts and Design</a:t>
                      </a:r>
                    </a:p>
                    <a:p>
                      <a:pPr marL="0" marR="0" algn="ctr">
                        <a:lnSpc>
                          <a:spcPct val="107000"/>
                        </a:lnSpc>
                        <a:spcBef>
                          <a:spcPts val="0"/>
                        </a:spcBef>
                        <a:spcAft>
                          <a:spcPts val="0"/>
                        </a:spcAft>
                      </a:pP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gridSpan="2">
                  <a:txBody>
                    <a:bodyPr/>
                    <a:lstStyle/>
                    <a:p>
                      <a:pPr marL="171450" indent="-171450" algn="ctr">
                        <a:buFontTx/>
                        <a:buBlip>
                          <a:blip r:embed="rId2"/>
                        </a:buBlip>
                      </a:pPr>
                      <a:r>
                        <a:rPr lang="en-GB" sz="1000" b="0" dirty="0">
                          <a:solidFill>
                            <a:schemeClr val="tx1"/>
                          </a:solidFill>
                          <a:latin typeface="+mn-lt"/>
                          <a:cs typeface="Amatic SC" panose="00000500000000000000" pitchFamily="2" charset="-79"/>
                        </a:rPr>
                        <a:t>Navigating key locations in school e.g. hall. </a:t>
                      </a:r>
                    </a:p>
                    <a:p>
                      <a:pPr marL="171450" indent="-171450" algn="ctr">
                        <a:buFontTx/>
                        <a:buBlip>
                          <a:blip r:embed="rId2"/>
                        </a:buBlip>
                      </a:pPr>
                      <a:r>
                        <a:rPr lang="en-GB" sz="1000" b="0" dirty="0">
                          <a:solidFill>
                            <a:srgbClr val="FF0000"/>
                          </a:solidFill>
                          <a:latin typeface="+mn-lt"/>
                          <a:cs typeface="Amatic SC" panose="00000500000000000000" pitchFamily="2" charset="-79"/>
                        </a:rPr>
                        <a:t>Where do we live? Explore via google maps.</a:t>
                      </a:r>
                    </a:p>
                    <a:p>
                      <a:pPr marL="171450" indent="-171450" algn="ctr">
                        <a:buFontTx/>
                        <a:buBlip>
                          <a:blip r:embed="rId2"/>
                        </a:buBlip>
                      </a:pPr>
                      <a:r>
                        <a:rPr lang="en-GB" sz="1000" b="0" dirty="0">
                          <a:solidFill>
                            <a:schemeClr val="tx1"/>
                          </a:solidFill>
                          <a:latin typeface="+mn-lt"/>
                          <a:cs typeface="Amatic SC" panose="00000500000000000000" pitchFamily="2" charset="-79"/>
                        </a:rPr>
                        <a:t>Join in with a range of songs/nursery rhymes.</a:t>
                      </a:r>
                    </a:p>
                    <a:p>
                      <a:pPr marL="171450" indent="-171450" algn="ctr">
                        <a:buFontTx/>
                        <a:buBlip>
                          <a:blip r:embed="rId2"/>
                        </a:buBlip>
                      </a:pPr>
                      <a:r>
                        <a:rPr lang="en-GB" sz="1000" b="0" dirty="0">
                          <a:solidFill>
                            <a:schemeClr val="tx1"/>
                          </a:solidFill>
                          <a:latin typeface="+mn-lt"/>
                          <a:cs typeface="Amatic SC" panose="00000500000000000000" pitchFamily="2" charset="-79"/>
                        </a:rPr>
                        <a:t>Call and response songs. </a:t>
                      </a:r>
                    </a:p>
                    <a:p>
                      <a:pPr marL="171450" indent="-171450" algn="ctr">
                        <a:buFontTx/>
                        <a:buBlip>
                          <a:blip r:embed="rId2"/>
                        </a:buBlip>
                      </a:pPr>
                      <a:r>
                        <a:rPr lang="en-GB" sz="1000" b="0" dirty="0">
                          <a:solidFill>
                            <a:schemeClr val="tx1"/>
                          </a:solidFill>
                          <a:latin typeface="+mn-lt"/>
                          <a:cs typeface="Amatic SC" panose="00000500000000000000" pitchFamily="2" charset="-79"/>
                        </a:rPr>
                        <a:t>Use a variety of mark-making resources.</a:t>
                      </a:r>
                    </a:p>
                    <a:p>
                      <a:pPr marL="171450" indent="-171450" algn="ctr">
                        <a:buFontTx/>
                        <a:buBlip>
                          <a:blip r:embed="rId2"/>
                        </a:buBlip>
                      </a:pPr>
                      <a:r>
                        <a:rPr lang="en-GB" sz="1000" b="0" dirty="0">
                          <a:solidFill>
                            <a:schemeClr val="tx1"/>
                          </a:solidFill>
                          <a:latin typeface="+mn-lt"/>
                          <a:cs typeface="Amatic SC" panose="00000500000000000000" pitchFamily="2" charset="-79"/>
                        </a:rPr>
                        <a:t>Begin to select colours for a purpose. </a:t>
                      </a:r>
                    </a:p>
                    <a:p>
                      <a:pPr marL="171450" indent="-171450" algn="ctr">
                        <a:buFontTx/>
                        <a:buBlip>
                          <a:blip r:embed="rId2"/>
                        </a:buBlip>
                      </a:pPr>
                      <a:r>
                        <a:rPr lang="en-GB" sz="1000" b="0" dirty="0">
                          <a:solidFill>
                            <a:schemeClr val="tx1"/>
                          </a:solidFill>
                          <a:latin typeface="+mn-lt"/>
                          <a:cs typeface="Amatic SC" panose="00000500000000000000" pitchFamily="2" charset="-79"/>
                        </a:rPr>
                        <a:t>Beginning to mix colours.</a:t>
                      </a:r>
                    </a:p>
                    <a:p>
                      <a:pPr marL="171450" indent="-171450" algn="ctr">
                        <a:buFontTx/>
                        <a:buBlip>
                          <a:blip r:embed="rId2"/>
                        </a:buBlip>
                      </a:pPr>
                      <a:r>
                        <a:rPr lang="en-GB" sz="1000" b="0" dirty="0">
                          <a:solidFill>
                            <a:schemeClr val="tx1"/>
                          </a:solidFill>
                          <a:latin typeface="+mn-lt"/>
                          <a:cs typeface="Amatic SC" panose="00000500000000000000" pitchFamily="2" charset="-79"/>
                        </a:rPr>
                        <a:t>Create a collaborative art piece for display. </a:t>
                      </a:r>
                    </a:p>
                    <a:p>
                      <a:pPr marL="171450" indent="-171450" algn="ctr">
                        <a:buFontTx/>
                        <a:buBlip>
                          <a:blip r:embed="rId2"/>
                        </a:buBlip>
                      </a:pPr>
                      <a:r>
                        <a:rPr lang="en-GB" sz="1000" b="0" dirty="0">
                          <a:solidFill>
                            <a:schemeClr val="tx1"/>
                          </a:solidFill>
                          <a:latin typeface="+mn-lt"/>
                          <a:cs typeface="Amatic SC" panose="00000500000000000000" pitchFamily="2" charset="-79"/>
                        </a:rPr>
                        <a:t>Join in with role play games and use resources for props.</a:t>
                      </a:r>
                    </a:p>
                    <a:p>
                      <a:pPr marL="171450" indent="-171450" algn="ctr">
                        <a:buFontTx/>
                        <a:buBlip>
                          <a:blip r:embed="rId2"/>
                        </a:buBlip>
                      </a:pPr>
                      <a:r>
                        <a:rPr lang="en-GB" sz="1000" b="0" dirty="0">
                          <a:solidFill>
                            <a:schemeClr val="tx1"/>
                          </a:solidFill>
                          <a:latin typeface="+mn-lt"/>
                          <a:cs typeface="Amatic SC" panose="00000500000000000000" pitchFamily="2" charset="-79"/>
                        </a:rPr>
                        <a:t>Build models using construction equipment. </a:t>
                      </a:r>
                    </a:p>
                    <a:p>
                      <a:pPr marL="171450" indent="-171450" algn="ctr">
                        <a:buFontTx/>
                        <a:buBlip>
                          <a:blip r:embed="rId2"/>
                        </a:buBlip>
                      </a:pPr>
                      <a:r>
                        <a:rPr lang="en-GB" sz="1000" b="0" dirty="0">
                          <a:solidFill>
                            <a:schemeClr val="tx1"/>
                          </a:solidFill>
                          <a:latin typeface="+mn-lt"/>
                          <a:cs typeface="Amatic SC" panose="00000500000000000000" pitchFamily="2" charset="-79"/>
                        </a:rPr>
                        <a:t>Self portraits.</a:t>
                      </a:r>
                    </a:p>
                    <a:p>
                      <a:pPr marL="171450" indent="-171450" algn="ctr">
                        <a:buFontTx/>
                        <a:buBlip>
                          <a:blip r:embed="rId2"/>
                        </a:buBlip>
                      </a:pPr>
                      <a:r>
                        <a:rPr lang="en-GB" sz="1000" b="0" dirty="0">
                          <a:solidFill>
                            <a:srgbClr val="FF0000"/>
                          </a:solidFill>
                          <a:latin typeface="+mn-lt"/>
                          <a:cs typeface="Amatic SC" panose="00000500000000000000" pitchFamily="2" charset="-79"/>
                        </a:rPr>
                        <a:t>Portraits of Family members.</a:t>
                      </a:r>
                    </a:p>
                    <a:p>
                      <a:pPr marL="171450" indent="-171450" algn="ctr">
                        <a:buFontTx/>
                        <a:buBlip>
                          <a:blip r:embed="rId2"/>
                        </a:buBlip>
                      </a:pPr>
                      <a:r>
                        <a:rPr lang="en-GB" sz="1000" b="0" dirty="0">
                          <a:solidFill>
                            <a:schemeClr val="tx1"/>
                          </a:solidFill>
                          <a:latin typeface="+mn-lt"/>
                          <a:cs typeface="Amatic SC" panose="00000500000000000000" pitchFamily="2" charset="-79"/>
                        </a:rPr>
                        <a:t>Junk modelling – houses.</a:t>
                      </a:r>
                    </a:p>
                    <a:p>
                      <a:pPr marL="171450" indent="-171450" algn="ctr">
                        <a:buFontTx/>
                        <a:buBlip>
                          <a:blip r:embed="rId2"/>
                        </a:buBlip>
                      </a:pPr>
                      <a:r>
                        <a:rPr lang="en-GB" sz="1000" b="0" dirty="0">
                          <a:solidFill>
                            <a:schemeClr val="tx1"/>
                          </a:solidFill>
                          <a:latin typeface="+mn-lt"/>
                          <a:cs typeface="Amatic SC" panose="00000500000000000000" pitchFamily="2" charset="-79"/>
                        </a:rPr>
                        <a:t>Movement dances (copy dance moves).</a:t>
                      </a:r>
                    </a:p>
                    <a:p>
                      <a:pPr marL="171450" indent="-171450" algn="ctr">
                        <a:buFontTx/>
                        <a:buBlip>
                          <a:blip r:embed="rId2"/>
                        </a:buBlip>
                      </a:pPr>
                      <a:r>
                        <a:rPr lang="en-GB" sz="1000" b="0" dirty="0">
                          <a:solidFill>
                            <a:schemeClr val="tx1"/>
                          </a:solidFill>
                          <a:latin typeface="+mn-lt"/>
                          <a:cs typeface="Amatic SC" panose="00000500000000000000" pitchFamily="2" charset="-79"/>
                        </a:rPr>
                        <a:t>Explore instruments. </a:t>
                      </a:r>
                    </a:p>
                    <a:p>
                      <a:pPr marL="171450" indent="-171450" algn="ctr">
                        <a:buFontTx/>
                        <a:buBlip>
                          <a:blip r:embed="rId2"/>
                        </a:buBlip>
                      </a:pPr>
                      <a:r>
                        <a:rPr lang="en-GB" sz="1000" b="0" dirty="0">
                          <a:solidFill>
                            <a:schemeClr val="tx1"/>
                          </a:solidFill>
                          <a:latin typeface="+mn-lt"/>
                          <a:cs typeface="Amatic SC" panose="00000500000000000000" pitchFamily="2" charset="-79"/>
                        </a:rPr>
                        <a:t>Firework pictures.</a:t>
                      </a:r>
                    </a:p>
                    <a:p>
                      <a:pPr marL="171450" indent="-171450" algn="ctr">
                        <a:buFontTx/>
                        <a:buBlip>
                          <a:blip r:embed="rId2"/>
                        </a:buBlip>
                      </a:pPr>
                      <a:r>
                        <a:rPr lang="en-GB" sz="1000" b="0" dirty="0">
                          <a:solidFill>
                            <a:schemeClr val="tx1"/>
                          </a:solidFill>
                          <a:latin typeface="+mn-lt"/>
                          <a:cs typeface="Amatic SC" panose="00000500000000000000" pitchFamily="2" charset="-79"/>
                        </a:rPr>
                        <a:t>Christmas decorations.</a:t>
                      </a:r>
                    </a:p>
                    <a:p>
                      <a:pPr marL="171450" indent="-171450" algn="ctr">
                        <a:buFontTx/>
                        <a:buBlip>
                          <a:blip r:embed="rId2"/>
                        </a:buBlip>
                      </a:pPr>
                      <a:r>
                        <a:rPr lang="en-GB" sz="1000" b="0" dirty="0">
                          <a:solidFill>
                            <a:schemeClr val="tx1"/>
                          </a:solidFill>
                          <a:latin typeface="+mn-lt"/>
                          <a:cs typeface="Amatic SC" panose="00000500000000000000" pitchFamily="2" charset="-79"/>
                        </a:rPr>
                        <a:t>Divas</a:t>
                      </a:r>
                    </a:p>
                    <a:p>
                      <a:pPr marL="171450" indent="-171450" algn="ctr">
                        <a:buFontTx/>
                        <a:buBlip>
                          <a:blip r:embed="rId2"/>
                        </a:buBlip>
                      </a:pPr>
                      <a:r>
                        <a:rPr lang="en-GB" sz="1000" b="0" dirty="0">
                          <a:solidFill>
                            <a:srgbClr val="FF0000"/>
                          </a:solidFill>
                          <a:latin typeface="+mn-lt"/>
                          <a:cs typeface="Amatic SC" panose="00000500000000000000" pitchFamily="2" charset="-79"/>
                        </a:rPr>
                        <a:t>Christmas songs.</a:t>
                      </a:r>
                    </a:p>
                    <a:p>
                      <a:pPr marL="171450" indent="-171450" algn="ctr">
                        <a:buFontTx/>
                        <a:buBlip>
                          <a:blip r:embed="rId2"/>
                        </a:buBlip>
                      </a:pPr>
                      <a:r>
                        <a:rPr lang="en-GB" sz="1000" b="0" dirty="0">
                          <a:solidFill>
                            <a:srgbClr val="FF0000"/>
                          </a:solidFill>
                          <a:latin typeface="+mn-lt"/>
                          <a:cs typeface="Amatic SC" panose="00000500000000000000" pitchFamily="2" charset="-79"/>
                        </a:rPr>
                        <a:t>Nativity.</a:t>
                      </a:r>
                    </a:p>
                    <a:p>
                      <a:pPr marL="171450" indent="-171450" algn="ctr">
                        <a:buFontTx/>
                        <a:buBlip>
                          <a:blip r:embed="rId2"/>
                        </a:buBlip>
                      </a:pPr>
                      <a:r>
                        <a:rPr lang="en-GB" sz="1000" b="0" dirty="0">
                          <a:solidFill>
                            <a:schemeClr val="tx1"/>
                          </a:solidFill>
                          <a:latin typeface="+mn-lt"/>
                          <a:cs typeface="Amatic SC" panose="00000500000000000000" pitchFamily="2" charset="-79"/>
                        </a:rPr>
                        <a:t>Listen to and talk about a range of different types of music – how does it make you feel. </a:t>
                      </a:r>
                    </a:p>
                    <a:p>
                      <a:pPr marL="171450" marR="0" lvl="0" indent="-171450" algn="ctr" defTabSz="914400" rtl="0" eaLnBrk="1" fontAlgn="auto" latinLnBrk="0" hangingPunct="1">
                        <a:lnSpc>
                          <a:spcPct val="100000"/>
                        </a:lnSpc>
                        <a:spcBef>
                          <a:spcPts val="0"/>
                        </a:spcBef>
                        <a:spcAft>
                          <a:spcPts val="0"/>
                        </a:spcAft>
                        <a:buClrTx/>
                        <a:buSzTx/>
                        <a:buFontTx/>
                        <a:buBlip>
                          <a:blip r:embed="rId2"/>
                        </a:buBlip>
                        <a:tabLst/>
                        <a:defRPr/>
                      </a:pPr>
                      <a:r>
                        <a:rPr lang="en-US" sz="1000" dirty="0">
                          <a:solidFill>
                            <a:schemeClr val="tx1"/>
                          </a:solidFill>
                          <a:effectLst/>
                          <a:latin typeface="+mn-lt"/>
                          <a:ea typeface="Calibri" panose="020F0502020204030204" pitchFamily="34" charset="0"/>
                          <a:cs typeface="Times New Roman" panose="02020603050405020304" pitchFamily="18" charset="0"/>
                        </a:rPr>
                        <a:t>Stage in the outdoor area to engage in music making and dance. </a:t>
                      </a:r>
                      <a:endParaRPr lang="en-GB" sz="1000" b="0" dirty="0">
                        <a:solidFill>
                          <a:schemeClr val="tx1"/>
                        </a:solidFill>
                        <a:latin typeface="+mn-lt"/>
                        <a:cs typeface="Amatic SC" panose="00000500000000000000" pitchFamily="2" charset="-79"/>
                      </a:endParaRPr>
                    </a:p>
                    <a:p>
                      <a:pPr marL="171450" indent="-171450" algn="ctr">
                        <a:buFontTx/>
                        <a:buBlip>
                          <a:blip r:embed="rId2"/>
                        </a:buBlip>
                      </a:pPr>
                      <a:endParaRPr lang="en-GB" sz="1000" b="1" dirty="0">
                        <a:solidFill>
                          <a:schemeClr val="bg1">
                            <a:lumMod val="50000"/>
                          </a:schemeClr>
                        </a:solidFill>
                        <a:latin typeface="+mn-lt"/>
                        <a:cs typeface="Amatic SC" panose="00000500000000000000" pitchFamily="2" charset="-79"/>
                      </a:endParaRPr>
                    </a:p>
                  </a:txBody>
                  <a:tcPr marL="51465" marR="51465" marT="0" marB="0">
                    <a:noFill/>
                  </a:tcPr>
                </a:tc>
                <a:tc hMerge="1">
                  <a:txBody>
                    <a:bodyPr/>
                    <a:lstStyle/>
                    <a:p>
                      <a:endParaRPr lang="en-US"/>
                    </a:p>
                  </a:txBody>
                  <a:tcPr/>
                </a:tc>
                <a:tc gridSpan="2">
                  <a:txBody>
                    <a:bodyPr/>
                    <a:lstStyle/>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Join in with role play and small world activities – incorporating stories into play. </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Join in with a range of songs/nursery rhymes. </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Movement dances.</a:t>
                      </a:r>
                    </a:p>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1000" b="0" dirty="0">
                          <a:solidFill>
                            <a:schemeClr val="tx1"/>
                          </a:solidFill>
                          <a:latin typeface="+mn-lt"/>
                          <a:cs typeface="Amatic SC" panose="00000500000000000000" pitchFamily="2" charset="-79"/>
                        </a:rPr>
                        <a:t>Explore instruments and begin to name some. </a:t>
                      </a:r>
                      <a:endParaRPr lang="en-US" sz="1000" dirty="0">
                        <a:solidFill>
                          <a:schemeClr val="tx1"/>
                        </a:solidFill>
                        <a:effectLst/>
                        <a:latin typeface="+mn-lt"/>
                        <a:ea typeface="Calibri" panose="020F0502020204030204" pitchFamily="34" charset="0"/>
                        <a:cs typeface="Times New Roman" panose="02020603050405020304" pitchFamily="18" charset="0"/>
                      </a:endParaRP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Symmetrical Butterflies. </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Mix colours to create new ones. </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Observational Drawings of plants. </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Design homes for hibernating animals. </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Making lanterns for Chinese New Year.</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Watch and discuss Chinese New Year dragon dances – expressing feelings, likes/dislikes and responses.</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Drawing around each other. </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Shadow drawing. </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Junk Modelling</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Lifecycles.</a:t>
                      </a:r>
                    </a:p>
                    <a:p>
                      <a:pPr marL="171450" marR="0" indent="-171450" algn="ctr">
                        <a:lnSpc>
                          <a:spcPct val="107000"/>
                        </a:lnSpc>
                        <a:spcBef>
                          <a:spcPts val="0"/>
                        </a:spcBef>
                        <a:spcAft>
                          <a:spcPts val="0"/>
                        </a:spcAft>
                        <a:buFontTx/>
                        <a:buBlip>
                          <a:blip r:embed="rId2"/>
                        </a:buBlip>
                      </a:pPr>
                      <a:r>
                        <a:rPr lang="en-US" sz="1000" dirty="0">
                          <a:solidFill>
                            <a:srgbClr val="FF0000"/>
                          </a:solidFill>
                          <a:effectLst/>
                          <a:latin typeface="+mn-lt"/>
                          <a:ea typeface="Calibri" panose="020F0502020204030204" pitchFamily="34" charset="0"/>
                          <a:cs typeface="Times New Roman" panose="02020603050405020304" pitchFamily="18" charset="0"/>
                        </a:rPr>
                        <a:t>Printing patterns on Easter Eggs.</a:t>
                      </a:r>
                    </a:p>
                    <a:p>
                      <a:pPr marL="171450" marR="0" indent="-171450" algn="ctr">
                        <a:lnSpc>
                          <a:spcPct val="107000"/>
                        </a:lnSpc>
                        <a:spcBef>
                          <a:spcPts val="0"/>
                        </a:spcBef>
                        <a:spcAft>
                          <a:spcPts val="0"/>
                        </a:spcAft>
                        <a:buFontTx/>
                        <a:buBlip>
                          <a:blip r:embed="rId2"/>
                        </a:buBlip>
                      </a:pPr>
                      <a:r>
                        <a:rPr lang="en-US" sz="1000" dirty="0">
                          <a:solidFill>
                            <a:srgbClr val="FF0000"/>
                          </a:solidFill>
                          <a:effectLst/>
                          <a:latin typeface="+mn-lt"/>
                          <a:ea typeface="Calibri" panose="020F0502020204030204" pitchFamily="34" charset="0"/>
                          <a:cs typeface="Times New Roman" panose="02020603050405020304" pitchFamily="18" charset="0"/>
                        </a:rPr>
                        <a:t>Easter Cards.</a:t>
                      </a:r>
                    </a:p>
                    <a:p>
                      <a:pPr marL="171450" marR="0" indent="-171450" algn="ctr">
                        <a:lnSpc>
                          <a:spcPct val="107000"/>
                        </a:lnSpc>
                        <a:spcBef>
                          <a:spcPts val="0"/>
                        </a:spcBef>
                        <a:spcAft>
                          <a:spcPts val="0"/>
                        </a:spcAft>
                        <a:buFontTx/>
                        <a:buBlip>
                          <a:blip r:embed="rId2"/>
                        </a:buBlip>
                      </a:pPr>
                      <a:r>
                        <a:rPr lang="en-US" sz="1000" dirty="0">
                          <a:solidFill>
                            <a:srgbClr val="FF0000"/>
                          </a:solidFill>
                          <a:effectLst/>
                          <a:latin typeface="+mn-lt"/>
                          <a:ea typeface="Calibri" panose="020F0502020204030204" pitchFamily="34" charset="0"/>
                          <a:cs typeface="Times New Roman" panose="02020603050405020304" pitchFamily="18" charset="0"/>
                        </a:rPr>
                        <a:t>Mothers Day Cards. </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Stage in the outdoor area to engage in music making and dance. </a:t>
                      </a:r>
                    </a:p>
                    <a:p>
                      <a:pPr marL="171450" marR="0" indent="-171450" algn="ctr">
                        <a:lnSpc>
                          <a:spcPct val="107000"/>
                        </a:lnSpc>
                        <a:spcBef>
                          <a:spcPts val="0"/>
                        </a:spcBef>
                        <a:spcAft>
                          <a:spcPts val="0"/>
                        </a:spcAft>
                        <a:buFontTx/>
                        <a:buBlip>
                          <a:blip r:embed="rId2"/>
                        </a:buBlip>
                      </a:pP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hMerge="1">
                  <a:txBody>
                    <a:bodyPr/>
                    <a:lstStyle/>
                    <a:p>
                      <a:endParaRPr lang="en-US"/>
                    </a:p>
                  </a:txBody>
                  <a:tcPr/>
                </a:tc>
                <a:tc gridSpan="2">
                  <a:txBody>
                    <a:bodyPr/>
                    <a:lstStyle/>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Join in with role play and small world activities – incorporating stories into play.</a:t>
                      </a:r>
                    </a:p>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US" sz="1000" dirty="0">
                          <a:solidFill>
                            <a:schemeClr val="tx1"/>
                          </a:solidFill>
                          <a:effectLst/>
                          <a:latin typeface="+mn-lt"/>
                          <a:ea typeface="Calibri" panose="020F0502020204030204" pitchFamily="34" charset="0"/>
                          <a:cs typeface="Times New Roman" panose="02020603050405020304" pitchFamily="18" charset="0"/>
                        </a:rPr>
                        <a:t>Join in with a range of songs/nursery rhymes. </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Movement Dances.</a:t>
                      </a:r>
                    </a:p>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US" sz="1000" dirty="0">
                          <a:solidFill>
                            <a:schemeClr val="tx1"/>
                          </a:solidFill>
                          <a:effectLst/>
                          <a:latin typeface="+mn-lt"/>
                          <a:ea typeface="Calibri" panose="020F0502020204030204" pitchFamily="34" charset="0"/>
                          <a:cs typeface="Times New Roman" panose="02020603050405020304" pitchFamily="18" charset="0"/>
                        </a:rPr>
                        <a:t>Stage in the outdoor area to engage in music making and dance. </a:t>
                      </a:r>
                    </a:p>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US" sz="1000" dirty="0">
                          <a:solidFill>
                            <a:schemeClr val="tx1"/>
                          </a:solidFill>
                          <a:effectLst/>
                          <a:latin typeface="+mn-lt"/>
                          <a:ea typeface="Calibri" panose="020F0502020204030204" pitchFamily="34" charset="0"/>
                          <a:cs typeface="Times New Roman" panose="02020603050405020304" pitchFamily="18" charset="0"/>
                        </a:rPr>
                        <a:t>Play an instrument to a simple beat. </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Design and make rockets. </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Creating outer space pictures.</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Design and make objects they need in space.</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Junk Modelling</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Exploration of other countries that have a contrasting life – dressing up in different costumes.</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Salt dough fossils.</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Treasure maps.</a:t>
                      </a:r>
                    </a:p>
                    <a:p>
                      <a:pPr marL="171450" marR="0" indent="-171450" algn="ctr">
                        <a:lnSpc>
                          <a:spcPct val="107000"/>
                        </a:lnSpc>
                        <a:spcBef>
                          <a:spcPts val="0"/>
                        </a:spcBef>
                        <a:spcAft>
                          <a:spcPts val="0"/>
                        </a:spcAft>
                        <a:buFontTx/>
                        <a:buBlip>
                          <a:blip r:embed="rId2"/>
                        </a:buBlip>
                      </a:pPr>
                      <a:r>
                        <a:rPr lang="en-US" sz="1000" dirty="0">
                          <a:solidFill>
                            <a:srgbClr val="FF0000"/>
                          </a:solidFill>
                          <a:effectLst/>
                          <a:latin typeface="+mn-lt"/>
                          <a:ea typeface="Calibri" panose="020F0502020204030204" pitchFamily="34" charset="0"/>
                          <a:cs typeface="Times New Roman" panose="02020603050405020304" pitchFamily="18" charset="0"/>
                        </a:rPr>
                        <a:t>Fathers Day Cards.</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Watercolour pictures – paint lines and circles to create an image. </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Making passports. </a:t>
                      </a:r>
                    </a:p>
                  </a:txBody>
                  <a:tcPr marL="51465" marR="51465" marT="0" marB="0">
                    <a:noFill/>
                  </a:tcPr>
                </a:tc>
                <a:tc hMerge="1">
                  <a:txBody>
                    <a:bodyPr/>
                    <a:lstStyle/>
                    <a:p>
                      <a:endParaRPr lang="en-US"/>
                    </a:p>
                  </a:txBody>
                  <a:tcPr/>
                </a:tc>
                <a:extLst>
                  <a:ext uri="{0D108BD9-81ED-4DB2-BD59-A6C34878D82A}">
                    <a16:rowId xmlns:a16="http://schemas.microsoft.com/office/drawing/2014/main" val="1299007805"/>
                  </a:ext>
                </a:extLst>
              </a:tr>
            </a:tbl>
          </a:graphicData>
        </a:graphic>
      </p:graphicFrame>
      <p:sp>
        <p:nvSpPr>
          <p:cNvPr id="2" name="TextBox 1">
            <a:extLst>
              <a:ext uri="{FF2B5EF4-FFF2-40B4-BE49-F238E27FC236}">
                <a16:creationId xmlns:a16="http://schemas.microsoft.com/office/drawing/2014/main" id="{04B8A79C-2614-94A7-7BC9-B825EAD8296D}"/>
              </a:ext>
            </a:extLst>
          </p:cNvPr>
          <p:cNvSpPr txBox="1"/>
          <p:nvPr/>
        </p:nvSpPr>
        <p:spPr>
          <a:xfrm>
            <a:off x="6480500" y="143033"/>
            <a:ext cx="5711500" cy="1169551"/>
          </a:xfrm>
          <a:prstGeom prst="rect">
            <a:avLst/>
          </a:prstGeom>
          <a:noFill/>
        </p:spPr>
        <p:txBody>
          <a:bodyPr wrap="square">
            <a:spAutoFit/>
          </a:bodyPr>
          <a:lstStyle/>
          <a:p>
            <a:r>
              <a:rPr lang="en-GB" sz="1400"/>
              <a:t>RE in Foundation Stage is covered in the Understanding the World, PSE and Expressive Arts and Design parts of the EYFS curriculum. Stories are read by adults introducing key celebrations and ideas e.g Christmas, Easter, different families. It is continued through activities in continuous provision e.g diva lamps in the playdough area. </a:t>
            </a:r>
            <a:endParaRPr lang="en-GB" sz="1400" dirty="0"/>
          </a:p>
        </p:txBody>
      </p:sp>
      <p:sp>
        <p:nvSpPr>
          <p:cNvPr id="4" name="Title 1">
            <a:extLst>
              <a:ext uri="{FF2B5EF4-FFF2-40B4-BE49-F238E27FC236}">
                <a16:creationId xmlns:a16="http://schemas.microsoft.com/office/drawing/2014/main" id="{A663B33C-6BD9-948A-1DFF-6839CE75F88B}"/>
              </a:ext>
            </a:extLst>
          </p:cNvPr>
          <p:cNvSpPr txBox="1">
            <a:spLocks/>
          </p:cNvSpPr>
          <p:nvPr/>
        </p:nvSpPr>
        <p:spPr>
          <a:xfrm>
            <a:off x="-3718351" y="-114137"/>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t>RE EYFS</a:t>
            </a:r>
            <a:endParaRPr lang="en-GB" dirty="0"/>
          </a:p>
        </p:txBody>
      </p:sp>
      <p:pic>
        <p:nvPicPr>
          <p:cNvPr id="6" name="Picture 5">
            <a:extLst>
              <a:ext uri="{FF2B5EF4-FFF2-40B4-BE49-F238E27FC236}">
                <a16:creationId xmlns:a16="http://schemas.microsoft.com/office/drawing/2014/main" id="{9EF5B8CE-A151-E8BA-FDB6-23A44AD0B89A}"/>
              </a:ext>
            </a:extLst>
          </p:cNvPr>
          <p:cNvPicPr>
            <a:picLocks noChangeAspect="1"/>
          </p:cNvPicPr>
          <p:nvPr/>
        </p:nvPicPr>
        <p:blipFill>
          <a:blip r:embed="rId3"/>
          <a:stretch>
            <a:fillRect/>
          </a:stretch>
        </p:blipFill>
        <p:spPr>
          <a:xfrm>
            <a:off x="10353368" y="6111277"/>
            <a:ext cx="1632156" cy="625383"/>
          </a:xfrm>
          <a:prstGeom prst="rect">
            <a:avLst/>
          </a:prstGeom>
        </p:spPr>
      </p:pic>
    </p:spTree>
    <p:extLst>
      <p:ext uri="{BB962C8B-B14F-4D97-AF65-F5344CB8AC3E}">
        <p14:creationId xmlns:p14="http://schemas.microsoft.com/office/powerpoint/2010/main" val="368056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DE714-8D13-4949-27E5-9982E3E98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FCF10F-8DC5-52BD-1284-7635F6D9D4F0}"/>
              </a:ext>
            </a:extLst>
          </p:cNvPr>
          <p:cNvSpPr>
            <a:spLocks noGrp="1"/>
          </p:cNvSpPr>
          <p:nvPr>
            <p:ph type="title"/>
          </p:nvPr>
        </p:nvSpPr>
        <p:spPr>
          <a:xfrm>
            <a:off x="58992" y="0"/>
            <a:ext cx="10515600" cy="1325563"/>
          </a:xfrm>
        </p:spPr>
        <p:txBody>
          <a:bodyPr/>
          <a:lstStyle/>
          <a:p>
            <a:r>
              <a:rPr lang="en-GB" dirty="0"/>
              <a:t>Curriculum Thread Documents</a:t>
            </a:r>
          </a:p>
        </p:txBody>
      </p:sp>
      <p:pic>
        <p:nvPicPr>
          <p:cNvPr id="3" name="Picture 2">
            <a:extLst>
              <a:ext uri="{FF2B5EF4-FFF2-40B4-BE49-F238E27FC236}">
                <a16:creationId xmlns:a16="http://schemas.microsoft.com/office/drawing/2014/main" id="{BF674BF0-DA04-A9D1-1341-1019013F2803}"/>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9" name="Picture 8">
            <a:extLst>
              <a:ext uri="{FF2B5EF4-FFF2-40B4-BE49-F238E27FC236}">
                <a16:creationId xmlns:a16="http://schemas.microsoft.com/office/drawing/2014/main" id="{C21211B5-95F6-51C5-CA16-051D4C3AFCF1}"/>
              </a:ext>
            </a:extLst>
          </p:cNvPr>
          <p:cNvPicPr>
            <a:picLocks noChangeAspect="1"/>
          </p:cNvPicPr>
          <p:nvPr/>
        </p:nvPicPr>
        <p:blipFill>
          <a:blip r:embed="rId3"/>
          <a:stretch>
            <a:fillRect/>
          </a:stretch>
        </p:blipFill>
        <p:spPr>
          <a:xfrm>
            <a:off x="206476" y="1009930"/>
            <a:ext cx="9852131" cy="5600158"/>
          </a:xfrm>
          <a:prstGeom prst="rect">
            <a:avLst/>
          </a:prstGeom>
        </p:spPr>
      </p:pic>
    </p:spTree>
    <p:extLst>
      <p:ext uri="{BB962C8B-B14F-4D97-AF65-F5344CB8AC3E}">
        <p14:creationId xmlns:p14="http://schemas.microsoft.com/office/powerpoint/2010/main" val="1718135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00E22-BAD3-F42C-2F4C-1721805D56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A79F0-B9F8-3520-1ADE-6C18168A7DEA}"/>
              </a:ext>
            </a:extLst>
          </p:cNvPr>
          <p:cNvSpPr>
            <a:spLocks noGrp="1"/>
          </p:cNvSpPr>
          <p:nvPr>
            <p:ph type="title"/>
          </p:nvPr>
        </p:nvSpPr>
        <p:spPr>
          <a:xfrm>
            <a:off x="58992" y="0"/>
            <a:ext cx="10515600" cy="1325563"/>
          </a:xfrm>
        </p:spPr>
        <p:txBody>
          <a:bodyPr/>
          <a:lstStyle/>
          <a:p>
            <a:r>
              <a:rPr lang="en-GB" dirty="0"/>
              <a:t>Vocabulary </a:t>
            </a:r>
          </a:p>
        </p:txBody>
      </p:sp>
      <p:pic>
        <p:nvPicPr>
          <p:cNvPr id="3" name="Picture 2">
            <a:extLst>
              <a:ext uri="{FF2B5EF4-FFF2-40B4-BE49-F238E27FC236}">
                <a16:creationId xmlns:a16="http://schemas.microsoft.com/office/drawing/2014/main" id="{CA5DC90A-F97A-05AD-44B9-46F157C305B2}"/>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6" name="Picture 5">
            <a:extLst>
              <a:ext uri="{FF2B5EF4-FFF2-40B4-BE49-F238E27FC236}">
                <a16:creationId xmlns:a16="http://schemas.microsoft.com/office/drawing/2014/main" id="{DBBFEA22-D3C6-2090-40E1-AEB942F0D617}"/>
              </a:ext>
            </a:extLst>
          </p:cNvPr>
          <p:cNvPicPr>
            <a:picLocks noChangeAspect="1"/>
          </p:cNvPicPr>
          <p:nvPr/>
        </p:nvPicPr>
        <p:blipFill>
          <a:blip r:embed="rId3"/>
          <a:stretch>
            <a:fillRect/>
          </a:stretch>
        </p:blipFill>
        <p:spPr>
          <a:xfrm>
            <a:off x="599808" y="1165434"/>
            <a:ext cx="3829584" cy="5258534"/>
          </a:xfrm>
          <a:prstGeom prst="rect">
            <a:avLst/>
          </a:prstGeom>
        </p:spPr>
      </p:pic>
    </p:spTree>
    <p:extLst>
      <p:ext uri="{BB962C8B-B14F-4D97-AF65-F5344CB8AC3E}">
        <p14:creationId xmlns:p14="http://schemas.microsoft.com/office/powerpoint/2010/main" val="2858878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9F701-338E-8B4C-6E07-514F6DE10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C334F5-3D39-EE65-9E3A-9CFEC3A8FE98}"/>
              </a:ext>
            </a:extLst>
          </p:cNvPr>
          <p:cNvSpPr>
            <a:spLocks noGrp="1"/>
          </p:cNvSpPr>
          <p:nvPr>
            <p:ph type="title"/>
          </p:nvPr>
        </p:nvSpPr>
        <p:spPr>
          <a:xfrm>
            <a:off x="58992" y="0"/>
            <a:ext cx="10515600" cy="1325563"/>
          </a:xfrm>
        </p:spPr>
        <p:txBody>
          <a:bodyPr/>
          <a:lstStyle/>
          <a:p>
            <a:r>
              <a:rPr lang="en-GB" dirty="0"/>
              <a:t>Examples of work</a:t>
            </a:r>
          </a:p>
        </p:txBody>
      </p:sp>
      <p:pic>
        <p:nvPicPr>
          <p:cNvPr id="3" name="Picture 2">
            <a:extLst>
              <a:ext uri="{FF2B5EF4-FFF2-40B4-BE49-F238E27FC236}">
                <a16:creationId xmlns:a16="http://schemas.microsoft.com/office/drawing/2014/main" id="{062BBC19-9B36-522C-F6BA-17DE984A904C}"/>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6" name="Picture 5">
            <a:extLst>
              <a:ext uri="{FF2B5EF4-FFF2-40B4-BE49-F238E27FC236}">
                <a16:creationId xmlns:a16="http://schemas.microsoft.com/office/drawing/2014/main" id="{CA2C3800-D59C-415E-AB71-B3A2AED0BC58}"/>
              </a:ext>
            </a:extLst>
          </p:cNvPr>
          <p:cNvPicPr>
            <a:picLocks noChangeAspect="1"/>
          </p:cNvPicPr>
          <p:nvPr/>
        </p:nvPicPr>
        <p:blipFill>
          <a:blip r:embed="rId3"/>
          <a:stretch>
            <a:fillRect/>
          </a:stretch>
        </p:blipFill>
        <p:spPr>
          <a:xfrm>
            <a:off x="4502828" y="1204912"/>
            <a:ext cx="3938588" cy="2224088"/>
          </a:xfrm>
          <a:prstGeom prst="rect">
            <a:avLst/>
          </a:prstGeom>
        </p:spPr>
      </p:pic>
      <p:pic>
        <p:nvPicPr>
          <p:cNvPr id="8" name="Picture 7">
            <a:extLst>
              <a:ext uri="{FF2B5EF4-FFF2-40B4-BE49-F238E27FC236}">
                <a16:creationId xmlns:a16="http://schemas.microsoft.com/office/drawing/2014/main" id="{583ED6BA-87D1-49E1-93C3-42C962546803}"/>
              </a:ext>
            </a:extLst>
          </p:cNvPr>
          <p:cNvPicPr>
            <a:picLocks noChangeAspect="1"/>
          </p:cNvPicPr>
          <p:nvPr/>
        </p:nvPicPr>
        <p:blipFill>
          <a:blip r:embed="rId4"/>
          <a:stretch>
            <a:fillRect/>
          </a:stretch>
        </p:blipFill>
        <p:spPr>
          <a:xfrm>
            <a:off x="58992" y="1204912"/>
            <a:ext cx="4338442" cy="2060600"/>
          </a:xfrm>
          <a:prstGeom prst="rect">
            <a:avLst/>
          </a:prstGeom>
        </p:spPr>
      </p:pic>
      <p:pic>
        <p:nvPicPr>
          <p:cNvPr id="10" name="Picture 9">
            <a:extLst>
              <a:ext uri="{FF2B5EF4-FFF2-40B4-BE49-F238E27FC236}">
                <a16:creationId xmlns:a16="http://schemas.microsoft.com/office/drawing/2014/main" id="{E9076C71-DD63-4B2B-A3DE-D0D68EBF38E1}"/>
              </a:ext>
            </a:extLst>
          </p:cNvPr>
          <p:cNvPicPr>
            <a:picLocks noChangeAspect="1"/>
          </p:cNvPicPr>
          <p:nvPr/>
        </p:nvPicPr>
        <p:blipFill>
          <a:blip r:embed="rId5"/>
          <a:stretch>
            <a:fillRect/>
          </a:stretch>
        </p:blipFill>
        <p:spPr>
          <a:xfrm>
            <a:off x="8583220" y="1204912"/>
            <a:ext cx="3619802" cy="1569110"/>
          </a:xfrm>
          <a:prstGeom prst="rect">
            <a:avLst/>
          </a:prstGeom>
        </p:spPr>
      </p:pic>
      <p:pic>
        <p:nvPicPr>
          <p:cNvPr id="12" name="Picture 11">
            <a:extLst>
              <a:ext uri="{FF2B5EF4-FFF2-40B4-BE49-F238E27FC236}">
                <a16:creationId xmlns:a16="http://schemas.microsoft.com/office/drawing/2014/main" id="{49D5317A-90AF-42CF-B220-93D7EB92273F}"/>
              </a:ext>
            </a:extLst>
          </p:cNvPr>
          <p:cNvPicPr>
            <a:picLocks noChangeAspect="1"/>
          </p:cNvPicPr>
          <p:nvPr/>
        </p:nvPicPr>
        <p:blipFill>
          <a:blip r:embed="rId6"/>
          <a:stretch>
            <a:fillRect/>
          </a:stretch>
        </p:blipFill>
        <p:spPr>
          <a:xfrm>
            <a:off x="0" y="3893749"/>
            <a:ext cx="4569225" cy="2217528"/>
          </a:xfrm>
          <a:prstGeom prst="rect">
            <a:avLst/>
          </a:prstGeom>
        </p:spPr>
      </p:pic>
      <p:pic>
        <p:nvPicPr>
          <p:cNvPr id="14" name="Picture 13">
            <a:extLst>
              <a:ext uri="{FF2B5EF4-FFF2-40B4-BE49-F238E27FC236}">
                <a16:creationId xmlns:a16="http://schemas.microsoft.com/office/drawing/2014/main" id="{99FB5862-1AD3-4285-A748-E8E6488B2F86}"/>
              </a:ext>
            </a:extLst>
          </p:cNvPr>
          <p:cNvPicPr>
            <a:picLocks noChangeAspect="1"/>
          </p:cNvPicPr>
          <p:nvPr/>
        </p:nvPicPr>
        <p:blipFill>
          <a:blip r:embed="rId7"/>
          <a:stretch>
            <a:fillRect/>
          </a:stretch>
        </p:blipFill>
        <p:spPr>
          <a:xfrm>
            <a:off x="4569225" y="3931580"/>
            <a:ext cx="4079696" cy="1721508"/>
          </a:xfrm>
          <a:prstGeom prst="rect">
            <a:avLst/>
          </a:prstGeom>
        </p:spPr>
      </p:pic>
      <p:pic>
        <p:nvPicPr>
          <p:cNvPr id="16" name="Picture 15">
            <a:extLst>
              <a:ext uri="{FF2B5EF4-FFF2-40B4-BE49-F238E27FC236}">
                <a16:creationId xmlns:a16="http://schemas.microsoft.com/office/drawing/2014/main" id="{982E706F-D5C1-400F-A2EE-7A63E6E7371C}"/>
              </a:ext>
            </a:extLst>
          </p:cNvPr>
          <p:cNvPicPr>
            <a:picLocks noChangeAspect="1"/>
          </p:cNvPicPr>
          <p:nvPr/>
        </p:nvPicPr>
        <p:blipFill>
          <a:blip r:embed="rId8"/>
          <a:stretch>
            <a:fillRect/>
          </a:stretch>
        </p:blipFill>
        <p:spPr>
          <a:xfrm>
            <a:off x="8810424" y="3978934"/>
            <a:ext cx="3285119" cy="1476644"/>
          </a:xfrm>
          <a:prstGeom prst="rect">
            <a:avLst/>
          </a:prstGeom>
        </p:spPr>
      </p:pic>
    </p:spTree>
    <p:extLst>
      <p:ext uri="{BB962C8B-B14F-4D97-AF65-F5344CB8AC3E}">
        <p14:creationId xmlns:p14="http://schemas.microsoft.com/office/powerpoint/2010/main" val="3807373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TotalTime>
  <Words>2166</Words>
  <Application>Microsoft Office PowerPoint</Application>
  <PresentationFormat>Widescreen</PresentationFormat>
  <Paragraphs>208</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Twinkl</vt:lpstr>
      <vt:lpstr>Wingdings</vt:lpstr>
      <vt:lpstr>Office Theme</vt:lpstr>
      <vt:lpstr>    Curriculum Marketplace</vt:lpstr>
      <vt:lpstr>Long Term Planning – linking to pathways.</vt:lpstr>
      <vt:lpstr>Long Term Planning – Pathways.</vt:lpstr>
      <vt:lpstr>PowerPoint Presentation</vt:lpstr>
      <vt:lpstr>PowerPoint Presentation</vt:lpstr>
      <vt:lpstr>PowerPoint Presentation</vt:lpstr>
      <vt:lpstr>Curriculum Thread Documents</vt:lpstr>
      <vt:lpstr>Vocabulary </vt:lpstr>
      <vt:lpstr>Examples of work</vt:lpstr>
      <vt:lpstr>Assessment</vt:lpstr>
      <vt:lpstr>What can I do as a parent to support my child in this subject? </vt:lpstr>
      <vt:lpstr>Career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Marketplace</dc:title>
  <dc:creator>Chloe Foster</dc:creator>
  <cp:lastModifiedBy>Chloe Foster</cp:lastModifiedBy>
  <cp:revision>11</cp:revision>
  <dcterms:created xsi:type="dcterms:W3CDTF">2025-01-06T10:26:47Z</dcterms:created>
  <dcterms:modified xsi:type="dcterms:W3CDTF">2025-02-06T17:41:16Z</dcterms:modified>
</cp:coreProperties>
</file>