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73" r:id="rId5"/>
    <p:sldId id="261" r:id="rId6"/>
    <p:sldId id="289"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59D2-5D0F-4D67-72ED-AE6BE2C0DB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882CFCA-CF1E-6FB4-F6AA-E193BB8B4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7625F70-09C5-340C-5930-F1B8EDA822B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7E503FC4-46B0-98ED-28AD-2C7E746F4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BF7526-EF79-8A94-178F-8B899D2747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09573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9D4A-3230-FDFB-46F5-930F2BFD89D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30D333D-C0FF-EA8C-093C-6FA46775F2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1D551E-0EDD-4A66-2BDA-6712B6C5910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D3AB0EED-4B46-4E7F-9148-ACA353963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31825-4EBF-1837-205D-0F24CD12A242}"/>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323293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99730-FD8F-192E-1FC9-0969420E447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506BB9-1DEC-30DC-38AA-2A9611BC8D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8CF08D-F903-6AE8-B5F5-FFD7077D591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9CC2EE90-70F9-5F75-A7D3-9FA2B97CC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DB21E6-AA14-4C06-8ABC-6F9120290110}"/>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3027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E664-57E5-6B5A-977E-B2B31382611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426A1A-EDA4-B31D-982E-14F6DCD5FE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8CD745-3976-CF62-FE01-707360569A43}"/>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36F33E74-803A-2FD3-18E5-B2098B6E58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8B2B3-E885-A450-2B77-C45EC915949D}"/>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6440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F0C1-4EC8-9807-1CB1-9F953A7A276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E877533-5515-3130-6D3C-21B842D43A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2772FB-1711-F5F4-C3F1-986EC24C22D9}"/>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5FDB1323-B109-12A2-EF5D-58DDC77E69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54FB7-786C-8DBA-D49E-CEA2DF594A8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427958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20F7-01C5-5164-2BB4-F496D3B9F0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99BD1B5-096C-17A1-08CC-0CA459C59C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3849915-7F27-AE28-72EC-CE2A730AC7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C803783-17C5-AD1D-3CC1-D03E5D16C74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37763670-FBFB-19C7-CFCE-0CFDFB0156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0F7D6-2977-F320-3EF3-05DD2CB9A59E}"/>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22066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1CF9-7798-9D68-C725-F997182707F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DB3AE56-654A-32B9-2B16-139B59793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BDDF2-1CD9-A5A6-D868-B4D1FAB762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D8B9450-A588-C7E0-1D42-06EB69243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F97AF5-1CC5-16B4-AB6C-C8D9970A1F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BA87F7-3ABD-871E-F5B5-043993D1D2B8}"/>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8" name="Footer Placeholder 7">
            <a:extLst>
              <a:ext uri="{FF2B5EF4-FFF2-40B4-BE49-F238E27FC236}">
                <a16:creationId xmlns:a16="http://schemas.microsoft.com/office/drawing/2014/main" id="{2EC03221-A66A-16E9-969A-23006FAA8A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5EEFBE-B452-34B6-0A0E-A0DD227CCAEF}"/>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8118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94F7-5FC2-26DF-CDCE-34F7D98E3C5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3044227-CA78-4DDE-F8FC-EA5354507AF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4" name="Footer Placeholder 3">
            <a:extLst>
              <a:ext uri="{FF2B5EF4-FFF2-40B4-BE49-F238E27FC236}">
                <a16:creationId xmlns:a16="http://schemas.microsoft.com/office/drawing/2014/main" id="{1F03855F-DC3F-1597-AF40-5E1C1F0118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03D60F-4166-F1D6-E239-078E72AE5F9B}"/>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74694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99244-23B3-0060-3A7C-E6167C0DBBC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3" name="Footer Placeholder 2">
            <a:extLst>
              <a:ext uri="{FF2B5EF4-FFF2-40B4-BE49-F238E27FC236}">
                <a16:creationId xmlns:a16="http://schemas.microsoft.com/office/drawing/2014/main" id="{C8609365-E97F-0859-6D66-D608758F66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282A76-CC16-0A25-1EFD-86401CC1DB6A}"/>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66647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0B62-BF27-03D1-0E2F-969F2E189B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3880B0D-29CC-D77C-5DD7-48077F4CD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A2A3905-C84A-C2DC-D9AC-C4ABC2A95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E9FF4F-A03F-34C9-0A5E-DBA2FA1EA14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BA5BCBD4-390E-0B97-59BB-BB2975A9CB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206D34-690F-1149-E512-70A66941E3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19134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4CF7-ED18-F650-6D7B-4AFC509561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9F89062-EFBB-ABE7-5953-11EFC3782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28B0E1-7D49-B650-BA48-A638247E9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253EAB-E780-26E0-0753-6C23E545374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890A1167-193B-3F4E-BFA9-A5B759CCA7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69498-4712-4B06-72E7-3F398ABA38E9}"/>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84558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761F7-0697-79DB-5AFD-63F08B32CE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1591683-EFF9-DF64-3309-AE43B84BD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776176-FC53-1EB7-0301-4FA0F4123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2DD16BA7-023A-20AB-D901-296990842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DDF1BA-44BF-9EC2-46C2-19163A905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90AE69-FAD8-4582-995D-E07A1E33F1B8}" type="slidenum">
              <a:rPr lang="en-GB" smtClean="0"/>
              <a:t>‹#›</a:t>
            </a:fld>
            <a:endParaRPr lang="en-GB"/>
          </a:p>
        </p:txBody>
      </p:sp>
    </p:spTree>
    <p:extLst>
      <p:ext uri="{BB962C8B-B14F-4D97-AF65-F5344CB8AC3E}">
        <p14:creationId xmlns:p14="http://schemas.microsoft.com/office/powerpoint/2010/main" val="97513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5EFC-1D46-DDD2-F880-6C58E2A6067B}"/>
              </a:ext>
            </a:extLst>
          </p:cNvPr>
          <p:cNvSpPr>
            <a:spLocks noGrp="1"/>
          </p:cNvSpPr>
          <p:nvPr>
            <p:ph type="ctrTitle"/>
          </p:nvPr>
        </p:nvSpPr>
        <p:spPr>
          <a:xfrm>
            <a:off x="1435512" y="4344946"/>
            <a:ext cx="9144000" cy="837205"/>
          </a:xfrm>
        </p:spPr>
        <p:txBody>
          <a:bodyPr>
            <a:normAutofit fontScale="90000"/>
          </a:bodyPr>
          <a:lstStyle/>
          <a:p>
            <a:br>
              <a:rPr lang="en-GB" dirty="0"/>
            </a:br>
            <a:r>
              <a:rPr lang="en-GB" dirty="0"/>
              <a:t> </a:t>
            </a:r>
            <a:br>
              <a:rPr lang="en-GB" dirty="0"/>
            </a:br>
            <a:r>
              <a:rPr lang="en-GB" dirty="0"/>
              <a:t> Curriculum Marketplace</a:t>
            </a:r>
          </a:p>
        </p:txBody>
      </p:sp>
      <p:sp>
        <p:nvSpPr>
          <p:cNvPr id="3" name="Subtitle 2">
            <a:extLst>
              <a:ext uri="{FF2B5EF4-FFF2-40B4-BE49-F238E27FC236}">
                <a16:creationId xmlns:a16="http://schemas.microsoft.com/office/drawing/2014/main" id="{B29B9399-69DA-8EE6-675C-AB461B3B31B2}"/>
              </a:ext>
            </a:extLst>
          </p:cNvPr>
          <p:cNvSpPr>
            <a:spLocks noGrp="1"/>
          </p:cNvSpPr>
          <p:nvPr>
            <p:ph type="subTitle" idx="1"/>
          </p:nvPr>
        </p:nvSpPr>
        <p:spPr>
          <a:xfrm>
            <a:off x="1553496" y="5253855"/>
            <a:ext cx="9144000" cy="1179602"/>
          </a:xfrm>
        </p:spPr>
        <p:txBody>
          <a:bodyPr>
            <a:normAutofit/>
          </a:bodyPr>
          <a:lstStyle/>
          <a:p>
            <a:r>
              <a:rPr lang="en-GB" dirty="0">
                <a:solidFill>
                  <a:srgbClr val="FF0000"/>
                </a:solidFill>
              </a:rPr>
              <a:t>French</a:t>
            </a:r>
          </a:p>
          <a:p>
            <a:r>
              <a:rPr lang="en-GB" dirty="0">
                <a:solidFill>
                  <a:srgbClr val="FF0000"/>
                </a:solidFill>
              </a:rPr>
              <a:t>Mrs </a:t>
            </a:r>
            <a:r>
              <a:rPr lang="en-GB">
                <a:solidFill>
                  <a:srgbClr val="FF0000"/>
                </a:solidFill>
              </a:rPr>
              <a:t>Saleha Hollingsworth  </a:t>
            </a:r>
            <a:endParaRPr lang="en-GB" dirty="0">
              <a:solidFill>
                <a:srgbClr val="FF0000"/>
              </a:solidFill>
            </a:endParaRPr>
          </a:p>
        </p:txBody>
      </p:sp>
      <p:pic>
        <p:nvPicPr>
          <p:cNvPr id="1026" name="Picture 2" descr="Bunting Colorful Flags, Pregnant Flags, Flags, Colorful PNG Transparent ...">
            <a:extLst>
              <a:ext uri="{FF2B5EF4-FFF2-40B4-BE49-F238E27FC236}">
                <a16:creationId xmlns:a16="http://schemas.microsoft.com/office/drawing/2014/main" id="{25CBA662-E934-F1AC-35E6-F6B207545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98" y="-474153"/>
            <a:ext cx="13061386" cy="28305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92C7B0-EA40-DFF0-BEA7-6188A79B52BF}"/>
              </a:ext>
            </a:extLst>
          </p:cNvPr>
          <p:cNvPicPr>
            <a:picLocks noChangeAspect="1"/>
          </p:cNvPicPr>
          <p:nvPr/>
        </p:nvPicPr>
        <p:blipFill>
          <a:blip r:embed="rId3"/>
          <a:stretch>
            <a:fillRect/>
          </a:stretch>
        </p:blipFill>
        <p:spPr>
          <a:xfrm>
            <a:off x="3679880" y="2161865"/>
            <a:ext cx="4677544" cy="1792266"/>
          </a:xfrm>
          <a:prstGeom prst="rect">
            <a:avLst/>
          </a:prstGeom>
        </p:spPr>
      </p:pic>
    </p:spTree>
    <p:extLst>
      <p:ext uri="{BB962C8B-B14F-4D97-AF65-F5344CB8AC3E}">
        <p14:creationId xmlns:p14="http://schemas.microsoft.com/office/powerpoint/2010/main" val="26196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DB58-7F02-96F9-4599-8EE44656CCFF}"/>
              </a:ext>
            </a:extLst>
          </p:cNvPr>
          <p:cNvSpPr>
            <a:spLocks noGrp="1"/>
          </p:cNvSpPr>
          <p:nvPr>
            <p:ph type="title"/>
          </p:nvPr>
        </p:nvSpPr>
        <p:spPr>
          <a:xfrm>
            <a:off x="58992" y="0"/>
            <a:ext cx="10515600" cy="1325563"/>
          </a:xfrm>
        </p:spPr>
        <p:txBody>
          <a:bodyPr/>
          <a:lstStyle/>
          <a:p>
            <a:r>
              <a:rPr lang="en-GB" dirty="0"/>
              <a:t>Long Term Planning</a:t>
            </a:r>
          </a:p>
        </p:txBody>
      </p:sp>
      <p:pic>
        <p:nvPicPr>
          <p:cNvPr id="3" name="Picture 2">
            <a:extLst>
              <a:ext uri="{FF2B5EF4-FFF2-40B4-BE49-F238E27FC236}">
                <a16:creationId xmlns:a16="http://schemas.microsoft.com/office/drawing/2014/main" id="{E1C55107-A9A7-7863-7707-863FC2C0B480}"/>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8" name="Picture 7">
            <a:extLst>
              <a:ext uri="{FF2B5EF4-FFF2-40B4-BE49-F238E27FC236}">
                <a16:creationId xmlns:a16="http://schemas.microsoft.com/office/drawing/2014/main" id="{EA2012E1-EE87-4077-9D7A-AE94E1A70AE2}"/>
              </a:ext>
            </a:extLst>
          </p:cNvPr>
          <p:cNvPicPr>
            <a:picLocks noChangeAspect="1"/>
          </p:cNvPicPr>
          <p:nvPr/>
        </p:nvPicPr>
        <p:blipFill>
          <a:blip r:embed="rId3"/>
          <a:srcRect l="1118" t="13541" r="2408" b="4635"/>
          <a:stretch/>
        </p:blipFill>
        <p:spPr>
          <a:xfrm>
            <a:off x="206476" y="1112091"/>
            <a:ext cx="9893560" cy="5364909"/>
          </a:xfrm>
          <a:prstGeom prst="rect">
            <a:avLst/>
          </a:prstGeom>
        </p:spPr>
      </p:pic>
    </p:spTree>
    <p:extLst>
      <p:ext uri="{BB962C8B-B14F-4D97-AF65-F5344CB8AC3E}">
        <p14:creationId xmlns:p14="http://schemas.microsoft.com/office/powerpoint/2010/main" val="111703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1D6F35-A835-4CF9-BB71-8BA9AF617DB0}"/>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t="12085"/>
          <a:stretch/>
        </p:blipFill>
        <p:spPr>
          <a:xfrm>
            <a:off x="197452" y="1060659"/>
            <a:ext cx="9948655" cy="5165970"/>
          </a:xfrm>
          <a:prstGeom prst="rect">
            <a:avLst/>
          </a:prstGeom>
        </p:spPr>
      </p:pic>
      <p:pic>
        <p:nvPicPr>
          <p:cNvPr id="4" name="Picture 3">
            <a:extLst>
              <a:ext uri="{FF2B5EF4-FFF2-40B4-BE49-F238E27FC236}">
                <a16:creationId xmlns:a16="http://schemas.microsoft.com/office/drawing/2014/main" id="{0F665506-4369-4867-8D1C-391CC0B50BCC}"/>
              </a:ext>
            </a:extLst>
          </p:cNvPr>
          <p:cNvPicPr>
            <a:picLocks noChangeAspect="1"/>
          </p:cNvPicPr>
          <p:nvPr/>
        </p:nvPicPr>
        <p:blipFill>
          <a:blip r:embed="rId4"/>
          <a:stretch>
            <a:fillRect/>
          </a:stretch>
        </p:blipFill>
        <p:spPr>
          <a:xfrm>
            <a:off x="10353368" y="6111277"/>
            <a:ext cx="1632156" cy="625383"/>
          </a:xfrm>
          <a:prstGeom prst="rect">
            <a:avLst/>
          </a:prstGeom>
        </p:spPr>
      </p:pic>
      <p:sp>
        <p:nvSpPr>
          <p:cNvPr id="2" name="Title 1">
            <a:extLst>
              <a:ext uri="{FF2B5EF4-FFF2-40B4-BE49-F238E27FC236}">
                <a16:creationId xmlns:a16="http://schemas.microsoft.com/office/drawing/2014/main" id="{74D2D2D0-D701-AA9D-D092-3BA7D68273F8}"/>
              </a:ext>
            </a:extLst>
          </p:cNvPr>
          <p:cNvSpPr txBox="1">
            <a:spLocks/>
          </p:cNvSpPr>
          <p:nvPr/>
        </p:nvSpPr>
        <p:spPr>
          <a:xfrm>
            <a:off x="91649" y="137124"/>
            <a:ext cx="10515600" cy="6253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Curriculum Thread Documents</a:t>
            </a:r>
          </a:p>
        </p:txBody>
      </p:sp>
    </p:spTree>
    <p:extLst>
      <p:ext uri="{BB962C8B-B14F-4D97-AF65-F5344CB8AC3E}">
        <p14:creationId xmlns:p14="http://schemas.microsoft.com/office/powerpoint/2010/main" val="2016036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14105-DC03-4AEE-A27C-57DEA81B253C}"/>
              </a:ext>
            </a:extLst>
          </p:cNvPr>
          <p:cNvSpPr>
            <a:spLocks noGrp="1"/>
          </p:cNvSpPr>
          <p:nvPr>
            <p:ph type="title"/>
          </p:nvPr>
        </p:nvSpPr>
        <p:spPr>
          <a:xfrm>
            <a:off x="0" y="-7483"/>
            <a:ext cx="10515600" cy="1325563"/>
          </a:xfrm>
        </p:spPr>
        <p:txBody>
          <a:bodyPr/>
          <a:lstStyle/>
          <a:p>
            <a:r>
              <a:rPr lang="en-GB" dirty="0"/>
              <a:t>Vocabulary – Phonics Sounds</a:t>
            </a:r>
          </a:p>
        </p:txBody>
      </p:sp>
      <p:pic>
        <p:nvPicPr>
          <p:cNvPr id="3" name="Picture 2">
            <a:extLst>
              <a:ext uri="{FF2B5EF4-FFF2-40B4-BE49-F238E27FC236}">
                <a16:creationId xmlns:a16="http://schemas.microsoft.com/office/drawing/2014/main" id="{F76C1145-150B-4446-82D1-3246DFBA429A}"/>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0A258C01-6895-4C18-AEEB-1D38E0EE0577}"/>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rcRect t="15798"/>
          <a:stretch/>
        </p:blipFill>
        <p:spPr>
          <a:xfrm>
            <a:off x="173818" y="1078594"/>
            <a:ext cx="10864295" cy="4899215"/>
          </a:xfrm>
          <a:prstGeom prst="rect">
            <a:avLst/>
          </a:prstGeom>
        </p:spPr>
      </p:pic>
    </p:spTree>
    <p:extLst>
      <p:ext uri="{BB962C8B-B14F-4D97-AF65-F5344CB8AC3E}">
        <p14:creationId xmlns:p14="http://schemas.microsoft.com/office/powerpoint/2010/main" val="1499128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3214-2A93-B59C-C6AD-8CFBEB12B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6DAB3-DDFE-E693-6C71-A9CAA1B02B39}"/>
              </a:ext>
            </a:extLst>
          </p:cNvPr>
          <p:cNvSpPr>
            <a:spLocks noGrp="1"/>
          </p:cNvSpPr>
          <p:nvPr>
            <p:ph type="title"/>
          </p:nvPr>
        </p:nvSpPr>
        <p:spPr>
          <a:xfrm>
            <a:off x="58992" y="0"/>
            <a:ext cx="10515600" cy="1325563"/>
          </a:xfrm>
        </p:spPr>
        <p:txBody>
          <a:bodyPr/>
          <a:lstStyle/>
          <a:p>
            <a:r>
              <a:rPr lang="en-GB" dirty="0"/>
              <a:t>Examples of Work</a:t>
            </a:r>
          </a:p>
        </p:txBody>
      </p:sp>
      <p:pic>
        <p:nvPicPr>
          <p:cNvPr id="3" name="Picture 2">
            <a:extLst>
              <a:ext uri="{FF2B5EF4-FFF2-40B4-BE49-F238E27FC236}">
                <a16:creationId xmlns:a16="http://schemas.microsoft.com/office/drawing/2014/main" id="{FB6D51A1-7085-BCE0-101C-57AC84D20540}"/>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F645AF9F-252D-3383-25FA-CF6B4E5975CA}"/>
              </a:ext>
            </a:extLst>
          </p:cNvPr>
          <p:cNvPicPr>
            <a:picLocks noChangeAspect="1"/>
          </p:cNvPicPr>
          <p:nvPr/>
        </p:nvPicPr>
        <p:blipFill>
          <a:blip r:embed="rId3"/>
          <a:stretch>
            <a:fillRect/>
          </a:stretch>
        </p:blipFill>
        <p:spPr>
          <a:xfrm>
            <a:off x="642223" y="1053420"/>
            <a:ext cx="1907943" cy="2476878"/>
          </a:xfrm>
          <a:prstGeom prst="rect">
            <a:avLst/>
          </a:prstGeom>
        </p:spPr>
      </p:pic>
      <p:pic>
        <p:nvPicPr>
          <p:cNvPr id="8" name="Picture 7">
            <a:extLst>
              <a:ext uri="{FF2B5EF4-FFF2-40B4-BE49-F238E27FC236}">
                <a16:creationId xmlns:a16="http://schemas.microsoft.com/office/drawing/2014/main" id="{DB5F96B2-2E3D-3504-F3B6-62887204A758}"/>
              </a:ext>
            </a:extLst>
          </p:cNvPr>
          <p:cNvPicPr>
            <a:picLocks noChangeAspect="1"/>
          </p:cNvPicPr>
          <p:nvPr/>
        </p:nvPicPr>
        <p:blipFill>
          <a:blip r:embed="rId4"/>
          <a:stretch>
            <a:fillRect/>
          </a:stretch>
        </p:blipFill>
        <p:spPr>
          <a:xfrm>
            <a:off x="3555988" y="1053420"/>
            <a:ext cx="3694056" cy="2476878"/>
          </a:xfrm>
          <a:prstGeom prst="rect">
            <a:avLst/>
          </a:prstGeom>
        </p:spPr>
      </p:pic>
      <p:pic>
        <p:nvPicPr>
          <p:cNvPr id="10" name="Picture 9">
            <a:extLst>
              <a:ext uri="{FF2B5EF4-FFF2-40B4-BE49-F238E27FC236}">
                <a16:creationId xmlns:a16="http://schemas.microsoft.com/office/drawing/2014/main" id="{E7692034-E93C-317D-76C6-ED4CD659ACD5}"/>
              </a:ext>
            </a:extLst>
          </p:cNvPr>
          <p:cNvPicPr>
            <a:picLocks noChangeAspect="1"/>
          </p:cNvPicPr>
          <p:nvPr/>
        </p:nvPicPr>
        <p:blipFill>
          <a:blip r:embed="rId5"/>
          <a:stretch>
            <a:fillRect/>
          </a:stretch>
        </p:blipFill>
        <p:spPr>
          <a:xfrm>
            <a:off x="8234945" y="1053420"/>
            <a:ext cx="3345469" cy="2470500"/>
          </a:xfrm>
          <a:prstGeom prst="rect">
            <a:avLst/>
          </a:prstGeom>
        </p:spPr>
      </p:pic>
      <p:pic>
        <p:nvPicPr>
          <p:cNvPr id="12" name="Picture 11">
            <a:extLst>
              <a:ext uri="{FF2B5EF4-FFF2-40B4-BE49-F238E27FC236}">
                <a16:creationId xmlns:a16="http://schemas.microsoft.com/office/drawing/2014/main" id="{F2A833D9-BE22-B9BA-3ABE-08D6ECEBB32B}"/>
              </a:ext>
            </a:extLst>
          </p:cNvPr>
          <p:cNvPicPr>
            <a:picLocks noChangeAspect="1"/>
          </p:cNvPicPr>
          <p:nvPr/>
        </p:nvPicPr>
        <p:blipFill>
          <a:blip r:embed="rId6"/>
          <a:stretch>
            <a:fillRect/>
          </a:stretch>
        </p:blipFill>
        <p:spPr>
          <a:xfrm>
            <a:off x="4465297" y="4019994"/>
            <a:ext cx="2171134" cy="2160000"/>
          </a:xfrm>
          <a:prstGeom prst="rect">
            <a:avLst/>
          </a:prstGeom>
        </p:spPr>
      </p:pic>
      <p:pic>
        <p:nvPicPr>
          <p:cNvPr id="14" name="Picture 13">
            <a:extLst>
              <a:ext uri="{FF2B5EF4-FFF2-40B4-BE49-F238E27FC236}">
                <a16:creationId xmlns:a16="http://schemas.microsoft.com/office/drawing/2014/main" id="{4C6409B8-F14C-BB9D-D295-65360371B5B4}"/>
              </a:ext>
            </a:extLst>
          </p:cNvPr>
          <p:cNvPicPr>
            <a:picLocks noChangeAspect="1"/>
          </p:cNvPicPr>
          <p:nvPr/>
        </p:nvPicPr>
        <p:blipFill>
          <a:blip r:embed="rId7"/>
          <a:stretch>
            <a:fillRect/>
          </a:stretch>
        </p:blipFill>
        <p:spPr>
          <a:xfrm>
            <a:off x="1790941" y="3992326"/>
            <a:ext cx="2154448" cy="2160000"/>
          </a:xfrm>
          <a:prstGeom prst="rect">
            <a:avLst/>
          </a:prstGeom>
        </p:spPr>
      </p:pic>
      <p:pic>
        <p:nvPicPr>
          <p:cNvPr id="16" name="Picture 15">
            <a:extLst>
              <a:ext uri="{FF2B5EF4-FFF2-40B4-BE49-F238E27FC236}">
                <a16:creationId xmlns:a16="http://schemas.microsoft.com/office/drawing/2014/main" id="{98BD02D6-470E-ED1C-77BA-E15F2C437B9C}"/>
              </a:ext>
            </a:extLst>
          </p:cNvPr>
          <p:cNvPicPr>
            <a:picLocks noChangeAspect="1"/>
          </p:cNvPicPr>
          <p:nvPr/>
        </p:nvPicPr>
        <p:blipFill>
          <a:blip r:embed="rId8"/>
          <a:stretch>
            <a:fillRect/>
          </a:stretch>
        </p:blipFill>
        <p:spPr>
          <a:xfrm>
            <a:off x="7156339" y="4003211"/>
            <a:ext cx="2157213" cy="2160000"/>
          </a:xfrm>
          <a:prstGeom prst="rect">
            <a:avLst/>
          </a:prstGeom>
        </p:spPr>
      </p:pic>
    </p:spTree>
    <p:extLst>
      <p:ext uri="{BB962C8B-B14F-4D97-AF65-F5344CB8AC3E}">
        <p14:creationId xmlns:p14="http://schemas.microsoft.com/office/powerpoint/2010/main" val="281360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3019-15EC-E4F2-F2BA-AC93B89DD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78F3D-B69C-6B6E-0AE0-4CD4EB90C4FE}"/>
              </a:ext>
            </a:extLst>
          </p:cNvPr>
          <p:cNvSpPr>
            <a:spLocks noGrp="1"/>
          </p:cNvSpPr>
          <p:nvPr>
            <p:ph type="title"/>
          </p:nvPr>
        </p:nvSpPr>
        <p:spPr>
          <a:xfrm>
            <a:off x="58992" y="0"/>
            <a:ext cx="10515600" cy="1325563"/>
          </a:xfrm>
        </p:spPr>
        <p:txBody>
          <a:bodyPr/>
          <a:lstStyle/>
          <a:p>
            <a:r>
              <a:rPr lang="en-GB" dirty="0"/>
              <a:t>Assessment</a:t>
            </a:r>
          </a:p>
        </p:txBody>
      </p:sp>
      <p:pic>
        <p:nvPicPr>
          <p:cNvPr id="3" name="Picture 2">
            <a:extLst>
              <a:ext uri="{FF2B5EF4-FFF2-40B4-BE49-F238E27FC236}">
                <a16:creationId xmlns:a16="http://schemas.microsoft.com/office/drawing/2014/main" id="{4359A3EC-41B6-9489-9722-5BDC019F4A41}"/>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4" name="TextBox 3">
            <a:extLst>
              <a:ext uri="{FF2B5EF4-FFF2-40B4-BE49-F238E27FC236}">
                <a16:creationId xmlns:a16="http://schemas.microsoft.com/office/drawing/2014/main" id="{2D110283-88FA-7B81-9C3B-EA33271A13C1}"/>
              </a:ext>
            </a:extLst>
          </p:cNvPr>
          <p:cNvSpPr txBox="1"/>
          <p:nvPr/>
        </p:nvSpPr>
        <p:spPr>
          <a:xfrm>
            <a:off x="448596" y="1325563"/>
            <a:ext cx="11294808" cy="4641655"/>
          </a:xfrm>
          <a:prstGeom prst="rect">
            <a:avLst/>
          </a:prstGeom>
          <a:noFill/>
        </p:spPr>
        <p:txBody>
          <a:bodyPr wrap="square">
            <a:spAutoFit/>
          </a:bodyPr>
          <a:lstStyle/>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At Bowling Green our curriculum is carefully planned to match the learning objectives set out in the National Curriculum for each year group. Therefore, we say that a child is ‘expected’ which means they are achieving their year groups objectives if they are keeping up with the learning detailed in our long term and medium term plans.</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Whether a child is deemed to be keeping up with the learning is down to teacher judgement and knowledge of each individual child. To aid this decision each unit has a pre-learning task, this could check a child's understanding of the content up to this point i.e. have they recalled relevant information from previous year groups. This pre-learning task is used to inform planning, specifically thinking about additional support and challenge which may be needed in order to meet the needs of our pupils. Following the completion of a unit there is a post-learning task this checks a child's understanding of the content covered.</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Each lesson has a flashback at the beginning of the lesson this is to support with retrieval of 'sticky knowledge' (knowledge we want children to remember).</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Children are expected in each subject if they are keeping up with the learning detailed in the LTP/MTP.</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Statutory Government assessments are undertaken in Year 1 with the Phonics Screening Check, Year 4 with the multiplication check and Year 6 with SATs. </a:t>
            </a:r>
          </a:p>
        </p:txBody>
      </p:sp>
    </p:spTree>
    <p:extLst>
      <p:ext uri="{BB962C8B-B14F-4D97-AF65-F5344CB8AC3E}">
        <p14:creationId xmlns:p14="http://schemas.microsoft.com/office/powerpoint/2010/main" val="224235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8FA06-D670-C095-3B64-4B65BA30D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7E781-044D-45A2-59EE-B767A3455896}"/>
              </a:ext>
            </a:extLst>
          </p:cNvPr>
          <p:cNvSpPr>
            <a:spLocks noGrp="1"/>
          </p:cNvSpPr>
          <p:nvPr>
            <p:ph type="title"/>
          </p:nvPr>
        </p:nvSpPr>
        <p:spPr>
          <a:xfrm>
            <a:off x="58992" y="98320"/>
            <a:ext cx="10515600" cy="1325563"/>
          </a:xfrm>
        </p:spPr>
        <p:txBody>
          <a:bodyPr/>
          <a:lstStyle/>
          <a:p>
            <a:r>
              <a:rPr lang="en-GB" dirty="0"/>
              <a:t>What can I do as a parent to support my child in this subject? </a:t>
            </a:r>
          </a:p>
        </p:txBody>
      </p:sp>
      <p:pic>
        <p:nvPicPr>
          <p:cNvPr id="3" name="Picture 2">
            <a:extLst>
              <a:ext uri="{FF2B5EF4-FFF2-40B4-BE49-F238E27FC236}">
                <a16:creationId xmlns:a16="http://schemas.microsoft.com/office/drawing/2014/main" id="{11D03F0A-61A1-06C5-17DC-28CF9B92DE4B}"/>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4" name="TextBox 3">
            <a:extLst>
              <a:ext uri="{FF2B5EF4-FFF2-40B4-BE49-F238E27FC236}">
                <a16:creationId xmlns:a16="http://schemas.microsoft.com/office/drawing/2014/main" id="{CDF83FA6-645A-71CC-AB89-7EEB5E0334DD}"/>
              </a:ext>
            </a:extLst>
          </p:cNvPr>
          <p:cNvSpPr txBox="1"/>
          <p:nvPr/>
        </p:nvSpPr>
        <p:spPr>
          <a:xfrm>
            <a:off x="37986" y="1650029"/>
            <a:ext cx="184731" cy="369332"/>
          </a:xfrm>
          <a:prstGeom prst="rect">
            <a:avLst/>
          </a:prstGeom>
          <a:noFill/>
        </p:spPr>
        <p:txBody>
          <a:bodyPr wrap="none" rtlCol="0">
            <a:spAutoFit/>
          </a:bodyPr>
          <a:lstStyle/>
          <a:p>
            <a:endParaRPr lang="en-GB" dirty="0"/>
          </a:p>
        </p:txBody>
      </p:sp>
      <p:sp>
        <p:nvSpPr>
          <p:cNvPr id="6" name="TextBox 5">
            <a:extLst>
              <a:ext uri="{FF2B5EF4-FFF2-40B4-BE49-F238E27FC236}">
                <a16:creationId xmlns:a16="http://schemas.microsoft.com/office/drawing/2014/main" id="{15E332E5-62D4-4982-8FF4-94B83B1BAD35}"/>
              </a:ext>
            </a:extLst>
          </p:cNvPr>
          <p:cNvSpPr txBox="1"/>
          <p:nvPr/>
        </p:nvSpPr>
        <p:spPr>
          <a:xfrm>
            <a:off x="206476" y="1391821"/>
            <a:ext cx="11779048" cy="4893647"/>
          </a:xfrm>
          <a:prstGeom prst="rect">
            <a:avLst/>
          </a:prstGeom>
          <a:noFill/>
        </p:spPr>
        <p:txBody>
          <a:bodyPr wrap="square">
            <a:spAutoFit/>
          </a:bodyPr>
          <a:lstStyle/>
          <a:p>
            <a:r>
              <a:rPr lang="en-US" sz="2400" dirty="0">
                <a:latin typeface="Twinkl" panose="02000000000000000000" pitchFamily="2" charset="0"/>
              </a:rPr>
              <a:t>Learning a new language is a valuable skill that opens doors to new opportunities, cultures, and connections. As parents, you play a key role in supporting your child’s language-learning journey. Here are some tips and suggestions to help your child succeed:</a:t>
            </a:r>
          </a:p>
          <a:p>
            <a:pPr>
              <a:buFont typeface="+mj-lt"/>
              <a:buAutoNum type="arabicPeriod"/>
            </a:pPr>
            <a:r>
              <a:rPr lang="en-US" sz="2400" b="1" dirty="0">
                <a:latin typeface="Twinkl" panose="02000000000000000000" pitchFamily="2" charset="0"/>
              </a:rPr>
              <a:t> Encourage Daily Practice</a:t>
            </a:r>
            <a:br>
              <a:rPr lang="en-US" sz="2400" dirty="0">
                <a:latin typeface="Twinkl" panose="02000000000000000000" pitchFamily="2" charset="0"/>
              </a:rPr>
            </a:br>
            <a:r>
              <a:rPr lang="en-US" sz="2400" dirty="0">
                <a:latin typeface="Twinkl" panose="02000000000000000000" pitchFamily="2" charset="0"/>
              </a:rPr>
              <a:t>Dedicate a small amount of time each day to language activities, such as </a:t>
            </a:r>
            <a:r>
              <a:rPr lang="en-US" sz="2400" dirty="0" err="1">
                <a:latin typeface="Twinkl" panose="02000000000000000000" pitchFamily="2" charset="0"/>
              </a:rPr>
              <a:t>practising</a:t>
            </a:r>
            <a:r>
              <a:rPr lang="en-US" sz="2400" dirty="0">
                <a:latin typeface="Twinkl" panose="02000000000000000000" pitchFamily="2" charset="0"/>
              </a:rPr>
              <a:t> vocabulary, listening to songs, or watching short videos in the language.</a:t>
            </a:r>
          </a:p>
          <a:p>
            <a:r>
              <a:rPr lang="en-US" sz="2400" b="1" dirty="0">
                <a:latin typeface="Twinkl" panose="02000000000000000000" pitchFamily="2" charset="0"/>
              </a:rPr>
              <a:t>2. Use Fun and Interactive Resources</a:t>
            </a:r>
            <a:br>
              <a:rPr lang="en-US" sz="2400" dirty="0">
                <a:latin typeface="Twinkl" panose="02000000000000000000" pitchFamily="2" charset="0"/>
              </a:rPr>
            </a:br>
            <a:r>
              <a:rPr lang="en-US" sz="2400" dirty="0">
                <a:latin typeface="Twinkl" panose="02000000000000000000" pitchFamily="2" charset="0"/>
              </a:rPr>
              <a:t>Engage with language apps, games, and books designed for children. These make learning enjoyable and effective.</a:t>
            </a:r>
          </a:p>
          <a:p>
            <a:pPr>
              <a:buFont typeface="+mj-lt"/>
              <a:buAutoNum type="arabicPeriod"/>
            </a:pPr>
            <a:r>
              <a:rPr lang="en-US" sz="2400" b="1" dirty="0">
                <a:latin typeface="Twinkl" panose="02000000000000000000" pitchFamily="2" charset="0"/>
              </a:rPr>
              <a:t>Incorporate the Language into Everyday Life</a:t>
            </a:r>
            <a:br>
              <a:rPr lang="en-US" sz="2400" dirty="0">
                <a:latin typeface="Twinkl" panose="02000000000000000000" pitchFamily="2" charset="0"/>
              </a:rPr>
            </a:br>
            <a:r>
              <a:rPr lang="en-US" sz="2400" dirty="0">
                <a:latin typeface="Twinkl" panose="02000000000000000000" pitchFamily="2" charset="0"/>
              </a:rPr>
              <a:t>Include the language in conversations, even if it’s just basic greetings or phrases. For example, you can say “Good morning” or “Thank you” in the target language.</a:t>
            </a:r>
          </a:p>
        </p:txBody>
      </p:sp>
    </p:spTree>
    <p:extLst>
      <p:ext uri="{BB962C8B-B14F-4D97-AF65-F5344CB8AC3E}">
        <p14:creationId xmlns:p14="http://schemas.microsoft.com/office/powerpoint/2010/main" val="4044278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1EE9E-338E-BE09-C006-26E6E792B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14EB0-58D0-7D6E-4FD3-7D47330B21A4}"/>
              </a:ext>
            </a:extLst>
          </p:cNvPr>
          <p:cNvSpPr>
            <a:spLocks noGrp="1"/>
          </p:cNvSpPr>
          <p:nvPr>
            <p:ph type="title"/>
          </p:nvPr>
        </p:nvSpPr>
        <p:spPr>
          <a:xfrm>
            <a:off x="58992" y="0"/>
            <a:ext cx="10515600" cy="1325563"/>
          </a:xfrm>
        </p:spPr>
        <p:txBody>
          <a:bodyPr/>
          <a:lstStyle/>
          <a:p>
            <a:r>
              <a:rPr lang="en-GB" dirty="0"/>
              <a:t>Career Ideas</a:t>
            </a:r>
          </a:p>
        </p:txBody>
      </p:sp>
      <p:pic>
        <p:nvPicPr>
          <p:cNvPr id="3" name="Picture 2">
            <a:extLst>
              <a:ext uri="{FF2B5EF4-FFF2-40B4-BE49-F238E27FC236}">
                <a16:creationId xmlns:a16="http://schemas.microsoft.com/office/drawing/2014/main" id="{AFEA0F73-184E-5367-C975-3A0C8849A84A}"/>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10" name="TextBox 9">
            <a:extLst>
              <a:ext uri="{FF2B5EF4-FFF2-40B4-BE49-F238E27FC236}">
                <a16:creationId xmlns:a16="http://schemas.microsoft.com/office/drawing/2014/main" id="{519979F4-64CC-4D5F-8871-FA956BCE3FAF}"/>
              </a:ext>
            </a:extLst>
          </p:cNvPr>
          <p:cNvSpPr txBox="1"/>
          <p:nvPr/>
        </p:nvSpPr>
        <p:spPr>
          <a:xfrm>
            <a:off x="231825" y="1037094"/>
            <a:ext cx="11728349" cy="5170646"/>
          </a:xfrm>
          <a:prstGeom prst="rect">
            <a:avLst/>
          </a:prstGeom>
          <a:noFill/>
        </p:spPr>
        <p:txBody>
          <a:bodyPr wrap="square">
            <a:spAutoFit/>
          </a:bodyPr>
          <a:lstStyle/>
          <a:p>
            <a:r>
              <a:rPr lang="en-US" sz="2400" dirty="0">
                <a:latin typeface="Twinkl" panose="02000000000000000000" pitchFamily="2" charset="0"/>
              </a:rPr>
              <a:t>Learning additional languages can open up a wide range of career opportunities across various industries. Here are some examples of jobs that benefit from language skills:</a:t>
            </a:r>
          </a:p>
          <a:p>
            <a:r>
              <a:rPr lang="en-US" sz="2400" b="1" dirty="0">
                <a:latin typeface="Twinkl" panose="02000000000000000000" pitchFamily="2" charset="0"/>
              </a:rPr>
              <a:t>1. Translation and Interpretation</a:t>
            </a:r>
          </a:p>
          <a:p>
            <a:r>
              <a:rPr lang="en-US" sz="2400" b="1" dirty="0">
                <a:latin typeface="Twinkl" panose="02000000000000000000" pitchFamily="2" charset="0"/>
              </a:rPr>
              <a:t>2. Education</a:t>
            </a:r>
          </a:p>
          <a:p>
            <a:r>
              <a:rPr lang="en-US" sz="2400" b="1" dirty="0">
                <a:latin typeface="Twinkl" panose="02000000000000000000" pitchFamily="2" charset="0"/>
              </a:rPr>
              <a:t>3. Travel and Hospitality</a:t>
            </a:r>
          </a:p>
          <a:p>
            <a:r>
              <a:rPr lang="en-US" sz="2400" b="1" dirty="0">
                <a:latin typeface="Twinkl" panose="02000000000000000000" pitchFamily="2" charset="0"/>
              </a:rPr>
              <a:t>4. Business and Marketing</a:t>
            </a:r>
          </a:p>
          <a:p>
            <a:r>
              <a:rPr lang="en-US" sz="2400" b="1" dirty="0">
                <a:latin typeface="Twinkl" panose="02000000000000000000" pitchFamily="2" charset="0"/>
              </a:rPr>
              <a:t>5. Media and Entertainment</a:t>
            </a:r>
          </a:p>
          <a:p>
            <a:r>
              <a:rPr lang="en-US" sz="2400" b="1" dirty="0">
                <a:latin typeface="Twinkl" panose="02000000000000000000" pitchFamily="2" charset="0"/>
              </a:rPr>
              <a:t>6. Government and International Relations</a:t>
            </a:r>
          </a:p>
          <a:p>
            <a:r>
              <a:rPr lang="en-US" sz="2400" b="1" dirty="0">
                <a:latin typeface="Twinkl" panose="02000000000000000000" pitchFamily="2" charset="0"/>
              </a:rPr>
              <a:t>7. Healthcare</a:t>
            </a:r>
          </a:p>
          <a:p>
            <a:r>
              <a:rPr lang="en-US" sz="2400" b="1" dirty="0">
                <a:latin typeface="Twinkl" panose="02000000000000000000" pitchFamily="2" charset="0"/>
              </a:rPr>
              <a:t>8. Technology</a:t>
            </a:r>
          </a:p>
          <a:p>
            <a:r>
              <a:rPr lang="en-US" sz="2400" b="1" dirty="0">
                <a:latin typeface="Twinkl" panose="02000000000000000000" pitchFamily="2" charset="0"/>
              </a:rPr>
              <a:t>9. Cultural Exchange</a:t>
            </a:r>
          </a:p>
          <a:p>
            <a:r>
              <a:rPr lang="en-US" sz="2400" b="1" dirty="0">
                <a:latin typeface="Twinkl" panose="02000000000000000000" pitchFamily="2" charset="0"/>
              </a:rPr>
              <a:t>10. Legal and Law Enforcement</a:t>
            </a:r>
          </a:p>
          <a:p>
            <a:endParaRPr lang="en-US" b="1" dirty="0">
              <a:latin typeface="Twinkl" panose="02000000000000000000" pitchFamily="2" charset="0"/>
            </a:endParaRPr>
          </a:p>
        </p:txBody>
      </p:sp>
    </p:spTree>
    <p:extLst>
      <p:ext uri="{BB962C8B-B14F-4D97-AF65-F5344CB8AC3E}">
        <p14:creationId xmlns:p14="http://schemas.microsoft.com/office/powerpoint/2010/main" val="1127945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237</TotalTime>
  <Words>516</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Aptos Display</vt:lpstr>
      <vt:lpstr>Arial</vt:lpstr>
      <vt:lpstr>Twinkl</vt:lpstr>
      <vt:lpstr>Office Theme</vt:lpstr>
      <vt:lpstr>    Curriculum Marketplace</vt:lpstr>
      <vt:lpstr>Long Term Planning</vt:lpstr>
      <vt:lpstr>PowerPoint Presentation</vt:lpstr>
      <vt:lpstr>Vocabulary – Phonics Sounds</vt:lpstr>
      <vt:lpstr>Examples of Work</vt:lpstr>
      <vt:lpstr>Assessment</vt:lpstr>
      <vt:lpstr>What can I do as a parent to support my child in this subject? </vt:lpstr>
      <vt:lpstr>Career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Marketplace</dc:title>
  <dc:creator>Chloe Foster</dc:creator>
  <cp:lastModifiedBy>Chloe Foster</cp:lastModifiedBy>
  <cp:revision>20</cp:revision>
  <dcterms:created xsi:type="dcterms:W3CDTF">2025-01-06T10:26:47Z</dcterms:created>
  <dcterms:modified xsi:type="dcterms:W3CDTF">2025-02-06T17:38:57Z</dcterms:modified>
</cp:coreProperties>
</file>