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8" r:id="rId4"/>
    <p:sldId id="325" r:id="rId5"/>
    <p:sldId id="346" r:id="rId6"/>
    <p:sldId id="348" r:id="rId7"/>
    <p:sldId id="279" r:id="rId8"/>
    <p:sldId id="280" r:id="rId9"/>
    <p:sldId id="281" r:id="rId10"/>
    <p:sldId id="277"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49CFA-04B8-4F9D-A5D6-05432A8354EA}"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A5897-1C28-454C-A63B-024BCE77D80A}" type="slidenum">
              <a:rPr lang="en-GB" smtClean="0"/>
              <a:t>‹#›</a:t>
            </a:fld>
            <a:endParaRPr lang="en-GB"/>
          </a:p>
        </p:txBody>
      </p:sp>
    </p:spTree>
    <p:extLst>
      <p:ext uri="{BB962C8B-B14F-4D97-AF65-F5344CB8AC3E}">
        <p14:creationId xmlns:p14="http://schemas.microsoft.com/office/powerpoint/2010/main" val="1299981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203753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41564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8E1B4-6FEA-8254-1267-BC445A843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7BA51-FD66-3F91-DCF1-97017399F3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2178B-FE11-AD84-DDC5-ACB1FE3942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1C07C52-A196-26EF-34B8-37F0F274FDBD}"/>
              </a:ext>
            </a:extLst>
          </p:cNvPr>
          <p:cNvSpPr>
            <a:spLocks noGrp="1"/>
          </p:cNvSpPr>
          <p:nvPr>
            <p:ph type="sldNum" sz="quarter" idx="5"/>
          </p:nvPr>
        </p:nvSpPr>
        <p:spPr/>
        <p:txBody>
          <a:bodyPr/>
          <a:lstStyle/>
          <a:p>
            <a:fld id="{1478D37C-701A-420C-ABA9-56230CF657AB}" type="slidenum">
              <a:rPr lang="en-GB" smtClean="0"/>
              <a:t>9</a:t>
            </a:fld>
            <a:endParaRPr lang="en-GB"/>
          </a:p>
        </p:txBody>
      </p:sp>
    </p:spTree>
    <p:extLst>
      <p:ext uri="{BB962C8B-B14F-4D97-AF65-F5344CB8AC3E}">
        <p14:creationId xmlns:p14="http://schemas.microsoft.com/office/powerpoint/2010/main" val="119242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78D37C-701A-420C-ABA9-56230CF657AB}" type="slidenum">
              <a:rPr lang="en-GB" smtClean="0"/>
              <a:t>10</a:t>
            </a:fld>
            <a:endParaRPr lang="en-GB"/>
          </a:p>
        </p:txBody>
      </p:sp>
    </p:spTree>
    <p:extLst>
      <p:ext uri="{BB962C8B-B14F-4D97-AF65-F5344CB8AC3E}">
        <p14:creationId xmlns:p14="http://schemas.microsoft.com/office/powerpoint/2010/main" val="79519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59D2-5D0F-4D67-72ED-AE6BE2C0DB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882CFCA-CF1E-6FB4-F6AA-E193BB8B4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7625F70-09C5-340C-5930-F1B8EDA822BF}"/>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7E503FC4-46B0-98ED-28AD-2C7E746F4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BF7526-EF79-8A94-178F-8B899D2747D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09573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9D4A-3230-FDFB-46F5-930F2BFD89D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30D333D-C0FF-EA8C-093C-6FA46775F2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1D551E-0EDD-4A66-2BDA-6712B6C59102}"/>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D3AB0EED-4B46-4E7F-9148-ACA353963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31825-4EBF-1837-205D-0F24CD12A242}"/>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323293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99730-FD8F-192E-1FC9-0969420E447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506BB9-1DEC-30DC-38AA-2A9611BC8D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8CF08D-F903-6AE8-B5F5-FFD7077D5917}"/>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9CC2EE90-70F9-5F75-A7D3-9FA2B97CC4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DB21E6-AA14-4C06-8ABC-6F9120290110}"/>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30273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E664-57E5-6B5A-977E-B2B31382611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7426A1A-EDA4-B31D-982E-14F6DCD5FE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8CD745-3976-CF62-FE01-707360569A43}"/>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36F33E74-803A-2FD3-18E5-B2098B6E58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8B2B3-E885-A450-2B77-C45EC915949D}"/>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86440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F0C1-4EC8-9807-1CB1-9F953A7A276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E877533-5515-3130-6D3C-21B842D43A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2772FB-1711-F5F4-C3F1-986EC24C22D9}"/>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5FDB1323-B109-12A2-EF5D-58DDC77E69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54FB7-786C-8DBA-D49E-CEA2DF594A8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427958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20F7-01C5-5164-2BB4-F496D3B9F0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99BD1B5-096C-17A1-08CC-0CA459C59C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3849915-7F27-AE28-72EC-CE2A730AC7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C803783-17C5-AD1D-3CC1-D03E5D16C74A}"/>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37763670-FBFB-19C7-CFCE-0CFDFB0156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0F7D6-2977-F320-3EF3-05DD2CB9A59E}"/>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22066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1CF9-7798-9D68-C725-F997182707F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DB3AE56-654A-32B9-2B16-139B59793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BDDF2-1CD9-A5A6-D868-B4D1FAB762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D8B9450-A588-C7E0-1D42-06EB69243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F97AF5-1CC5-16B4-AB6C-C8D9970A1F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BA87F7-3ABD-871E-F5B5-043993D1D2B8}"/>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8" name="Footer Placeholder 7">
            <a:extLst>
              <a:ext uri="{FF2B5EF4-FFF2-40B4-BE49-F238E27FC236}">
                <a16:creationId xmlns:a16="http://schemas.microsoft.com/office/drawing/2014/main" id="{2EC03221-A66A-16E9-969A-23006FAA8A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5EEFBE-B452-34B6-0A0E-A0DD227CCAEF}"/>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88118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94F7-5FC2-26DF-CDCE-34F7D98E3C5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3044227-CA78-4DDE-F8FC-EA5354507AFA}"/>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4" name="Footer Placeholder 3">
            <a:extLst>
              <a:ext uri="{FF2B5EF4-FFF2-40B4-BE49-F238E27FC236}">
                <a16:creationId xmlns:a16="http://schemas.microsoft.com/office/drawing/2014/main" id="{1F03855F-DC3F-1597-AF40-5E1C1F0118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03D60F-4166-F1D6-E239-078E72AE5F9B}"/>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74694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99244-23B3-0060-3A7C-E6167C0DBBC2}"/>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3" name="Footer Placeholder 2">
            <a:extLst>
              <a:ext uri="{FF2B5EF4-FFF2-40B4-BE49-F238E27FC236}">
                <a16:creationId xmlns:a16="http://schemas.microsoft.com/office/drawing/2014/main" id="{C8609365-E97F-0859-6D66-D608758F66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282A76-CC16-0A25-1EFD-86401CC1DB6A}"/>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66647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0B62-BF27-03D1-0E2F-969F2E189B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3880B0D-29CC-D77C-5DD7-48077F4CD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A2A3905-C84A-C2DC-D9AC-C4ABC2A95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E9FF4F-A03F-34C9-0A5E-DBA2FA1EA14F}"/>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BA5BCBD4-390E-0B97-59BB-BB2975A9CB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206D34-690F-1149-E512-70A66941E3D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19134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4CF7-ED18-F650-6D7B-4AFC509561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9F89062-EFBB-ABE7-5953-11EFC3782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28B0E1-7D49-B650-BA48-A638247E9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253EAB-E780-26E0-0753-6C23E5453747}"/>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890A1167-193B-3F4E-BFA9-A5B759CCA7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69498-4712-4B06-72E7-3F398ABA38E9}"/>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84558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761F7-0697-79DB-5AFD-63F08B32CE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1591683-EFF9-DF64-3309-AE43B84BD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776176-FC53-1EB7-0301-4FA0F4123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2DD16BA7-023A-20AB-D901-296990842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DDF1BA-44BF-9EC2-46C2-19163A905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90AE69-FAD8-4582-995D-E07A1E33F1B8}" type="slidenum">
              <a:rPr lang="en-GB" smtClean="0"/>
              <a:t>‹#›</a:t>
            </a:fld>
            <a:endParaRPr lang="en-GB"/>
          </a:p>
        </p:txBody>
      </p:sp>
    </p:spTree>
    <p:extLst>
      <p:ext uri="{BB962C8B-B14F-4D97-AF65-F5344CB8AC3E}">
        <p14:creationId xmlns:p14="http://schemas.microsoft.com/office/powerpoint/2010/main" val="97513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5EFC-1D46-DDD2-F880-6C58E2A6067B}"/>
              </a:ext>
            </a:extLst>
          </p:cNvPr>
          <p:cNvSpPr>
            <a:spLocks noGrp="1"/>
          </p:cNvSpPr>
          <p:nvPr>
            <p:ph type="ctrTitle"/>
          </p:nvPr>
        </p:nvSpPr>
        <p:spPr>
          <a:xfrm>
            <a:off x="1435512" y="4236086"/>
            <a:ext cx="9144000" cy="837205"/>
          </a:xfrm>
        </p:spPr>
        <p:txBody>
          <a:bodyPr>
            <a:normAutofit fontScale="90000"/>
          </a:bodyPr>
          <a:lstStyle/>
          <a:p>
            <a:br>
              <a:rPr lang="en-GB" dirty="0"/>
            </a:br>
            <a:r>
              <a:rPr lang="en-GB" dirty="0"/>
              <a:t> </a:t>
            </a:r>
            <a:br>
              <a:rPr lang="en-GB" dirty="0"/>
            </a:br>
            <a:r>
              <a:rPr lang="en-GB" dirty="0"/>
              <a:t> Curriculum Marketplace</a:t>
            </a:r>
          </a:p>
        </p:txBody>
      </p:sp>
      <p:sp>
        <p:nvSpPr>
          <p:cNvPr id="3" name="Subtitle 2">
            <a:extLst>
              <a:ext uri="{FF2B5EF4-FFF2-40B4-BE49-F238E27FC236}">
                <a16:creationId xmlns:a16="http://schemas.microsoft.com/office/drawing/2014/main" id="{B29B9399-69DA-8EE6-675C-AB461B3B31B2}"/>
              </a:ext>
            </a:extLst>
          </p:cNvPr>
          <p:cNvSpPr>
            <a:spLocks noGrp="1"/>
          </p:cNvSpPr>
          <p:nvPr>
            <p:ph type="subTitle" idx="1"/>
          </p:nvPr>
        </p:nvSpPr>
        <p:spPr>
          <a:xfrm>
            <a:off x="1553496" y="5253855"/>
            <a:ext cx="9144000" cy="1336294"/>
          </a:xfrm>
        </p:spPr>
        <p:txBody>
          <a:bodyPr>
            <a:normAutofit/>
          </a:bodyPr>
          <a:lstStyle/>
          <a:p>
            <a:r>
              <a:rPr lang="en-GB" dirty="0">
                <a:solidFill>
                  <a:srgbClr val="FF0000"/>
                </a:solidFill>
              </a:rPr>
              <a:t>Science</a:t>
            </a:r>
          </a:p>
          <a:p>
            <a:r>
              <a:rPr lang="en-GB" dirty="0">
                <a:solidFill>
                  <a:srgbClr val="FF0000"/>
                </a:solidFill>
              </a:rPr>
              <a:t>Mrs Saleha Hollingsworth </a:t>
            </a:r>
          </a:p>
        </p:txBody>
      </p:sp>
      <p:pic>
        <p:nvPicPr>
          <p:cNvPr id="1026" name="Picture 2" descr="Bunting Colorful Flags, Pregnant Flags, Flags, Colorful PNG Transparent ...">
            <a:extLst>
              <a:ext uri="{FF2B5EF4-FFF2-40B4-BE49-F238E27FC236}">
                <a16:creationId xmlns:a16="http://schemas.microsoft.com/office/drawing/2014/main" id="{25CBA662-E934-F1AC-35E6-F6B207545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98" y="-474153"/>
            <a:ext cx="13061386" cy="28305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D92C7B0-EA40-DFF0-BEA7-6188A79B52BF}"/>
              </a:ext>
            </a:extLst>
          </p:cNvPr>
          <p:cNvPicPr>
            <a:picLocks noChangeAspect="1"/>
          </p:cNvPicPr>
          <p:nvPr/>
        </p:nvPicPr>
        <p:blipFill>
          <a:blip r:embed="rId3"/>
          <a:stretch>
            <a:fillRect/>
          </a:stretch>
        </p:blipFill>
        <p:spPr>
          <a:xfrm>
            <a:off x="3679880" y="2161865"/>
            <a:ext cx="4677544" cy="1792266"/>
          </a:xfrm>
          <a:prstGeom prst="rect">
            <a:avLst/>
          </a:prstGeom>
        </p:spPr>
      </p:pic>
    </p:spTree>
    <p:extLst>
      <p:ext uri="{BB962C8B-B14F-4D97-AF65-F5344CB8AC3E}">
        <p14:creationId xmlns:p14="http://schemas.microsoft.com/office/powerpoint/2010/main" val="26196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82096-2900-902D-1E54-8DE62A7090E5}"/>
              </a:ext>
            </a:extLst>
          </p:cNvPr>
          <p:cNvSpPr>
            <a:spLocks noGrp="1"/>
          </p:cNvSpPr>
          <p:nvPr>
            <p:ph type="title"/>
          </p:nvPr>
        </p:nvSpPr>
        <p:spPr>
          <a:xfrm>
            <a:off x="26744" y="0"/>
            <a:ext cx="10515600" cy="1325563"/>
          </a:xfrm>
        </p:spPr>
        <p:txBody>
          <a:bodyPr/>
          <a:lstStyle/>
          <a:p>
            <a:r>
              <a:rPr lang="en-GB" dirty="0"/>
              <a:t>Examples of Work</a:t>
            </a:r>
          </a:p>
        </p:txBody>
      </p:sp>
      <p:pic>
        <p:nvPicPr>
          <p:cNvPr id="8" name="Picture 7">
            <a:extLst>
              <a:ext uri="{FF2B5EF4-FFF2-40B4-BE49-F238E27FC236}">
                <a16:creationId xmlns:a16="http://schemas.microsoft.com/office/drawing/2014/main" id="{2AD5ED87-087C-BC1F-2F9B-6F5D3B6E0B41}"/>
              </a:ext>
            </a:extLst>
          </p:cNvPr>
          <p:cNvPicPr>
            <a:picLocks noChangeAspect="1"/>
          </p:cNvPicPr>
          <p:nvPr/>
        </p:nvPicPr>
        <p:blipFill>
          <a:blip r:embed="rId3"/>
          <a:stretch>
            <a:fillRect/>
          </a:stretch>
        </p:blipFill>
        <p:spPr>
          <a:xfrm>
            <a:off x="10353368" y="6111277"/>
            <a:ext cx="1632156" cy="625383"/>
          </a:xfrm>
          <a:prstGeom prst="rect">
            <a:avLst/>
          </a:prstGeom>
        </p:spPr>
      </p:pic>
      <p:pic>
        <p:nvPicPr>
          <p:cNvPr id="11" name="Picture 10">
            <a:extLst>
              <a:ext uri="{FF2B5EF4-FFF2-40B4-BE49-F238E27FC236}">
                <a16:creationId xmlns:a16="http://schemas.microsoft.com/office/drawing/2014/main" id="{3E2F0750-E1B0-CC02-17E1-F2217C334C85}"/>
              </a:ext>
            </a:extLst>
          </p:cNvPr>
          <p:cNvPicPr>
            <a:picLocks noChangeAspect="1"/>
          </p:cNvPicPr>
          <p:nvPr/>
        </p:nvPicPr>
        <p:blipFill>
          <a:blip r:embed="rId4"/>
          <a:stretch>
            <a:fillRect/>
          </a:stretch>
        </p:blipFill>
        <p:spPr>
          <a:xfrm>
            <a:off x="9558880" y="121340"/>
            <a:ext cx="2426644" cy="2182420"/>
          </a:xfrm>
          <a:prstGeom prst="rect">
            <a:avLst/>
          </a:prstGeom>
        </p:spPr>
      </p:pic>
      <p:pic>
        <p:nvPicPr>
          <p:cNvPr id="12" name="Picture 2" descr="Image preview">
            <a:extLst>
              <a:ext uri="{FF2B5EF4-FFF2-40B4-BE49-F238E27FC236}">
                <a16:creationId xmlns:a16="http://schemas.microsoft.com/office/drawing/2014/main" id="{7BFB8453-EA00-2B21-26BB-342150B899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902" r="1" b="30921"/>
          <a:stretch/>
        </p:blipFill>
        <p:spPr bwMode="auto">
          <a:xfrm>
            <a:off x="161222" y="3796105"/>
            <a:ext cx="3834286" cy="26535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 letter&#10;&#10;Description automatically generated">
            <a:extLst>
              <a:ext uri="{FF2B5EF4-FFF2-40B4-BE49-F238E27FC236}">
                <a16:creationId xmlns:a16="http://schemas.microsoft.com/office/drawing/2014/main" id="{8E5A6F91-F669-8BB2-CC4D-276CBE36FD63}"/>
              </a:ext>
            </a:extLst>
          </p:cNvPr>
          <p:cNvPicPr>
            <a:picLocks noChangeAspect="1"/>
          </p:cNvPicPr>
          <p:nvPr/>
        </p:nvPicPr>
        <p:blipFill rotWithShape="1">
          <a:blip r:embed="rId6"/>
          <a:srcRect t="19661" r="-3" b="3086"/>
          <a:stretch/>
        </p:blipFill>
        <p:spPr>
          <a:xfrm>
            <a:off x="3991709" y="75684"/>
            <a:ext cx="3113830" cy="3113830"/>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16" name="Picture 2" descr="Image preview">
            <a:extLst>
              <a:ext uri="{FF2B5EF4-FFF2-40B4-BE49-F238E27FC236}">
                <a16:creationId xmlns:a16="http://schemas.microsoft.com/office/drawing/2014/main" id="{0A63DF94-69A3-28C0-2E8C-9C81FA53C5D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679" r="-5" b="32068"/>
          <a:stretch/>
        </p:blipFill>
        <p:spPr bwMode="auto">
          <a:xfrm>
            <a:off x="7105539" y="-13581"/>
            <a:ext cx="2452261" cy="2452261"/>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noFill/>
          <a:extLst>
            <a:ext uri="{909E8E84-426E-40DD-AFC4-6F175D3DCCD1}">
              <a14:hiddenFill xmlns:a14="http://schemas.microsoft.com/office/drawing/2010/main">
                <a:solidFill>
                  <a:srgbClr val="FFFFFF"/>
                </a:solidFill>
              </a14:hiddenFill>
            </a:ext>
          </a:extLst>
        </p:spPr>
      </p:pic>
      <p:pic>
        <p:nvPicPr>
          <p:cNvPr id="18" name="Picture 17" descr="Diagram&#10;&#10;Description automatically generated">
            <a:extLst>
              <a:ext uri="{FF2B5EF4-FFF2-40B4-BE49-F238E27FC236}">
                <a16:creationId xmlns:a16="http://schemas.microsoft.com/office/drawing/2014/main" id="{016AE193-EEA6-5167-2D09-6BE5D9FE39F1}"/>
              </a:ext>
            </a:extLst>
          </p:cNvPr>
          <p:cNvPicPr>
            <a:picLocks noChangeAspect="1"/>
          </p:cNvPicPr>
          <p:nvPr/>
        </p:nvPicPr>
        <p:blipFill rotWithShape="1">
          <a:blip r:embed="rId8"/>
          <a:srcRect t="7620" r="3" b="26216"/>
          <a:stretch/>
        </p:blipFill>
        <p:spPr>
          <a:xfrm>
            <a:off x="4175239" y="3331307"/>
            <a:ext cx="3246520" cy="2759565"/>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19" name="Picture 18">
            <a:extLst>
              <a:ext uri="{FF2B5EF4-FFF2-40B4-BE49-F238E27FC236}">
                <a16:creationId xmlns:a16="http://schemas.microsoft.com/office/drawing/2014/main" id="{AC75F396-99C0-3ADF-2846-8122AE5FCA4F}"/>
              </a:ext>
            </a:extLst>
          </p:cNvPr>
          <p:cNvPicPr>
            <a:picLocks noChangeAspect="1"/>
          </p:cNvPicPr>
          <p:nvPr/>
        </p:nvPicPr>
        <p:blipFill>
          <a:blip r:embed="rId9"/>
          <a:stretch>
            <a:fillRect/>
          </a:stretch>
        </p:blipFill>
        <p:spPr>
          <a:xfrm>
            <a:off x="8547494" y="2528670"/>
            <a:ext cx="3483284" cy="1985340"/>
          </a:xfrm>
          <a:prstGeom prst="rect">
            <a:avLst/>
          </a:prstGeom>
        </p:spPr>
      </p:pic>
      <p:pic>
        <p:nvPicPr>
          <p:cNvPr id="21" name="Picture 20" descr="Diagram&#10;&#10;Description automatically generated">
            <a:extLst>
              <a:ext uri="{FF2B5EF4-FFF2-40B4-BE49-F238E27FC236}">
                <a16:creationId xmlns:a16="http://schemas.microsoft.com/office/drawing/2014/main" id="{99D95C72-BD7D-167F-7A56-09EB01660938}"/>
              </a:ext>
            </a:extLst>
          </p:cNvPr>
          <p:cNvPicPr>
            <a:picLocks noChangeAspect="1"/>
          </p:cNvPicPr>
          <p:nvPr/>
        </p:nvPicPr>
        <p:blipFill rotWithShape="1">
          <a:blip r:embed="rId10"/>
          <a:srcRect t="8991" r="1" b="30468"/>
          <a:stretch/>
        </p:blipFill>
        <p:spPr>
          <a:xfrm rot="16200000">
            <a:off x="494507" y="722394"/>
            <a:ext cx="2537769" cy="3113831"/>
          </a:xfrm>
          <a:prstGeom prst="rect">
            <a:avLst/>
          </a:prstGeom>
        </p:spPr>
      </p:pic>
      <p:pic>
        <p:nvPicPr>
          <p:cNvPr id="22" name="Content Placeholder 5">
            <a:extLst>
              <a:ext uri="{FF2B5EF4-FFF2-40B4-BE49-F238E27FC236}">
                <a16:creationId xmlns:a16="http://schemas.microsoft.com/office/drawing/2014/main" id="{CECEA04F-8451-4694-5609-190B2008B8B0}"/>
              </a:ext>
            </a:extLst>
          </p:cNvPr>
          <p:cNvPicPr>
            <a:picLocks noGrp="1" noChangeAspect="1"/>
          </p:cNvPicPr>
          <p:nvPr>
            <p:ph sz="half" idx="2"/>
          </p:nvPr>
        </p:nvPicPr>
        <p:blipFill rotWithShape="1">
          <a:blip r:embed="rId11"/>
          <a:srcRect t="18499"/>
          <a:stretch/>
        </p:blipFill>
        <p:spPr>
          <a:xfrm>
            <a:off x="7530753" y="4081891"/>
            <a:ext cx="2240018" cy="2654769"/>
          </a:xfrm>
          <a:prstGeom prst="rect">
            <a:avLst/>
          </a:prstGeom>
        </p:spPr>
      </p:pic>
    </p:spTree>
    <p:extLst>
      <p:ext uri="{BB962C8B-B14F-4D97-AF65-F5344CB8AC3E}">
        <p14:creationId xmlns:p14="http://schemas.microsoft.com/office/powerpoint/2010/main" val="149025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3214-2A93-B59C-C6AD-8CFBEB12B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6DAB3-DDFE-E693-6C71-A9CAA1B02B39}"/>
              </a:ext>
            </a:extLst>
          </p:cNvPr>
          <p:cNvSpPr>
            <a:spLocks noGrp="1"/>
          </p:cNvSpPr>
          <p:nvPr>
            <p:ph type="title"/>
          </p:nvPr>
        </p:nvSpPr>
        <p:spPr>
          <a:xfrm>
            <a:off x="58992" y="0"/>
            <a:ext cx="10515600" cy="1325563"/>
          </a:xfrm>
        </p:spPr>
        <p:txBody>
          <a:bodyPr/>
          <a:lstStyle/>
          <a:p>
            <a:r>
              <a:rPr lang="en-GB" dirty="0"/>
              <a:t>Assessment</a:t>
            </a:r>
          </a:p>
        </p:txBody>
      </p:sp>
      <p:pic>
        <p:nvPicPr>
          <p:cNvPr id="3" name="Picture 2">
            <a:extLst>
              <a:ext uri="{FF2B5EF4-FFF2-40B4-BE49-F238E27FC236}">
                <a16:creationId xmlns:a16="http://schemas.microsoft.com/office/drawing/2014/main" id="{FB6D51A1-7085-BCE0-101C-57AC84D20540}"/>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8" name="TextBox 7">
            <a:extLst>
              <a:ext uri="{FF2B5EF4-FFF2-40B4-BE49-F238E27FC236}">
                <a16:creationId xmlns:a16="http://schemas.microsoft.com/office/drawing/2014/main" id="{070A0B0D-3FE4-8A79-D7CF-158542F2CC1D}"/>
              </a:ext>
            </a:extLst>
          </p:cNvPr>
          <p:cNvSpPr txBox="1"/>
          <p:nvPr/>
        </p:nvSpPr>
        <p:spPr>
          <a:xfrm>
            <a:off x="448596" y="1325563"/>
            <a:ext cx="11294808" cy="4641655"/>
          </a:xfrm>
          <a:prstGeom prst="rect">
            <a:avLst/>
          </a:prstGeom>
          <a:noFill/>
        </p:spPr>
        <p:txBody>
          <a:bodyPr wrap="square">
            <a:spAutoFit/>
          </a:bodyPr>
          <a:lstStyle/>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At Bowling Green our curriculum is carefully planned to match the learning objectives set out in the National Curriculum for each year group. Therefore, we say that a child is ‘expected’ which means they are achieving their year groups objectives if they are keeping up with the learning detailed in our long term and medium term plans.</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Whether a child is deemed to be keeping up with the learning is down to teacher judgement and knowledge of each individual child. To aid this decision each unit has a pre-learning task, this could check a child's understanding of the content up to this point i.e. have they recalled relevant information from previous year groups. This pre-learning task is used to inform planning, specifically thinking about additional support and challenge which may be needed in order to meet the needs of our pupils. Following the completion of a unit there is a post-learning task this checks a child's understanding of the content covered.</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Each lesson has a flashback at the beginning of the lesson this is to support with retrieval of 'sticky knowledge' (knowledge we want children to remember).</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Children are expected in each subject if they are keeping up with the learning detailed in the LTP/MTP.</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Statutory Government assessments are undertaken in Year 1 with the Phonics Screening Check, Year 4 with the multiplication check and Year 6 with SATs. </a:t>
            </a:r>
          </a:p>
        </p:txBody>
      </p:sp>
    </p:spTree>
    <p:extLst>
      <p:ext uri="{BB962C8B-B14F-4D97-AF65-F5344CB8AC3E}">
        <p14:creationId xmlns:p14="http://schemas.microsoft.com/office/powerpoint/2010/main" val="281360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8FA06-D670-C095-3B64-4B65BA30D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7E781-044D-45A2-59EE-B767A3455896}"/>
              </a:ext>
            </a:extLst>
          </p:cNvPr>
          <p:cNvSpPr>
            <a:spLocks noGrp="1"/>
          </p:cNvSpPr>
          <p:nvPr>
            <p:ph type="title"/>
          </p:nvPr>
        </p:nvSpPr>
        <p:spPr>
          <a:xfrm>
            <a:off x="58992" y="98320"/>
            <a:ext cx="10515600" cy="1325563"/>
          </a:xfrm>
        </p:spPr>
        <p:txBody>
          <a:bodyPr/>
          <a:lstStyle/>
          <a:p>
            <a:r>
              <a:rPr lang="en-GB" dirty="0"/>
              <a:t>What can I do as a parent to support my child in this subject? </a:t>
            </a:r>
          </a:p>
        </p:txBody>
      </p:sp>
      <p:pic>
        <p:nvPicPr>
          <p:cNvPr id="3" name="Picture 2">
            <a:extLst>
              <a:ext uri="{FF2B5EF4-FFF2-40B4-BE49-F238E27FC236}">
                <a16:creationId xmlns:a16="http://schemas.microsoft.com/office/drawing/2014/main" id="{11D03F0A-61A1-06C5-17DC-28CF9B92DE4B}"/>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4" name="TextBox 3">
            <a:extLst>
              <a:ext uri="{FF2B5EF4-FFF2-40B4-BE49-F238E27FC236}">
                <a16:creationId xmlns:a16="http://schemas.microsoft.com/office/drawing/2014/main" id="{CDF83FA6-645A-71CC-AB89-7EEB5E0334DD}"/>
              </a:ext>
            </a:extLst>
          </p:cNvPr>
          <p:cNvSpPr txBox="1"/>
          <p:nvPr/>
        </p:nvSpPr>
        <p:spPr>
          <a:xfrm>
            <a:off x="37986" y="1650029"/>
            <a:ext cx="184731" cy="369332"/>
          </a:xfrm>
          <a:prstGeom prst="rect">
            <a:avLst/>
          </a:prstGeom>
          <a:noFill/>
        </p:spPr>
        <p:txBody>
          <a:bodyPr wrap="none" rtlCol="0">
            <a:spAutoFit/>
          </a:bodyPr>
          <a:lstStyle/>
          <a:p>
            <a:endParaRPr lang="en-GB" dirty="0"/>
          </a:p>
        </p:txBody>
      </p:sp>
      <p:sp>
        <p:nvSpPr>
          <p:cNvPr id="7" name="TextBox 6">
            <a:extLst>
              <a:ext uri="{FF2B5EF4-FFF2-40B4-BE49-F238E27FC236}">
                <a16:creationId xmlns:a16="http://schemas.microsoft.com/office/drawing/2014/main" id="{0B79C8BB-0521-4D48-9EA5-989008F4B080}"/>
              </a:ext>
            </a:extLst>
          </p:cNvPr>
          <p:cNvSpPr txBox="1"/>
          <p:nvPr/>
        </p:nvSpPr>
        <p:spPr>
          <a:xfrm>
            <a:off x="130350" y="1320467"/>
            <a:ext cx="11855173" cy="5909310"/>
          </a:xfrm>
          <a:prstGeom prst="rect">
            <a:avLst/>
          </a:prstGeom>
          <a:noFill/>
        </p:spPr>
        <p:txBody>
          <a:bodyPr wrap="square">
            <a:spAutoFit/>
          </a:bodyPr>
          <a:lstStyle/>
          <a:p>
            <a:r>
              <a:rPr lang="en-US" b="1" dirty="0">
                <a:latin typeface="Twinkl" panose="02000000000000000000" pitchFamily="2" charset="0"/>
              </a:rPr>
              <a:t>1. Foster Curiosity and Inquiry</a:t>
            </a:r>
          </a:p>
          <a:p>
            <a:pPr>
              <a:buFont typeface="Arial" panose="020B0604020202020204" pitchFamily="34" charset="0"/>
              <a:buChar char="•"/>
            </a:pPr>
            <a:r>
              <a:rPr lang="en-US" dirty="0">
                <a:latin typeface="Twinkl" panose="02000000000000000000" pitchFamily="2" charset="0"/>
              </a:rPr>
              <a:t>Encourage your child to ask "why" and "how" questions about the world around them.</a:t>
            </a:r>
          </a:p>
          <a:p>
            <a:pPr>
              <a:buFont typeface="Arial" panose="020B0604020202020204" pitchFamily="34" charset="0"/>
              <a:buChar char="•"/>
            </a:pPr>
            <a:r>
              <a:rPr lang="en-US" dirty="0">
                <a:latin typeface="Twinkl" panose="02000000000000000000" pitchFamily="2" charset="0"/>
              </a:rPr>
              <a:t>Show enthusiasm for their questions, even if you don’t know the answers – look for answers together.</a:t>
            </a:r>
          </a:p>
          <a:p>
            <a:pPr>
              <a:buFont typeface="Arial" panose="020B0604020202020204" pitchFamily="34" charset="0"/>
              <a:buChar char="•"/>
            </a:pPr>
            <a:r>
              <a:rPr lang="en-US" dirty="0">
                <a:latin typeface="Twinkl" panose="02000000000000000000" pitchFamily="2" charset="0"/>
              </a:rPr>
              <a:t>Provide opportunities for hands-on exploration, such as experimenting with water, magnets, or plants.</a:t>
            </a:r>
          </a:p>
          <a:p>
            <a:r>
              <a:rPr lang="en-US" b="1" dirty="0">
                <a:latin typeface="Twinkl" panose="02000000000000000000" pitchFamily="2" charset="0"/>
              </a:rPr>
              <a:t>2. Engage in Everyday Science</a:t>
            </a:r>
          </a:p>
          <a:p>
            <a:pPr>
              <a:buFont typeface="Arial" panose="020B0604020202020204" pitchFamily="34" charset="0"/>
              <a:buChar char="•"/>
            </a:pPr>
            <a:r>
              <a:rPr lang="en-US" dirty="0">
                <a:latin typeface="Twinkl" panose="02000000000000000000" pitchFamily="2" charset="0"/>
              </a:rPr>
              <a:t>Talk about science in daily activities, such as cooking (e.g., how heat changes food), gardening (e.g., plant growth), or weather (e.g., clouds and rain).</a:t>
            </a:r>
          </a:p>
          <a:p>
            <a:pPr>
              <a:buFont typeface="Arial" panose="020B0604020202020204" pitchFamily="34" charset="0"/>
              <a:buChar char="•"/>
            </a:pPr>
            <a:r>
              <a:rPr lang="en-US" dirty="0">
                <a:latin typeface="Twinkl" panose="02000000000000000000" pitchFamily="2" charset="0"/>
              </a:rPr>
              <a:t>Explore how things work around the house, like a flashlight, a washing machine, or a fan.</a:t>
            </a:r>
          </a:p>
          <a:p>
            <a:pPr>
              <a:buFont typeface="Arial" panose="020B0604020202020204" pitchFamily="34" charset="0"/>
              <a:buChar char="•"/>
            </a:pPr>
            <a:r>
              <a:rPr lang="en-US" b="1" dirty="0">
                <a:latin typeface="Twinkl" panose="02000000000000000000" pitchFamily="2" charset="0"/>
              </a:rPr>
              <a:t>3. Encourage Outdoor Exploration </a:t>
            </a:r>
            <a:r>
              <a:rPr lang="en-US" dirty="0">
                <a:latin typeface="Twinkl" panose="02000000000000000000" pitchFamily="2" charset="0"/>
              </a:rPr>
              <a:t>Go on nature walks and observe plants, animals, and insects.</a:t>
            </a:r>
          </a:p>
          <a:p>
            <a:pPr>
              <a:buFont typeface="Arial" panose="020B0604020202020204" pitchFamily="34" charset="0"/>
              <a:buChar char="•"/>
            </a:pPr>
            <a:r>
              <a:rPr lang="en-US" dirty="0">
                <a:latin typeface="Twinkl" panose="02000000000000000000" pitchFamily="2" charset="0"/>
              </a:rPr>
              <a:t>Visit parks, beaches, or forests to discuss ecosystems and the environment.</a:t>
            </a:r>
          </a:p>
          <a:p>
            <a:pPr>
              <a:buFont typeface="Arial" panose="020B0604020202020204" pitchFamily="34" charset="0"/>
              <a:buChar char="•"/>
            </a:pPr>
            <a:r>
              <a:rPr lang="en-US" dirty="0">
                <a:latin typeface="Twinkl" panose="02000000000000000000" pitchFamily="2" charset="0"/>
              </a:rPr>
              <a:t>Collect and examine rocks, leaves, or shells, sparking discussions about their features and uses.</a:t>
            </a:r>
          </a:p>
          <a:p>
            <a:r>
              <a:rPr lang="en-US" b="1" dirty="0">
                <a:latin typeface="Twinkl" panose="02000000000000000000" pitchFamily="2" charset="0"/>
              </a:rPr>
              <a:t>4. Do Simple Science Experiments at Home</a:t>
            </a:r>
          </a:p>
          <a:p>
            <a:pPr>
              <a:buFont typeface="Arial" panose="020B0604020202020204" pitchFamily="34" charset="0"/>
              <a:buChar char="•"/>
            </a:pPr>
            <a:r>
              <a:rPr lang="en-US" dirty="0">
                <a:latin typeface="Twinkl" panose="02000000000000000000" pitchFamily="2" charset="0"/>
              </a:rPr>
              <a:t>Create fun experiments using household items, such as:</a:t>
            </a:r>
          </a:p>
          <a:p>
            <a:pPr marL="742950" lvl="1" indent="-285750">
              <a:buFont typeface="Arial" panose="020B0604020202020204" pitchFamily="34" charset="0"/>
              <a:buChar char="•"/>
            </a:pPr>
            <a:r>
              <a:rPr lang="en-US" dirty="0">
                <a:latin typeface="Twinkl" panose="02000000000000000000" pitchFamily="2" charset="0"/>
              </a:rPr>
              <a:t>Mixing vinegar and baking soda to demonstrate chemical reactions.</a:t>
            </a:r>
          </a:p>
          <a:p>
            <a:pPr marL="742950" lvl="1" indent="-285750">
              <a:buFont typeface="Arial" panose="020B0604020202020204" pitchFamily="34" charset="0"/>
              <a:buChar char="•"/>
            </a:pPr>
            <a:r>
              <a:rPr lang="en-US" dirty="0">
                <a:latin typeface="Twinkl" panose="02000000000000000000" pitchFamily="2" charset="0"/>
              </a:rPr>
              <a:t>Making a simple volcano with clay and food </a:t>
            </a:r>
            <a:r>
              <a:rPr lang="en-US" dirty="0" err="1">
                <a:latin typeface="Twinkl" panose="02000000000000000000" pitchFamily="2" charset="0"/>
              </a:rPr>
              <a:t>colouring</a:t>
            </a:r>
            <a:r>
              <a:rPr lang="en-US" dirty="0">
                <a:latin typeface="Twinkl" panose="02000000000000000000" pitchFamily="2" charset="0"/>
              </a:rPr>
              <a:t>.</a:t>
            </a:r>
          </a:p>
          <a:p>
            <a:pPr marL="742950" lvl="1" indent="-285750">
              <a:buFont typeface="Arial" panose="020B0604020202020204" pitchFamily="34" charset="0"/>
              <a:buChar char="•"/>
            </a:pPr>
            <a:r>
              <a:rPr lang="en-US" dirty="0">
                <a:latin typeface="Twinkl" panose="02000000000000000000" pitchFamily="2" charset="0"/>
              </a:rPr>
              <a:t>Growing a plant from a seed to observe its lifecycle.</a:t>
            </a:r>
          </a:p>
          <a:p>
            <a:pPr>
              <a:buFont typeface="Arial" panose="020B0604020202020204" pitchFamily="34" charset="0"/>
              <a:buChar char="•"/>
            </a:pPr>
            <a:r>
              <a:rPr lang="en-US" dirty="0">
                <a:latin typeface="Twinkl" panose="02000000000000000000" pitchFamily="2" charset="0"/>
              </a:rPr>
              <a:t>Look up age-appropriate science experiments together online or in books.</a:t>
            </a:r>
          </a:p>
          <a:p>
            <a:r>
              <a:rPr lang="en-US" b="1" dirty="0">
                <a:latin typeface="Twinkl" panose="02000000000000000000" pitchFamily="2" charset="0"/>
              </a:rPr>
              <a:t>5. Read Science Books and Watch Educational Shows</a:t>
            </a:r>
          </a:p>
          <a:p>
            <a:pPr>
              <a:buFont typeface="Arial" panose="020B0604020202020204" pitchFamily="34" charset="0"/>
              <a:buChar char="•"/>
            </a:pPr>
            <a:r>
              <a:rPr lang="en-US" dirty="0">
                <a:latin typeface="Twinkl" panose="02000000000000000000" pitchFamily="2" charset="0"/>
              </a:rPr>
              <a:t>Choose age-appropriate science books with </a:t>
            </a:r>
            <a:r>
              <a:rPr lang="en-US" dirty="0" err="1">
                <a:latin typeface="Twinkl" panose="02000000000000000000" pitchFamily="2" charset="0"/>
              </a:rPr>
              <a:t>colourful</a:t>
            </a:r>
            <a:r>
              <a:rPr lang="en-US" dirty="0">
                <a:latin typeface="Twinkl" panose="02000000000000000000" pitchFamily="2" charset="0"/>
              </a:rPr>
              <a:t> illustrations and engaging content.</a:t>
            </a:r>
          </a:p>
          <a:p>
            <a:pPr>
              <a:buFont typeface="Arial" panose="020B0604020202020204" pitchFamily="34" charset="0"/>
              <a:buChar char="•"/>
            </a:pPr>
            <a:r>
              <a:rPr lang="en-US" dirty="0">
                <a:latin typeface="Twinkl" panose="02000000000000000000" pitchFamily="2" charset="0"/>
              </a:rPr>
              <a:t>Watch science-related programs or YouTube channels together to make learning visual and interactive.</a:t>
            </a:r>
          </a:p>
          <a:p>
            <a:endParaRPr lang="en-US" b="1" dirty="0">
              <a:latin typeface="Twinkl" panose="02000000000000000000" pitchFamily="2" charset="0"/>
            </a:endParaRPr>
          </a:p>
        </p:txBody>
      </p:sp>
    </p:spTree>
    <p:extLst>
      <p:ext uri="{BB962C8B-B14F-4D97-AF65-F5344CB8AC3E}">
        <p14:creationId xmlns:p14="http://schemas.microsoft.com/office/powerpoint/2010/main" val="404427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1EE9E-338E-BE09-C006-26E6E792B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14EB0-58D0-7D6E-4FD3-7D47330B21A4}"/>
              </a:ext>
            </a:extLst>
          </p:cNvPr>
          <p:cNvSpPr>
            <a:spLocks noGrp="1"/>
          </p:cNvSpPr>
          <p:nvPr>
            <p:ph type="title"/>
          </p:nvPr>
        </p:nvSpPr>
        <p:spPr>
          <a:xfrm>
            <a:off x="58992" y="0"/>
            <a:ext cx="10515600" cy="1325563"/>
          </a:xfrm>
        </p:spPr>
        <p:txBody>
          <a:bodyPr/>
          <a:lstStyle/>
          <a:p>
            <a:r>
              <a:rPr lang="en-GB" dirty="0"/>
              <a:t>Career Ideas</a:t>
            </a:r>
          </a:p>
        </p:txBody>
      </p:sp>
      <p:pic>
        <p:nvPicPr>
          <p:cNvPr id="3" name="Picture 2">
            <a:extLst>
              <a:ext uri="{FF2B5EF4-FFF2-40B4-BE49-F238E27FC236}">
                <a16:creationId xmlns:a16="http://schemas.microsoft.com/office/drawing/2014/main" id="{AFEA0F73-184E-5367-C975-3A0C8849A84A}"/>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10" name="TextBox 9">
            <a:extLst>
              <a:ext uri="{FF2B5EF4-FFF2-40B4-BE49-F238E27FC236}">
                <a16:creationId xmlns:a16="http://schemas.microsoft.com/office/drawing/2014/main" id="{519979F4-64CC-4D5F-8871-FA956BCE3FAF}"/>
              </a:ext>
            </a:extLst>
          </p:cNvPr>
          <p:cNvSpPr txBox="1"/>
          <p:nvPr/>
        </p:nvSpPr>
        <p:spPr>
          <a:xfrm>
            <a:off x="231825" y="1118484"/>
            <a:ext cx="11728349" cy="4431983"/>
          </a:xfrm>
          <a:prstGeom prst="rect">
            <a:avLst/>
          </a:prstGeom>
          <a:noFill/>
        </p:spPr>
        <p:txBody>
          <a:bodyPr wrap="square">
            <a:spAutoFit/>
          </a:bodyPr>
          <a:lstStyle/>
          <a:p>
            <a:r>
              <a:rPr lang="en-GB" sz="2400" dirty="0">
                <a:latin typeface="Twinkl" panose="02000000000000000000" pitchFamily="2" charset="0"/>
              </a:rPr>
              <a:t>Doctor</a:t>
            </a:r>
          </a:p>
          <a:p>
            <a:r>
              <a:rPr lang="en-GB" sz="2400" dirty="0">
                <a:latin typeface="Twinkl" panose="02000000000000000000" pitchFamily="2" charset="0"/>
              </a:rPr>
              <a:t>Chemist </a:t>
            </a:r>
          </a:p>
          <a:p>
            <a:r>
              <a:rPr lang="en-GB" sz="2400" dirty="0">
                <a:latin typeface="Twinkl" panose="02000000000000000000" pitchFamily="2" charset="0"/>
              </a:rPr>
              <a:t>Scientist </a:t>
            </a:r>
          </a:p>
          <a:p>
            <a:r>
              <a:rPr lang="en-GB" sz="2400" dirty="0">
                <a:latin typeface="Twinkl" panose="02000000000000000000" pitchFamily="2" charset="0"/>
              </a:rPr>
              <a:t>Pharmacist </a:t>
            </a:r>
          </a:p>
          <a:p>
            <a:r>
              <a:rPr lang="en-GB" sz="2400" dirty="0">
                <a:latin typeface="Twinkl" panose="02000000000000000000" pitchFamily="2" charset="0"/>
              </a:rPr>
              <a:t>Nurse </a:t>
            </a:r>
          </a:p>
          <a:p>
            <a:r>
              <a:rPr lang="en-GB" sz="2400" dirty="0">
                <a:latin typeface="Twinkl" panose="02000000000000000000" pitchFamily="2" charset="0"/>
              </a:rPr>
              <a:t>Dentist </a:t>
            </a:r>
          </a:p>
          <a:p>
            <a:r>
              <a:rPr lang="en-GB" sz="2400" dirty="0">
                <a:latin typeface="Twinkl" panose="02000000000000000000" pitchFamily="2" charset="0"/>
              </a:rPr>
              <a:t>Ecologist</a:t>
            </a:r>
          </a:p>
          <a:p>
            <a:r>
              <a:rPr lang="en-GB" sz="2400" dirty="0">
                <a:latin typeface="Twinkl" panose="02000000000000000000" pitchFamily="2" charset="0"/>
              </a:rPr>
              <a:t>Archaeologist </a:t>
            </a:r>
          </a:p>
          <a:p>
            <a:r>
              <a:rPr lang="en-GB" sz="2400" dirty="0">
                <a:latin typeface="Twinkl" panose="02000000000000000000" pitchFamily="2" charset="0"/>
              </a:rPr>
              <a:t>Psychologist</a:t>
            </a:r>
          </a:p>
          <a:p>
            <a:r>
              <a:rPr lang="en-GB" sz="2400" dirty="0">
                <a:latin typeface="Twinkl" panose="02000000000000000000" pitchFamily="2" charset="0"/>
              </a:rPr>
              <a:t>Food Scientist</a:t>
            </a:r>
          </a:p>
          <a:p>
            <a:r>
              <a:rPr lang="en-GB" sz="2400" dirty="0">
                <a:latin typeface="Twinkl" panose="02000000000000000000" pitchFamily="2" charset="0"/>
              </a:rPr>
              <a:t>Medical Sales… </a:t>
            </a:r>
          </a:p>
          <a:p>
            <a:endParaRPr lang="en-US" b="1" dirty="0">
              <a:latin typeface="Twinkl" panose="02000000000000000000" pitchFamily="2" charset="0"/>
            </a:endParaRPr>
          </a:p>
        </p:txBody>
      </p:sp>
      <p:sp>
        <p:nvSpPr>
          <p:cNvPr id="25" name="TextBox 24">
            <a:extLst>
              <a:ext uri="{FF2B5EF4-FFF2-40B4-BE49-F238E27FC236}">
                <a16:creationId xmlns:a16="http://schemas.microsoft.com/office/drawing/2014/main" id="{AD370616-1A79-4D0B-B1CD-9031954E45C9}"/>
              </a:ext>
            </a:extLst>
          </p:cNvPr>
          <p:cNvSpPr txBox="1"/>
          <p:nvPr/>
        </p:nvSpPr>
        <p:spPr>
          <a:xfrm>
            <a:off x="1009650" y="2171700"/>
            <a:ext cx="184731" cy="1200329"/>
          </a:xfrm>
          <a:prstGeom prst="rect">
            <a:avLst/>
          </a:prstGeom>
          <a:noFill/>
        </p:spPr>
        <p:txBody>
          <a:bodyPr wrap="none" rtlCol="0">
            <a:spAutoFit/>
          </a:bodyPr>
          <a:lstStyle/>
          <a:p>
            <a:endParaRPr lang="en-GB" dirty="0"/>
          </a:p>
          <a:p>
            <a:endParaRPr lang="en-GB" dirty="0"/>
          </a:p>
          <a:p>
            <a:endParaRPr lang="en-GB" dirty="0"/>
          </a:p>
          <a:p>
            <a:endParaRPr lang="en-GB" dirty="0"/>
          </a:p>
        </p:txBody>
      </p:sp>
      <p:pic>
        <p:nvPicPr>
          <p:cNvPr id="1026" name="Picture 2" descr="Free Vector | Science banner with doodle icons">
            <a:extLst>
              <a:ext uri="{FF2B5EF4-FFF2-40B4-BE49-F238E27FC236}">
                <a16:creationId xmlns:a16="http://schemas.microsoft.com/office/drawing/2014/main" id="{621ECA3A-D32A-9EAB-2F10-81B848B90D6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1007" y="662781"/>
            <a:ext cx="4971410" cy="488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94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DB58-7F02-96F9-4599-8EE44656CCFF}"/>
              </a:ext>
            </a:extLst>
          </p:cNvPr>
          <p:cNvSpPr>
            <a:spLocks noGrp="1"/>
          </p:cNvSpPr>
          <p:nvPr>
            <p:ph type="title"/>
          </p:nvPr>
        </p:nvSpPr>
        <p:spPr>
          <a:xfrm>
            <a:off x="0" y="-97972"/>
            <a:ext cx="10515600" cy="1325563"/>
          </a:xfrm>
        </p:spPr>
        <p:txBody>
          <a:bodyPr/>
          <a:lstStyle/>
          <a:p>
            <a:r>
              <a:rPr lang="en-GB" dirty="0"/>
              <a:t>Long Term Planning</a:t>
            </a:r>
          </a:p>
        </p:txBody>
      </p:sp>
      <p:pic>
        <p:nvPicPr>
          <p:cNvPr id="3" name="Picture 2">
            <a:extLst>
              <a:ext uri="{FF2B5EF4-FFF2-40B4-BE49-F238E27FC236}">
                <a16:creationId xmlns:a16="http://schemas.microsoft.com/office/drawing/2014/main" id="{E1C55107-A9A7-7863-7707-863FC2C0B480}"/>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5EF64EDC-F88B-4ECA-B3DE-1CAC975CE02B}"/>
              </a:ext>
            </a:extLst>
          </p:cNvPr>
          <p:cNvPicPr>
            <a:picLocks noChangeAspect="1"/>
          </p:cNvPicPr>
          <p:nvPr/>
        </p:nvPicPr>
        <p:blipFill>
          <a:blip r:embed="rId3"/>
          <a:stretch>
            <a:fillRect/>
          </a:stretch>
        </p:blipFill>
        <p:spPr>
          <a:xfrm>
            <a:off x="229961" y="988000"/>
            <a:ext cx="9774010" cy="5645575"/>
          </a:xfrm>
          <a:prstGeom prst="rect">
            <a:avLst/>
          </a:prstGeom>
        </p:spPr>
      </p:pic>
    </p:spTree>
    <p:extLst>
      <p:ext uri="{BB962C8B-B14F-4D97-AF65-F5344CB8AC3E}">
        <p14:creationId xmlns:p14="http://schemas.microsoft.com/office/powerpoint/2010/main" val="111703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EF516-71B1-22E3-8DB3-84B7F4487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1BFCF-B6E4-6C44-DF40-35CB87441AFD}"/>
              </a:ext>
            </a:extLst>
          </p:cNvPr>
          <p:cNvSpPr>
            <a:spLocks noGrp="1"/>
          </p:cNvSpPr>
          <p:nvPr>
            <p:ph type="title"/>
          </p:nvPr>
        </p:nvSpPr>
        <p:spPr>
          <a:xfrm>
            <a:off x="0" y="-97972"/>
            <a:ext cx="10515600" cy="1325563"/>
          </a:xfrm>
        </p:spPr>
        <p:txBody>
          <a:bodyPr/>
          <a:lstStyle/>
          <a:p>
            <a:r>
              <a:rPr lang="en-GB" dirty="0"/>
              <a:t>Long Term Planning</a:t>
            </a:r>
          </a:p>
        </p:txBody>
      </p:sp>
      <p:pic>
        <p:nvPicPr>
          <p:cNvPr id="3" name="Picture 2">
            <a:extLst>
              <a:ext uri="{FF2B5EF4-FFF2-40B4-BE49-F238E27FC236}">
                <a16:creationId xmlns:a16="http://schemas.microsoft.com/office/drawing/2014/main" id="{F70DB934-10AE-44B2-1D07-13DFE2796423}"/>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7" name="Picture 6">
            <a:extLst>
              <a:ext uri="{FF2B5EF4-FFF2-40B4-BE49-F238E27FC236}">
                <a16:creationId xmlns:a16="http://schemas.microsoft.com/office/drawing/2014/main" id="{58A0D2E2-13F7-C81A-E176-1A838D10D2A0}"/>
              </a:ext>
            </a:extLst>
          </p:cNvPr>
          <p:cNvPicPr>
            <a:picLocks noChangeAspect="1"/>
          </p:cNvPicPr>
          <p:nvPr/>
        </p:nvPicPr>
        <p:blipFill>
          <a:blip r:embed="rId3"/>
          <a:stretch>
            <a:fillRect/>
          </a:stretch>
        </p:blipFill>
        <p:spPr>
          <a:xfrm>
            <a:off x="208190" y="1116837"/>
            <a:ext cx="11406867" cy="4048638"/>
          </a:xfrm>
          <a:prstGeom prst="rect">
            <a:avLst/>
          </a:prstGeom>
        </p:spPr>
      </p:pic>
    </p:spTree>
    <p:extLst>
      <p:ext uri="{BB962C8B-B14F-4D97-AF65-F5344CB8AC3E}">
        <p14:creationId xmlns:p14="http://schemas.microsoft.com/office/powerpoint/2010/main" val="226682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E97B4C7-AF28-EF3E-7EA1-1E4B67EB5A25}"/>
              </a:ext>
            </a:extLst>
          </p:cNvPr>
          <p:cNvGraphicFramePr>
            <a:graphicFrameLocks noGrp="1"/>
          </p:cNvGraphicFramePr>
          <p:nvPr/>
        </p:nvGraphicFramePr>
        <p:xfrm>
          <a:off x="154982" y="1249190"/>
          <a:ext cx="11809709" cy="5608811"/>
        </p:xfrm>
        <a:graphic>
          <a:graphicData uri="http://schemas.openxmlformats.org/drawingml/2006/table">
            <a:tbl>
              <a:tblPr firstRow="1" firstCol="1" bandRow="1">
                <a:tableStyleId>{5C22544A-7EE6-4342-B048-85BDC9FD1C3A}</a:tableStyleId>
              </a:tblPr>
              <a:tblGrid>
                <a:gridCol w="1333267">
                  <a:extLst>
                    <a:ext uri="{9D8B030D-6E8A-4147-A177-3AD203B41FA5}">
                      <a16:colId xmlns:a16="http://schemas.microsoft.com/office/drawing/2014/main" val="3401256802"/>
                    </a:ext>
                  </a:extLst>
                </a:gridCol>
                <a:gridCol w="2349581">
                  <a:extLst>
                    <a:ext uri="{9D8B030D-6E8A-4147-A177-3AD203B41FA5}">
                      <a16:colId xmlns:a16="http://schemas.microsoft.com/office/drawing/2014/main" val="3268591095"/>
                    </a:ext>
                  </a:extLst>
                </a:gridCol>
                <a:gridCol w="1075554">
                  <a:extLst>
                    <a:ext uri="{9D8B030D-6E8A-4147-A177-3AD203B41FA5}">
                      <a16:colId xmlns:a16="http://schemas.microsoft.com/office/drawing/2014/main" val="2164551869"/>
                    </a:ext>
                  </a:extLst>
                </a:gridCol>
                <a:gridCol w="2271862">
                  <a:extLst>
                    <a:ext uri="{9D8B030D-6E8A-4147-A177-3AD203B41FA5}">
                      <a16:colId xmlns:a16="http://schemas.microsoft.com/office/drawing/2014/main" val="3423813128"/>
                    </a:ext>
                  </a:extLst>
                </a:gridCol>
                <a:gridCol w="1189408">
                  <a:extLst>
                    <a:ext uri="{9D8B030D-6E8A-4147-A177-3AD203B41FA5}">
                      <a16:colId xmlns:a16="http://schemas.microsoft.com/office/drawing/2014/main" val="226506178"/>
                    </a:ext>
                  </a:extLst>
                </a:gridCol>
                <a:gridCol w="2330804">
                  <a:extLst>
                    <a:ext uri="{9D8B030D-6E8A-4147-A177-3AD203B41FA5}">
                      <a16:colId xmlns:a16="http://schemas.microsoft.com/office/drawing/2014/main" val="2957349265"/>
                    </a:ext>
                  </a:extLst>
                </a:gridCol>
                <a:gridCol w="1259233">
                  <a:extLst>
                    <a:ext uri="{9D8B030D-6E8A-4147-A177-3AD203B41FA5}">
                      <a16:colId xmlns:a16="http://schemas.microsoft.com/office/drawing/2014/main" val="1677197717"/>
                    </a:ext>
                  </a:extLst>
                </a:gridCol>
              </a:tblGrid>
              <a:tr h="297172">
                <a:tc>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Term</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a:txBody>
                    <a:bodyPr/>
                    <a:lstStyle/>
                    <a:p>
                      <a:pPr marL="0" marR="0" algn="ctr">
                        <a:lnSpc>
                          <a:spcPct val="107000"/>
                        </a:lnSpc>
                        <a:spcBef>
                          <a:spcPts val="0"/>
                        </a:spcBef>
                        <a:spcAft>
                          <a:spcPts val="0"/>
                        </a:spcAft>
                      </a:pPr>
                      <a:r>
                        <a:rPr lang="en-GB" sz="900" dirty="0">
                          <a:solidFill>
                            <a:schemeClr val="tx1"/>
                          </a:solidFill>
                          <a:effectLst/>
                          <a:latin typeface="Comic Sans MS" panose="030F0902030302020204" pitchFamily="66" charset="0"/>
                        </a:rPr>
                        <a:t>Autumn 1</a:t>
                      </a:r>
                      <a:endParaRPr lang="en-US" sz="9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900">
                          <a:solidFill>
                            <a:schemeClr val="tx1"/>
                          </a:solidFill>
                          <a:effectLst/>
                          <a:latin typeface="Comic Sans MS" panose="030F0902030302020204" pitchFamily="66" charset="0"/>
                        </a:rPr>
                        <a:t>Autumn 2</a:t>
                      </a:r>
                      <a:endParaRPr lang="en-US" sz="9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900" dirty="0">
                          <a:solidFill>
                            <a:schemeClr val="tx1"/>
                          </a:solidFill>
                          <a:effectLst/>
                          <a:latin typeface="Comic Sans MS" panose="030F0902030302020204" pitchFamily="66" charset="0"/>
                        </a:rPr>
                        <a:t>Spring 1</a:t>
                      </a:r>
                      <a:endParaRPr lang="en-US" sz="9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900">
                          <a:solidFill>
                            <a:schemeClr val="tx1"/>
                          </a:solidFill>
                          <a:effectLst/>
                          <a:latin typeface="Comic Sans MS" panose="030F0902030302020204" pitchFamily="66" charset="0"/>
                        </a:rPr>
                        <a:t>Spring 2</a:t>
                      </a:r>
                      <a:endParaRPr lang="en-US" sz="9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900">
                          <a:solidFill>
                            <a:schemeClr val="tx1"/>
                          </a:solidFill>
                          <a:effectLst/>
                          <a:latin typeface="Comic Sans MS" panose="030F0902030302020204" pitchFamily="66" charset="0"/>
                        </a:rPr>
                        <a:t>Summer 1</a:t>
                      </a:r>
                      <a:endParaRPr lang="en-US" sz="9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FFFF00"/>
                    </a:solidFill>
                  </a:tcPr>
                </a:tc>
                <a:tc>
                  <a:txBody>
                    <a:bodyPr/>
                    <a:lstStyle/>
                    <a:p>
                      <a:pPr marL="0" marR="0" algn="ctr">
                        <a:lnSpc>
                          <a:spcPct val="107000"/>
                        </a:lnSpc>
                        <a:spcBef>
                          <a:spcPts val="0"/>
                        </a:spcBef>
                        <a:spcAft>
                          <a:spcPts val="0"/>
                        </a:spcAft>
                      </a:pPr>
                      <a:r>
                        <a:rPr lang="en-GB" sz="900">
                          <a:solidFill>
                            <a:schemeClr val="tx1"/>
                          </a:solidFill>
                          <a:effectLst/>
                          <a:latin typeface="Comic Sans MS" panose="030F0902030302020204" pitchFamily="66" charset="0"/>
                        </a:rPr>
                        <a:t>Summer 2</a:t>
                      </a:r>
                      <a:endParaRPr lang="en-US" sz="9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FFFF00"/>
                    </a:solidFill>
                  </a:tcPr>
                </a:tc>
                <a:extLst>
                  <a:ext uri="{0D108BD9-81ED-4DB2-BD59-A6C34878D82A}">
                    <a16:rowId xmlns:a16="http://schemas.microsoft.com/office/drawing/2014/main" val="521371201"/>
                  </a:ext>
                </a:extLst>
              </a:tr>
              <a:tr h="585400">
                <a:tc>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Theme </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marR="0" algn="ctr">
                        <a:lnSpc>
                          <a:spcPct val="107000"/>
                        </a:lnSpc>
                        <a:spcBef>
                          <a:spcPts val="0"/>
                        </a:spcBef>
                        <a:spcAft>
                          <a:spcPts val="0"/>
                        </a:spcAft>
                      </a:pPr>
                      <a:r>
                        <a:rPr lang="en-GB" sz="900" dirty="0">
                          <a:solidFill>
                            <a:schemeClr val="tx1"/>
                          </a:solidFill>
                          <a:effectLst/>
                          <a:latin typeface="Comic Sans MS" panose="030F0902030302020204" pitchFamily="66" charset="0"/>
                        </a:rPr>
                        <a:t>Who am I?</a:t>
                      </a:r>
                      <a:endParaRPr lang="en-US" sz="900" dirty="0">
                        <a:solidFill>
                          <a:schemeClr val="tx1"/>
                        </a:solidFill>
                        <a:effectLst/>
                        <a:latin typeface="Comic Sans MS" panose="030F0902030302020204" pitchFamily="66" charset="0"/>
                      </a:endParaRPr>
                    </a:p>
                    <a:p>
                      <a:pPr marL="0" marR="0" algn="ctr">
                        <a:lnSpc>
                          <a:spcPct val="107000"/>
                        </a:lnSpc>
                        <a:spcBef>
                          <a:spcPts val="0"/>
                        </a:spcBef>
                        <a:spcAft>
                          <a:spcPts val="0"/>
                        </a:spcAft>
                      </a:pPr>
                      <a:r>
                        <a:rPr lang="en-GB" sz="900" dirty="0">
                          <a:solidFill>
                            <a:schemeClr val="tx1"/>
                          </a:solidFill>
                          <a:effectLst/>
                          <a:latin typeface="Comic Sans MS" panose="030F0902030302020204" pitchFamily="66" charset="0"/>
                        </a:rPr>
                        <a:t>All about me, my feelings, similarities and differences, my family, celebrations, past and present.</a:t>
                      </a:r>
                      <a:endParaRPr lang="en-US" sz="9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chemeClr val="accent2"/>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900" dirty="0">
                          <a:solidFill>
                            <a:schemeClr val="tx1"/>
                          </a:solidFill>
                          <a:effectLst/>
                          <a:latin typeface="Comic Sans MS" panose="030F0902030302020204" pitchFamily="66" charset="0"/>
                        </a:rPr>
                        <a:t>What am I?</a:t>
                      </a:r>
                      <a:endParaRPr lang="en-US" sz="900" dirty="0">
                        <a:solidFill>
                          <a:schemeClr val="tx1"/>
                        </a:solidFill>
                        <a:effectLst/>
                        <a:latin typeface="Comic Sans MS" panose="030F0902030302020204" pitchFamily="66" charset="0"/>
                      </a:endParaRPr>
                    </a:p>
                    <a:p>
                      <a:pPr marL="0" marR="0" algn="ctr">
                        <a:lnSpc>
                          <a:spcPct val="107000"/>
                        </a:lnSpc>
                        <a:spcBef>
                          <a:spcPts val="0"/>
                        </a:spcBef>
                        <a:spcAft>
                          <a:spcPts val="0"/>
                        </a:spcAft>
                      </a:pPr>
                      <a:r>
                        <a:rPr lang="en-GB" sz="900" dirty="0">
                          <a:solidFill>
                            <a:schemeClr val="tx1"/>
                          </a:solidFill>
                          <a:effectLst/>
                          <a:latin typeface="Comic Sans MS" panose="030F0902030302020204" pitchFamily="66" charset="0"/>
                        </a:rPr>
                        <a:t>Evolution, human bodies, staying healthy, oral hygiene, amazing humans, plants vs humans, minibeasts and life cycles.</a:t>
                      </a:r>
                      <a:endParaRPr lang="en-US" sz="9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900" dirty="0">
                          <a:solidFill>
                            <a:schemeClr val="tx1"/>
                          </a:solidFill>
                          <a:effectLst/>
                          <a:latin typeface="Comic Sans MS" panose="030F0902030302020204" pitchFamily="66" charset="0"/>
                        </a:rPr>
                        <a:t>Where am I?</a:t>
                      </a:r>
                      <a:endParaRPr lang="en-US" sz="900" dirty="0">
                        <a:solidFill>
                          <a:schemeClr val="tx1"/>
                        </a:solidFill>
                        <a:effectLst/>
                        <a:latin typeface="Comic Sans MS" panose="030F0902030302020204" pitchFamily="66" charset="0"/>
                      </a:endParaRPr>
                    </a:p>
                    <a:p>
                      <a:pPr marL="0" marR="0" algn="ctr">
                        <a:lnSpc>
                          <a:spcPct val="107000"/>
                        </a:lnSpc>
                        <a:spcBef>
                          <a:spcPts val="0"/>
                        </a:spcBef>
                        <a:spcAft>
                          <a:spcPts val="0"/>
                        </a:spcAft>
                      </a:pPr>
                      <a:r>
                        <a:rPr lang="en-GB" sz="900" dirty="0">
                          <a:solidFill>
                            <a:schemeClr val="tx1"/>
                          </a:solidFill>
                          <a:effectLst/>
                          <a:latin typeface="Comic Sans MS" panose="030F0902030302020204" pitchFamily="66" charset="0"/>
                        </a:rPr>
                        <a:t>Where I live, the UK, fossils/dinosaurs, the world, pirates, space, and how to care for the planet.</a:t>
                      </a:r>
                      <a:endParaRPr lang="en-US" sz="9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FFFF00"/>
                    </a:solidFill>
                  </a:tcPr>
                </a:tc>
                <a:tc hMerge="1">
                  <a:txBody>
                    <a:bodyPr/>
                    <a:lstStyle/>
                    <a:p>
                      <a:endParaRPr lang="en-US"/>
                    </a:p>
                  </a:txBody>
                  <a:tcPr/>
                </a:tc>
                <a:extLst>
                  <a:ext uri="{0D108BD9-81ED-4DB2-BD59-A6C34878D82A}">
                    <a16:rowId xmlns:a16="http://schemas.microsoft.com/office/drawing/2014/main" val="853664077"/>
                  </a:ext>
                </a:extLst>
              </a:tr>
              <a:tr h="4726239">
                <a:tc>
                  <a:txBody>
                    <a:bodyPr/>
                    <a:lstStyle/>
                    <a:p>
                      <a:pPr marL="0" marR="0" algn="ctr">
                        <a:lnSpc>
                          <a:spcPct val="107000"/>
                        </a:lnSpc>
                        <a:spcBef>
                          <a:spcPts val="0"/>
                        </a:spcBef>
                        <a:spcAft>
                          <a:spcPts val="0"/>
                        </a:spcAft>
                      </a:pPr>
                      <a:r>
                        <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Understanding the World - Science</a:t>
                      </a:r>
                    </a:p>
                    <a:p>
                      <a:pPr marL="0" marR="0" algn="ctr">
                        <a:lnSpc>
                          <a:spcPct val="107000"/>
                        </a:lnSpc>
                        <a:spcBef>
                          <a:spcPts val="0"/>
                        </a:spcBef>
                        <a:spcAft>
                          <a:spcPts val="0"/>
                        </a:spcAft>
                      </a:pP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indent="0" algn="ctr">
                        <a:buFont typeface="Arial" panose="020B0604020202020204" pitchFamily="34" charset="0"/>
                        <a:buNone/>
                      </a:pPr>
                      <a:endParaRPr lang="en-GB" sz="800" b="0" dirty="0">
                        <a:solidFill>
                          <a:schemeClr val="tx1"/>
                        </a:solidFill>
                        <a:latin typeface="Comic Sans MS" panose="030F0902030302020204" pitchFamily="66" charset="0"/>
                        <a:cs typeface="Amatic SC" panose="00000500000000000000" pitchFamily="2" charset="-79"/>
                      </a:endParaRPr>
                    </a:p>
                  </a:txBody>
                  <a:tcPr marL="51465" marR="51465" marT="0" marB="0">
                    <a:noFill/>
                  </a:tcPr>
                </a:tc>
                <a:tc hMerge="1">
                  <a:txBody>
                    <a:bodyPr/>
                    <a:lstStyle/>
                    <a:p>
                      <a:endParaRPr lang="en-US"/>
                    </a:p>
                  </a:txBody>
                  <a:tcPr/>
                </a:tc>
                <a:tc gridSpan="2">
                  <a:txBody>
                    <a:bodyPr/>
                    <a:lstStyle/>
                    <a:p>
                      <a:pPr marL="0" marR="0" algn="ctr">
                        <a:lnSpc>
                          <a:spcPct val="107000"/>
                        </a:lnSpc>
                        <a:spcBef>
                          <a:spcPts val="0"/>
                        </a:spcBef>
                        <a:spcAft>
                          <a:spcPts val="0"/>
                        </a:spcAft>
                      </a:pPr>
                      <a:endParaRPr lang="en-US" sz="8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dirty="0"/>
                    </a:p>
                  </a:txBody>
                  <a:tcPr/>
                </a:tc>
                <a:tc gridSpan="2">
                  <a:txBody>
                    <a:bodyPr/>
                    <a:lstStyle/>
                    <a:p>
                      <a:pPr marL="0" marR="0" algn="ctr">
                        <a:lnSpc>
                          <a:spcPct val="107000"/>
                        </a:lnSpc>
                        <a:spcBef>
                          <a:spcPts val="0"/>
                        </a:spcBef>
                        <a:spcAft>
                          <a:spcPts val="0"/>
                        </a:spcAft>
                      </a:pPr>
                      <a:endParaRPr lang="en-US" sz="8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extLst>
                  <a:ext uri="{0D108BD9-81ED-4DB2-BD59-A6C34878D82A}">
                    <a16:rowId xmlns:a16="http://schemas.microsoft.com/office/drawing/2014/main" val="1299007805"/>
                  </a:ext>
                </a:extLst>
              </a:tr>
            </a:tbl>
          </a:graphicData>
        </a:graphic>
      </p:graphicFrame>
      <p:pic>
        <p:nvPicPr>
          <p:cNvPr id="7" name="Picture 6">
            <a:extLst>
              <a:ext uri="{FF2B5EF4-FFF2-40B4-BE49-F238E27FC236}">
                <a16:creationId xmlns:a16="http://schemas.microsoft.com/office/drawing/2014/main" id="{AF198DB0-BC5D-A84B-B861-ECC061D9D687}"/>
              </a:ext>
            </a:extLst>
          </p:cNvPr>
          <p:cNvPicPr>
            <a:picLocks noChangeAspect="1"/>
          </p:cNvPicPr>
          <p:nvPr/>
        </p:nvPicPr>
        <p:blipFill>
          <a:blip r:embed="rId3"/>
          <a:stretch>
            <a:fillRect/>
          </a:stretch>
        </p:blipFill>
        <p:spPr>
          <a:xfrm>
            <a:off x="299669" y="2598189"/>
            <a:ext cx="1082261" cy="1082261"/>
          </a:xfrm>
          <a:prstGeom prst="rect">
            <a:avLst/>
          </a:prstGeom>
        </p:spPr>
      </p:pic>
      <p:pic>
        <p:nvPicPr>
          <p:cNvPr id="9" name="Picture 8">
            <a:extLst>
              <a:ext uri="{FF2B5EF4-FFF2-40B4-BE49-F238E27FC236}">
                <a16:creationId xmlns:a16="http://schemas.microsoft.com/office/drawing/2014/main" id="{67BDCCB7-0132-7A2A-AA5C-F427E7768618}"/>
              </a:ext>
            </a:extLst>
          </p:cNvPr>
          <p:cNvPicPr>
            <a:picLocks noChangeAspect="1"/>
          </p:cNvPicPr>
          <p:nvPr/>
        </p:nvPicPr>
        <p:blipFill>
          <a:blip r:embed="rId4"/>
          <a:stretch>
            <a:fillRect/>
          </a:stretch>
        </p:blipFill>
        <p:spPr>
          <a:xfrm>
            <a:off x="4952937" y="2109307"/>
            <a:ext cx="2899617" cy="1549237"/>
          </a:xfrm>
          <a:prstGeom prst="rect">
            <a:avLst/>
          </a:prstGeom>
        </p:spPr>
      </p:pic>
      <p:pic>
        <p:nvPicPr>
          <p:cNvPr id="11" name="Picture 10">
            <a:extLst>
              <a:ext uri="{FF2B5EF4-FFF2-40B4-BE49-F238E27FC236}">
                <a16:creationId xmlns:a16="http://schemas.microsoft.com/office/drawing/2014/main" id="{F3B7AA9A-48E1-01C5-48B0-4069421BD35E}"/>
              </a:ext>
            </a:extLst>
          </p:cNvPr>
          <p:cNvPicPr>
            <a:picLocks noChangeAspect="1"/>
          </p:cNvPicPr>
          <p:nvPr/>
        </p:nvPicPr>
        <p:blipFill>
          <a:blip r:embed="rId5"/>
          <a:stretch>
            <a:fillRect/>
          </a:stretch>
        </p:blipFill>
        <p:spPr>
          <a:xfrm>
            <a:off x="1539659" y="2149817"/>
            <a:ext cx="3276328" cy="1794428"/>
          </a:xfrm>
          <a:prstGeom prst="rect">
            <a:avLst/>
          </a:prstGeom>
        </p:spPr>
      </p:pic>
      <p:pic>
        <p:nvPicPr>
          <p:cNvPr id="15" name="Picture 14">
            <a:extLst>
              <a:ext uri="{FF2B5EF4-FFF2-40B4-BE49-F238E27FC236}">
                <a16:creationId xmlns:a16="http://schemas.microsoft.com/office/drawing/2014/main" id="{48014411-377C-0F68-4613-99A9063C5D62}"/>
              </a:ext>
            </a:extLst>
          </p:cNvPr>
          <p:cNvPicPr>
            <a:picLocks noChangeAspect="1"/>
          </p:cNvPicPr>
          <p:nvPr/>
        </p:nvPicPr>
        <p:blipFill>
          <a:blip r:embed="rId6"/>
          <a:stretch>
            <a:fillRect/>
          </a:stretch>
        </p:blipFill>
        <p:spPr>
          <a:xfrm>
            <a:off x="4976658" y="5272911"/>
            <a:ext cx="2852174" cy="1535439"/>
          </a:xfrm>
          <a:prstGeom prst="rect">
            <a:avLst/>
          </a:prstGeom>
        </p:spPr>
      </p:pic>
      <p:pic>
        <p:nvPicPr>
          <p:cNvPr id="17" name="Picture 16">
            <a:extLst>
              <a:ext uri="{FF2B5EF4-FFF2-40B4-BE49-F238E27FC236}">
                <a16:creationId xmlns:a16="http://schemas.microsoft.com/office/drawing/2014/main" id="{95F6CEFD-8419-A947-0CFA-CD11FE3843DE}"/>
              </a:ext>
            </a:extLst>
          </p:cNvPr>
          <p:cNvPicPr>
            <a:picLocks noChangeAspect="1"/>
          </p:cNvPicPr>
          <p:nvPr/>
        </p:nvPicPr>
        <p:blipFill>
          <a:blip r:embed="rId7"/>
          <a:stretch>
            <a:fillRect/>
          </a:stretch>
        </p:blipFill>
        <p:spPr>
          <a:xfrm>
            <a:off x="5361045" y="3680450"/>
            <a:ext cx="2914216" cy="1535439"/>
          </a:xfrm>
          <a:prstGeom prst="rect">
            <a:avLst/>
          </a:prstGeom>
        </p:spPr>
      </p:pic>
      <p:pic>
        <p:nvPicPr>
          <p:cNvPr id="19" name="Picture 18">
            <a:extLst>
              <a:ext uri="{FF2B5EF4-FFF2-40B4-BE49-F238E27FC236}">
                <a16:creationId xmlns:a16="http://schemas.microsoft.com/office/drawing/2014/main" id="{A4B7C12A-F5A5-456E-4E9F-DA0A24CC4EE0}"/>
              </a:ext>
            </a:extLst>
          </p:cNvPr>
          <p:cNvPicPr>
            <a:picLocks noChangeAspect="1"/>
          </p:cNvPicPr>
          <p:nvPr/>
        </p:nvPicPr>
        <p:blipFill>
          <a:blip r:embed="rId8"/>
          <a:stretch>
            <a:fillRect/>
          </a:stretch>
        </p:blipFill>
        <p:spPr>
          <a:xfrm>
            <a:off x="8430242" y="2201877"/>
            <a:ext cx="3399807" cy="1759759"/>
          </a:xfrm>
          <a:prstGeom prst="rect">
            <a:avLst/>
          </a:prstGeom>
        </p:spPr>
      </p:pic>
      <p:sp>
        <p:nvSpPr>
          <p:cNvPr id="4" name="TextBox 3">
            <a:extLst>
              <a:ext uri="{FF2B5EF4-FFF2-40B4-BE49-F238E27FC236}">
                <a16:creationId xmlns:a16="http://schemas.microsoft.com/office/drawing/2014/main" id="{875DA9B9-4278-007A-AEFC-6F92BFB66DBF}"/>
              </a:ext>
            </a:extLst>
          </p:cNvPr>
          <p:cNvSpPr txBox="1"/>
          <p:nvPr/>
        </p:nvSpPr>
        <p:spPr>
          <a:xfrm>
            <a:off x="6217920" y="143033"/>
            <a:ext cx="5974080" cy="1015663"/>
          </a:xfrm>
          <a:prstGeom prst="rect">
            <a:avLst/>
          </a:prstGeom>
          <a:noFill/>
        </p:spPr>
        <p:txBody>
          <a:bodyPr wrap="square">
            <a:spAutoFit/>
          </a:bodyPr>
          <a:lstStyle/>
          <a:p>
            <a:r>
              <a:rPr lang="en-GB" sz="1200" dirty="0"/>
              <a:t>Science in Foundation Stage is explicitly introduced by an adult. It features in the communication and language, physical development and understanding the world parts of the EYFS curriculum. Adults introduce key knowledge </a:t>
            </a:r>
            <a:r>
              <a:rPr lang="en-GB" sz="1200" dirty="0" err="1"/>
              <a:t>e.g</a:t>
            </a:r>
            <a:r>
              <a:rPr lang="en-GB" sz="1200" dirty="0"/>
              <a:t> the importance of staying healthy. It is continued through activities in continuous provision </a:t>
            </a:r>
            <a:r>
              <a:rPr lang="en-GB" sz="1200" dirty="0" err="1"/>
              <a:t>e.g</a:t>
            </a:r>
            <a:r>
              <a:rPr lang="en-GB" sz="1200" dirty="0"/>
              <a:t> sorting foods onto healthy and unhealthy plates. </a:t>
            </a:r>
          </a:p>
        </p:txBody>
      </p:sp>
      <p:sp>
        <p:nvSpPr>
          <p:cNvPr id="3" name="Title 1">
            <a:extLst>
              <a:ext uri="{FF2B5EF4-FFF2-40B4-BE49-F238E27FC236}">
                <a16:creationId xmlns:a16="http://schemas.microsoft.com/office/drawing/2014/main" id="{FA0786C9-96DB-BD82-9FA3-C741B6741F20}"/>
              </a:ext>
            </a:extLst>
          </p:cNvPr>
          <p:cNvSpPr>
            <a:spLocks noGrp="1"/>
          </p:cNvSpPr>
          <p:nvPr>
            <p:ph type="title"/>
          </p:nvPr>
        </p:nvSpPr>
        <p:spPr>
          <a:xfrm>
            <a:off x="0" y="-97972"/>
            <a:ext cx="10515600" cy="1325563"/>
          </a:xfrm>
        </p:spPr>
        <p:txBody>
          <a:bodyPr/>
          <a:lstStyle/>
          <a:p>
            <a:r>
              <a:rPr lang="en-GB" dirty="0"/>
              <a:t>Science in EYFS</a:t>
            </a:r>
          </a:p>
        </p:txBody>
      </p:sp>
      <p:pic>
        <p:nvPicPr>
          <p:cNvPr id="5" name="Picture 4">
            <a:extLst>
              <a:ext uri="{FF2B5EF4-FFF2-40B4-BE49-F238E27FC236}">
                <a16:creationId xmlns:a16="http://schemas.microsoft.com/office/drawing/2014/main" id="{C34C21FD-7E02-A2FE-6C30-E8BE08CF0D5A}"/>
              </a:ext>
            </a:extLst>
          </p:cNvPr>
          <p:cNvPicPr>
            <a:picLocks noChangeAspect="1"/>
          </p:cNvPicPr>
          <p:nvPr/>
        </p:nvPicPr>
        <p:blipFill>
          <a:blip r:embed="rId9"/>
          <a:stretch>
            <a:fillRect/>
          </a:stretch>
        </p:blipFill>
        <p:spPr>
          <a:xfrm>
            <a:off x="10353368" y="6111277"/>
            <a:ext cx="1632156" cy="625383"/>
          </a:xfrm>
          <a:prstGeom prst="rect">
            <a:avLst/>
          </a:prstGeom>
        </p:spPr>
      </p:pic>
    </p:spTree>
    <p:extLst>
      <p:ext uri="{BB962C8B-B14F-4D97-AF65-F5344CB8AC3E}">
        <p14:creationId xmlns:p14="http://schemas.microsoft.com/office/powerpoint/2010/main" val="110920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5BE7596-4BB5-E243-B36B-406CE2F7FAB0}"/>
              </a:ext>
            </a:extLst>
          </p:cNvPr>
          <p:cNvGraphicFramePr>
            <a:graphicFrameLocks noGrp="1"/>
          </p:cNvGraphicFramePr>
          <p:nvPr/>
        </p:nvGraphicFramePr>
        <p:xfrm>
          <a:off x="292759" y="1473557"/>
          <a:ext cx="11606481" cy="4502440"/>
        </p:xfrm>
        <a:graphic>
          <a:graphicData uri="http://schemas.openxmlformats.org/drawingml/2006/table">
            <a:tbl>
              <a:tblPr firstRow="1" firstCol="1" bandRow="1">
                <a:tableStyleId>{5C22544A-7EE6-4342-B048-85BDC9FD1C3A}</a:tableStyleId>
              </a:tblPr>
              <a:tblGrid>
                <a:gridCol w="1285460">
                  <a:extLst>
                    <a:ext uri="{9D8B030D-6E8A-4147-A177-3AD203B41FA5}">
                      <a16:colId xmlns:a16="http://schemas.microsoft.com/office/drawing/2014/main" val="3401256802"/>
                    </a:ext>
                  </a:extLst>
                </a:gridCol>
                <a:gridCol w="2265333">
                  <a:extLst>
                    <a:ext uri="{9D8B030D-6E8A-4147-A177-3AD203B41FA5}">
                      <a16:colId xmlns:a16="http://schemas.microsoft.com/office/drawing/2014/main" val="3268591095"/>
                    </a:ext>
                  </a:extLst>
                </a:gridCol>
                <a:gridCol w="1485853">
                  <a:extLst>
                    <a:ext uri="{9D8B030D-6E8A-4147-A177-3AD203B41FA5}">
                      <a16:colId xmlns:a16="http://schemas.microsoft.com/office/drawing/2014/main" val="2164551869"/>
                    </a:ext>
                  </a:extLst>
                </a:gridCol>
                <a:gridCol w="2353170">
                  <a:extLst>
                    <a:ext uri="{9D8B030D-6E8A-4147-A177-3AD203B41FA5}">
                      <a16:colId xmlns:a16="http://schemas.microsoft.com/office/drawing/2014/main" val="3423813128"/>
                    </a:ext>
                  </a:extLst>
                </a:gridCol>
                <a:gridCol w="1052983">
                  <a:extLst>
                    <a:ext uri="{9D8B030D-6E8A-4147-A177-3AD203B41FA5}">
                      <a16:colId xmlns:a16="http://schemas.microsoft.com/office/drawing/2014/main" val="226506178"/>
                    </a:ext>
                  </a:extLst>
                </a:gridCol>
                <a:gridCol w="1729374">
                  <a:extLst>
                    <a:ext uri="{9D8B030D-6E8A-4147-A177-3AD203B41FA5}">
                      <a16:colId xmlns:a16="http://schemas.microsoft.com/office/drawing/2014/main" val="2957349265"/>
                    </a:ext>
                  </a:extLst>
                </a:gridCol>
                <a:gridCol w="1434308">
                  <a:extLst>
                    <a:ext uri="{9D8B030D-6E8A-4147-A177-3AD203B41FA5}">
                      <a16:colId xmlns:a16="http://schemas.microsoft.com/office/drawing/2014/main" val="1677197717"/>
                    </a:ext>
                  </a:extLst>
                </a:gridCol>
              </a:tblGrid>
              <a:tr h="189799">
                <a:tc>
                  <a:txBody>
                    <a:bodyPr/>
                    <a:lstStyle/>
                    <a:p>
                      <a:pPr marL="0" marR="0" algn="ctr">
                        <a:lnSpc>
                          <a:spcPct val="107000"/>
                        </a:lnSpc>
                        <a:spcBef>
                          <a:spcPts val="0"/>
                        </a:spcBef>
                        <a:spcAft>
                          <a:spcPts val="0"/>
                        </a:spcAft>
                      </a:pPr>
                      <a:r>
                        <a:rPr lang="en-GB" sz="1000">
                          <a:solidFill>
                            <a:schemeClr val="tx1"/>
                          </a:solidFill>
                          <a:effectLst/>
                          <a:latin typeface="Comic Sans MS" panose="030F0902030302020204" pitchFamily="66" charset="0"/>
                        </a:rPr>
                        <a:t>Term</a:t>
                      </a:r>
                      <a:endParaRPr lang="en-US" sz="10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a:txBody>
                    <a:bodyPr/>
                    <a:lstStyle/>
                    <a:p>
                      <a:pPr marL="0" marR="0" algn="ctr">
                        <a:lnSpc>
                          <a:spcPct val="107000"/>
                        </a:lnSpc>
                        <a:spcBef>
                          <a:spcPts val="0"/>
                        </a:spcBef>
                        <a:spcAft>
                          <a:spcPts val="0"/>
                        </a:spcAft>
                      </a:pPr>
                      <a:r>
                        <a:rPr lang="en-GB" sz="1000">
                          <a:solidFill>
                            <a:schemeClr val="tx1"/>
                          </a:solidFill>
                          <a:effectLst/>
                          <a:latin typeface="Comic Sans MS" panose="030F0902030302020204" pitchFamily="66" charset="0"/>
                        </a:rPr>
                        <a:t>Autumn 1</a:t>
                      </a:r>
                      <a:endParaRPr lang="en-US" sz="10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Comic Sans MS" panose="030F0902030302020204" pitchFamily="66" charset="0"/>
                        </a:rPr>
                        <a:t>Autumn 2</a:t>
                      </a:r>
                      <a:endParaRPr lang="en-US" sz="10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Spring 1</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Comic Sans MS" panose="030F0902030302020204" pitchFamily="66" charset="0"/>
                        </a:rPr>
                        <a:t>Spring 2</a:t>
                      </a:r>
                      <a:endParaRPr lang="en-US" sz="10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Comic Sans MS" panose="030F0902030302020204" pitchFamily="66" charset="0"/>
                        </a:rPr>
                        <a:t>Summer 1</a:t>
                      </a:r>
                      <a:endParaRPr lang="en-US" sz="10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FFFF00"/>
                    </a:solidFill>
                  </a:tcPr>
                </a:tc>
                <a:tc>
                  <a:txBody>
                    <a:bodyPr/>
                    <a:lstStyle/>
                    <a:p>
                      <a:pPr marL="0" marR="0" algn="ctr">
                        <a:lnSpc>
                          <a:spcPct val="107000"/>
                        </a:lnSpc>
                        <a:spcBef>
                          <a:spcPts val="0"/>
                        </a:spcBef>
                        <a:spcAft>
                          <a:spcPts val="0"/>
                        </a:spcAft>
                      </a:pPr>
                      <a:r>
                        <a:rPr lang="en-GB" sz="1000">
                          <a:solidFill>
                            <a:schemeClr val="tx1"/>
                          </a:solidFill>
                          <a:effectLst/>
                          <a:latin typeface="Comic Sans MS" panose="030F0902030302020204" pitchFamily="66" charset="0"/>
                        </a:rPr>
                        <a:t>Summer 2</a:t>
                      </a:r>
                      <a:endParaRPr lang="en-US" sz="10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FFFF00"/>
                    </a:solidFill>
                  </a:tcPr>
                </a:tc>
                <a:extLst>
                  <a:ext uri="{0D108BD9-81ED-4DB2-BD59-A6C34878D82A}">
                    <a16:rowId xmlns:a16="http://schemas.microsoft.com/office/drawing/2014/main" val="521371201"/>
                  </a:ext>
                </a:extLst>
              </a:tr>
              <a:tr h="734035">
                <a:tc>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Theme </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Who am I?</a:t>
                      </a:r>
                      <a:endParaRPr lang="en-US" sz="1000" dirty="0">
                        <a:solidFill>
                          <a:schemeClr val="tx1"/>
                        </a:solidFill>
                        <a:effectLst/>
                        <a:latin typeface="Comic Sans MS" panose="030F0902030302020204" pitchFamily="66" charset="0"/>
                      </a:endParaRPr>
                    </a:p>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All about me, my feelings, similarities and differences, my family, celebrations, past and present.</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chemeClr val="accent2"/>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What am I?</a:t>
                      </a:r>
                      <a:endParaRPr lang="en-US" sz="1000" dirty="0">
                        <a:solidFill>
                          <a:schemeClr val="tx1"/>
                        </a:solidFill>
                        <a:effectLst/>
                        <a:latin typeface="Comic Sans MS" panose="030F0902030302020204" pitchFamily="66" charset="0"/>
                      </a:endParaRPr>
                    </a:p>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Evolution, human bodies, staying healthy, oral hygiene, amazing humans, plants vs humans, minibeasts and life cycles.</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Where am I?</a:t>
                      </a:r>
                      <a:endParaRPr lang="en-US" sz="1000" dirty="0">
                        <a:solidFill>
                          <a:schemeClr val="tx1"/>
                        </a:solidFill>
                        <a:effectLst/>
                        <a:latin typeface="Comic Sans MS" panose="030F0902030302020204" pitchFamily="66" charset="0"/>
                      </a:endParaRPr>
                    </a:p>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Where I live, the UK, fossils/dinosaurs, the world, pirates, space, and how to care for the planet.</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FFFF00"/>
                    </a:solidFill>
                  </a:tcPr>
                </a:tc>
                <a:tc hMerge="1">
                  <a:txBody>
                    <a:bodyPr/>
                    <a:lstStyle/>
                    <a:p>
                      <a:endParaRPr lang="en-US"/>
                    </a:p>
                  </a:txBody>
                  <a:tcPr/>
                </a:tc>
                <a:extLst>
                  <a:ext uri="{0D108BD9-81ED-4DB2-BD59-A6C34878D82A}">
                    <a16:rowId xmlns:a16="http://schemas.microsoft.com/office/drawing/2014/main" val="853664077"/>
                  </a:ext>
                </a:extLst>
              </a:tr>
              <a:tr h="1400640">
                <a:tc>
                  <a:txBody>
                    <a:bodyPr/>
                    <a:lstStyle/>
                    <a:p>
                      <a:pPr marL="0" marR="0" algn="ctr">
                        <a:lnSpc>
                          <a:spcPct val="107000"/>
                        </a:lnSpc>
                        <a:spcBef>
                          <a:spcPts val="0"/>
                        </a:spcBef>
                        <a:spcAft>
                          <a:spcPts val="0"/>
                        </a:spcAft>
                      </a:pPr>
                      <a:r>
                        <a:rPr lang="en-US" sz="12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Communication and Language</a:t>
                      </a:r>
                    </a:p>
                    <a:p>
                      <a:pPr marL="0" marR="0" algn="ctr">
                        <a:lnSpc>
                          <a:spcPct val="107000"/>
                        </a:lnSpc>
                        <a:spcBef>
                          <a:spcPts val="0"/>
                        </a:spcBef>
                        <a:spcAft>
                          <a:spcPts val="0"/>
                        </a:spcAft>
                      </a:pPr>
                      <a:endParaRPr lang="en-US" sz="12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Settling in Activities (Carpet Times, Getting to know you).</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Making friends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Developing listening skills.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Following instructions.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Listening to stories.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Super 6 – Repeated Texts.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Talk through Stories – building vocabulary.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solidFill>
                            <a:srgbClr val="FF0000"/>
                          </a:solidFill>
                          <a:latin typeface="Comic Sans MS" panose="030F0902030302020204" pitchFamily="66" charset="0"/>
                          <a:cs typeface="Amatic SC" panose="00000500000000000000" pitchFamily="2" charset="-79"/>
                        </a:rPr>
                        <a:t>Using new vocabulary.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Retelling Stories orally.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solidFill>
                            <a:srgbClr val="FF0000"/>
                          </a:solidFill>
                          <a:latin typeface="Comic Sans MS" panose="030F0902030302020204" pitchFamily="66" charset="0"/>
                          <a:cs typeface="Amatic SC" panose="00000500000000000000" pitchFamily="2" charset="-79"/>
                        </a:rPr>
                        <a:t>Discussing the curiosity cube – making observations.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Children talking about things that are familiar to them: home, family, pets.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Discussing similarities and differences.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Talking about aspirations for the future.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Talking about events that may be familiar: Halloween, Bonfire Night, Christmas.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Taking part in the Nativity: listening to and singing songs.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Listening to and joining in the Nursery Rhymes – Nursery Rhyme Week.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Show and Tell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Comparing life for us to life for Grandparents. </a:t>
                      </a:r>
                    </a:p>
                  </a:txBody>
                  <a:tcPr marL="51465" marR="51465" marT="0" marB="0">
                    <a:noFill/>
                  </a:tcPr>
                </a:tc>
                <a:tc hMerge="1">
                  <a:txBody>
                    <a:bodyPr/>
                    <a:lstStyle/>
                    <a:p>
                      <a:endParaRPr lang="en-US"/>
                    </a:p>
                  </a:txBody>
                  <a:tcPr/>
                </a:tc>
                <a:tc gridSpan="2">
                  <a:txBody>
                    <a:bodyPr/>
                    <a:lstStyle/>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Listening to stories.</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Good Listening Skills.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Super 6 – Repeated Texts – Building familiarity, understanding and increasing vocabulary.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Talk through stories – </a:t>
                      </a:r>
                      <a:r>
                        <a:rPr lang="en-US" sz="1000" b="0" i="0" dirty="0">
                          <a:solidFill>
                            <a:srgbClr val="FF0000"/>
                          </a:solidFill>
                          <a:latin typeface="Comic Sans MS" panose="030F0902030302020204" pitchFamily="66" charset="0"/>
                          <a:cs typeface="Amatic SC" panose="00000500000000000000" pitchFamily="2" charset="-79"/>
                        </a:rPr>
                        <a:t>building vocabulary, using new vocabulary, building familiarity with stories, retelling stories.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solidFill>
                            <a:srgbClr val="FF0000"/>
                          </a:solidFill>
                          <a:latin typeface="Comic Sans MS" panose="030F0902030302020204" pitchFamily="66" charset="0"/>
                          <a:cs typeface="Amatic SC" panose="00000500000000000000" pitchFamily="2" charset="-79"/>
                        </a:rPr>
                        <a:t>Discussing the curiosity cube – asking what, where and who questions.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Describing events in detail.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Discussing how to stay healthy and what they do at home to stay healthy.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Talking about how to keep teeth clean.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Discussing the life cycle of a butterfly – asking questions to find out more.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Using new vocabulary in different contexts. </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Story Invention – Talk it. </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Show and Tell</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Sharing Christmas Holiday news.</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Classifying Animals.</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Sharing our own ideas and opinions.  </a:t>
                      </a:r>
                    </a:p>
                    <a:p>
                      <a:pPr marL="0" marR="0" algn="ctr">
                        <a:lnSpc>
                          <a:spcPct val="107000"/>
                        </a:lnSpc>
                        <a:spcBef>
                          <a:spcPts val="0"/>
                        </a:spcBef>
                        <a:spcAft>
                          <a:spcPts val="0"/>
                        </a:spcAft>
                      </a:pP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tc gridSpan="2">
                  <a:txBody>
                    <a:bodyPr/>
                    <a:lstStyle/>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Listening to stories.</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Good Listening Skills.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Super 6 – Repeated Texts – Building familiarity, understanding and increasing vocabulary.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Talk through stories – building vocabulary, using new vocabulary, building familiarity with stories, retelling stories.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solidFill>
                            <a:srgbClr val="FF0000"/>
                          </a:solidFill>
                          <a:latin typeface="Comic Sans MS" panose="030F0902030302020204" pitchFamily="66" charset="0"/>
                          <a:cs typeface="Amatic SC" panose="00000500000000000000" pitchFamily="2" charset="-79"/>
                        </a:rPr>
                        <a:t>Discussing the curiosity cube – asking how and why questions.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Describing events in detail using connectives – Weekend News.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Making up their own stories with a beginning, a middle and an end.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Sharing Easter Holiday News.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Discussing where we live.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Comparing the UK to different countries.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Talk around how to care for the environment.</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Comic Sans MS" panose="030F0902030302020204" pitchFamily="66" charset="0"/>
                          <a:cs typeface="Amatic SC" panose="00000500000000000000" pitchFamily="2" charset="-79"/>
                        </a:rPr>
                        <a:t>Sharing our own ideas and opinions and being able to give a reason why we think something.  </a:t>
                      </a:r>
                    </a:p>
                  </a:txBody>
                  <a:tcPr marL="51465" marR="51465" marT="0" marB="0">
                    <a:noFill/>
                  </a:tcPr>
                </a:tc>
                <a:tc hMerge="1">
                  <a:txBody>
                    <a:bodyPr/>
                    <a:lstStyle/>
                    <a:p>
                      <a:endParaRPr lang="en-US"/>
                    </a:p>
                  </a:txBody>
                  <a:tcPr/>
                </a:tc>
                <a:extLst>
                  <a:ext uri="{0D108BD9-81ED-4DB2-BD59-A6C34878D82A}">
                    <a16:rowId xmlns:a16="http://schemas.microsoft.com/office/drawing/2014/main" val="3478658419"/>
                  </a:ext>
                </a:extLst>
              </a:tr>
            </a:tbl>
          </a:graphicData>
        </a:graphic>
      </p:graphicFrame>
      <p:sp>
        <p:nvSpPr>
          <p:cNvPr id="4" name="TextBox 3">
            <a:extLst>
              <a:ext uri="{FF2B5EF4-FFF2-40B4-BE49-F238E27FC236}">
                <a16:creationId xmlns:a16="http://schemas.microsoft.com/office/drawing/2014/main" id="{ABB29A0C-3AB7-915B-9760-4F4588B931EC}"/>
              </a:ext>
            </a:extLst>
          </p:cNvPr>
          <p:cNvSpPr txBox="1"/>
          <p:nvPr/>
        </p:nvSpPr>
        <p:spPr>
          <a:xfrm>
            <a:off x="6217920" y="143033"/>
            <a:ext cx="5974080" cy="1015663"/>
          </a:xfrm>
          <a:prstGeom prst="rect">
            <a:avLst/>
          </a:prstGeom>
          <a:noFill/>
        </p:spPr>
        <p:txBody>
          <a:bodyPr wrap="square">
            <a:spAutoFit/>
          </a:bodyPr>
          <a:lstStyle/>
          <a:p>
            <a:r>
              <a:rPr lang="en-GB" sz="1200" dirty="0"/>
              <a:t>Science in Foundation Stage is explicitly introduced by an adult. It features in the communication and language, physical development and understanding the world parts of the EYFS curriculum. Adults introduce key knowledge </a:t>
            </a:r>
            <a:r>
              <a:rPr lang="en-GB" sz="1200" dirty="0" err="1"/>
              <a:t>e.g</a:t>
            </a:r>
            <a:r>
              <a:rPr lang="en-GB" sz="1200" dirty="0"/>
              <a:t> the importance of staying healthy. It is continued through activities in continuous provision </a:t>
            </a:r>
            <a:r>
              <a:rPr lang="en-GB" sz="1200" dirty="0" err="1"/>
              <a:t>e.g</a:t>
            </a:r>
            <a:r>
              <a:rPr lang="en-GB" sz="1200" dirty="0"/>
              <a:t> sorting foods onto healthy and unhealthy plates. </a:t>
            </a:r>
          </a:p>
        </p:txBody>
      </p:sp>
      <p:sp>
        <p:nvSpPr>
          <p:cNvPr id="5" name="Title 1">
            <a:extLst>
              <a:ext uri="{FF2B5EF4-FFF2-40B4-BE49-F238E27FC236}">
                <a16:creationId xmlns:a16="http://schemas.microsoft.com/office/drawing/2014/main" id="{109E1717-F948-97F3-E890-C5D7CCCAAA02}"/>
              </a:ext>
            </a:extLst>
          </p:cNvPr>
          <p:cNvSpPr txBox="1">
            <a:spLocks/>
          </p:cNvSpPr>
          <p:nvPr/>
        </p:nvSpPr>
        <p:spPr>
          <a:xfrm>
            <a:off x="-2536371" y="-16686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Science in EYFS</a:t>
            </a:r>
          </a:p>
        </p:txBody>
      </p:sp>
      <p:pic>
        <p:nvPicPr>
          <p:cNvPr id="6" name="Picture 5">
            <a:extLst>
              <a:ext uri="{FF2B5EF4-FFF2-40B4-BE49-F238E27FC236}">
                <a16:creationId xmlns:a16="http://schemas.microsoft.com/office/drawing/2014/main" id="{427A60A9-9312-365E-E955-44E70B06E959}"/>
              </a:ext>
            </a:extLst>
          </p:cNvPr>
          <p:cNvPicPr>
            <a:picLocks noChangeAspect="1"/>
          </p:cNvPicPr>
          <p:nvPr/>
        </p:nvPicPr>
        <p:blipFill>
          <a:blip r:embed="rId4"/>
          <a:stretch>
            <a:fillRect/>
          </a:stretch>
        </p:blipFill>
        <p:spPr>
          <a:xfrm>
            <a:off x="10353368" y="6111277"/>
            <a:ext cx="1632156" cy="625383"/>
          </a:xfrm>
          <a:prstGeom prst="rect">
            <a:avLst/>
          </a:prstGeom>
        </p:spPr>
      </p:pic>
    </p:spTree>
    <p:extLst>
      <p:ext uri="{BB962C8B-B14F-4D97-AF65-F5344CB8AC3E}">
        <p14:creationId xmlns:p14="http://schemas.microsoft.com/office/powerpoint/2010/main" val="2274716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C3D6A22-8B2B-524D-B1F0-2B7A8BFD9FE1}"/>
              </a:ext>
            </a:extLst>
          </p:cNvPr>
          <p:cNvGraphicFramePr>
            <a:graphicFrameLocks noGrp="1"/>
          </p:cNvGraphicFramePr>
          <p:nvPr>
            <p:extLst>
              <p:ext uri="{D42A27DB-BD31-4B8C-83A1-F6EECF244321}">
                <p14:modId xmlns:p14="http://schemas.microsoft.com/office/powerpoint/2010/main" val="3993334383"/>
              </p:ext>
            </p:extLst>
          </p:nvPr>
        </p:nvGraphicFramePr>
        <p:xfrm>
          <a:off x="154983" y="1385262"/>
          <a:ext cx="11874830" cy="5224801"/>
        </p:xfrm>
        <a:graphic>
          <a:graphicData uri="http://schemas.openxmlformats.org/drawingml/2006/table">
            <a:tbl>
              <a:tblPr firstRow="1" firstCol="1" bandRow="1">
                <a:tableStyleId>{5C22544A-7EE6-4342-B048-85BDC9FD1C3A}</a:tableStyleId>
              </a:tblPr>
              <a:tblGrid>
                <a:gridCol w="1315181">
                  <a:extLst>
                    <a:ext uri="{9D8B030D-6E8A-4147-A177-3AD203B41FA5}">
                      <a16:colId xmlns:a16="http://schemas.microsoft.com/office/drawing/2014/main" val="3401256802"/>
                    </a:ext>
                  </a:extLst>
                </a:gridCol>
                <a:gridCol w="2317709">
                  <a:extLst>
                    <a:ext uri="{9D8B030D-6E8A-4147-A177-3AD203B41FA5}">
                      <a16:colId xmlns:a16="http://schemas.microsoft.com/office/drawing/2014/main" val="3268591095"/>
                    </a:ext>
                  </a:extLst>
                </a:gridCol>
                <a:gridCol w="1060964">
                  <a:extLst>
                    <a:ext uri="{9D8B030D-6E8A-4147-A177-3AD203B41FA5}">
                      <a16:colId xmlns:a16="http://schemas.microsoft.com/office/drawing/2014/main" val="2164551869"/>
                    </a:ext>
                  </a:extLst>
                </a:gridCol>
                <a:gridCol w="2241045">
                  <a:extLst>
                    <a:ext uri="{9D8B030D-6E8A-4147-A177-3AD203B41FA5}">
                      <a16:colId xmlns:a16="http://schemas.microsoft.com/office/drawing/2014/main" val="3423813128"/>
                    </a:ext>
                  </a:extLst>
                </a:gridCol>
                <a:gridCol w="1173274">
                  <a:extLst>
                    <a:ext uri="{9D8B030D-6E8A-4147-A177-3AD203B41FA5}">
                      <a16:colId xmlns:a16="http://schemas.microsoft.com/office/drawing/2014/main" val="226506178"/>
                    </a:ext>
                  </a:extLst>
                </a:gridCol>
                <a:gridCol w="2299187">
                  <a:extLst>
                    <a:ext uri="{9D8B030D-6E8A-4147-A177-3AD203B41FA5}">
                      <a16:colId xmlns:a16="http://schemas.microsoft.com/office/drawing/2014/main" val="2957349265"/>
                    </a:ext>
                  </a:extLst>
                </a:gridCol>
                <a:gridCol w="1467470">
                  <a:extLst>
                    <a:ext uri="{9D8B030D-6E8A-4147-A177-3AD203B41FA5}">
                      <a16:colId xmlns:a16="http://schemas.microsoft.com/office/drawing/2014/main" val="1677197717"/>
                    </a:ext>
                  </a:extLst>
                </a:gridCol>
              </a:tblGrid>
              <a:tr h="182709">
                <a:tc>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Term</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Autumn 1</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Comic Sans MS" panose="030F0902030302020204" pitchFamily="66" charset="0"/>
                        </a:rPr>
                        <a:t>Autumn 2</a:t>
                      </a:r>
                      <a:endParaRPr lang="en-US" sz="10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Spring 1</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Comic Sans MS" panose="030F0902030302020204" pitchFamily="66" charset="0"/>
                        </a:rPr>
                        <a:t>Spring 2</a:t>
                      </a:r>
                      <a:endParaRPr lang="en-US" sz="10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Comic Sans MS" panose="030F0902030302020204" pitchFamily="66" charset="0"/>
                        </a:rPr>
                        <a:t>Summer 1</a:t>
                      </a:r>
                      <a:endParaRPr lang="en-US" sz="10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FFFF00"/>
                    </a:solidFill>
                  </a:tcPr>
                </a:tc>
                <a:tc>
                  <a:txBody>
                    <a:bodyPr/>
                    <a:lstStyle/>
                    <a:p>
                      <a:pPr marL="0" marR="0" algn="ctr">
                        <a:lnSpc>
                          <a:spcPct val="107000"/>
                        </a:lnSpc>
                        <a:spcBef>
                          <a:spcPts val="0"/>
                        </a:spcBef>
                        <a:spcAft>
                          <a:spcPts val="0"/>
                        </a:spcAft>
                      </a:pPr>
                      <a:r>
                        <a:rPr lang="en-GB" sz="1000">
                          <a:solidFill>
                            <a:schemeClr val="tx1"/>
                          </a:solidFill>
                          <a:effectLst/>
                          <a:latin typeface="Comic Sans MS" panose="030F0902030302020204" pitchFamily="66" charset="0"/>
                        </a:rPr>
                        <a:t>Summer 2</a:t>
                      </a:r>
                      <a:endParaRPr lang="en-US" sz="100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FFFF00"/>
                    </a:solidFill>
                  </a:tcPr>
                </a:tc>
                <a:extLst>
                  <a:ext uri="{0D108BD9-81ED-4DB2-BD59-A6C34878D82A}">
                    <a16:rowId xmlns:a16="http://schemas.microsoft.com/office/drawing/2014/main" val="521371201"/>
                  </a:ext>
                </a:extLst>
              </a:tr>
              <a:tr h="762446">
                <a:tc>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Theme </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Who am I?</a:t>
                      </a:r>
                      <a:endParaRPr lang="en-US" sz="1000" dirty="0">
                        <a:solidFill>
                          <a:schemeClr val="tx1"/>
                        </a:solidFill>
                        <a:effectLst/>
                        <a:latin typeface="Comic Sans MS" panose="030F0902030302020204" pitchFamily="66" charset="0"/>
                      </a:endParaRPr>
                    </a:p>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All about me, my feelings, similarities and differences, my family, celebrations, past and present.</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chemeClr val="accent2"/>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What am I?</a:t>
                      </a:r>
                      <a:endParaRPr lang="en-US" sz="1000" dirty="0">
                        <a:solidFill>
                          <a:schemeClr val="tx1"/>
                        </a:solidFill>
                        <a:effectLst/>
                        <a:latin typeface="Comic Sans MS" panose="030F0902030302020204" pitchFamily="66" charset="0"/>
                      </a:endParaRPr>
                    </a:p>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Evolution, human bodies, staying healthy, oral hygiene, amazing humans, plants vs humans, minibeasts and life cycles.</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Where am I?</a:t>
                      </a:r>
                      <a:endParaRPr lang="en-US" sz="1000" dirty="0">
                        <a:solidFill>
                          <a:schemeClr val="tx1"/>
                        </a:solidFill>
                        <a:effectLst/>
                        <a:latin typeface="Comic Sans MS" panose="030F0902030302020204" pitchFamily="66" charset="0"/>
                      </a:endParaRPr>
                    </a:p>
                    <a:p>
                      <a:pPr marL="0" marR="0" algn="ctr">
                        <a:lnSpc>
                          <a:spcPct val="107000"/>
                        </a:lnSpc>
                        <a:spcBef>
                          <a:spcPts val="0"/>
                        </a:spcBef>
                        <a:spcAft>
                          <a:spcPts val="0"/>
                        </a:spcAft>
                      </a:pPr>
                      <a:r>
                        <a:rPr lang="en-GB" sz="1000" dirty="0">
                          <a:solidFill>
                            <a:schemeClr val="tx1"/>
                          </a:solidFill>
                          <a:effectLst/>
                          <a:latin typeface="Comic Sans MS" panose="030F0902030302020204" pitchFamily="66" charset="0"/>
                        </a:rPr>
                        <a:t>Where I live, the UK, fossils/dinosaurs, the world, pirates, space, and how to care for the planet.</a:t>
                      </a: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solidFill>
                      <a:srgbClr val="FFFF00"/>
                    </a:solidFill>
                  </a:tcPr>
                </a:tc>
                <a:tc hMerge="1">
                  <a:txBody>
                    <a:bodyPr/>
                    <a:lstStyle/>
                    <a:p>
                      <a:endParaRPr lang="en-US"/>
                    </a:p>
                  </a:txBody>
                  <a:tcPr/>
                </a:tc>
                <a:extLst>
                  <a:ext uri="{0D108BD9-81ED-4DB2-BD59-A6C34878D82A}">
                    <a16:rowId xmlns:a16="http://schemas.microsoft.com/office/drawing/2014/main" val="853664077"/>
                  </a:ext>
                </a:extLst>
              </a:tr>
              <a:tr h="4193057">
                <a:tc>
                  <a:txBody>
                    <a:bodyPr/>
                    <a:lstStyle/>
                    <a:p>
                      <a:pPr marL="0" marR="0" algn="ctr">
                        <a:lnSpc>
                          <a:spcPct val="107000"/>
                        </a:lnSpc>
                        <a:spcBef>
                          <a:spcPts val="0"/>
                        </a:spcBef>
                        <a:spcAft>
                          <a:spcPts val="0"/>
                        </a:spcAft>
                      </a:pPr>
                      <a:r>
                        <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Understanding the World</a:t>
                      </a:r>
                    </a:p>
                    <a:p>
                      <a:pPr marL="0" marR="0" algn="ctr">
                        <a:lnSpc>
                          <a:spcPct val="107000"/>
                        </a:lnSpc>
                        <a:spcBef>
                          <a:spcPts val="0"/>
                        </a:spcBef>
                        <a:spcAft>
                          <a:spcPts val="0"/>
                        </a:spcAft>
                      </a:pPr>
                      <a:endParaRPr lang="en-US" sz="10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Navigating key locations in school e.g. hall. </a:t>
                      </a:r>
                    </a:p>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Where do we live? Explore via google maps.</a:t>
                      </a:r>
                    </a:p>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Identifying their family – commenting on photos of their family and naming who they can see and of what relation they are to them. </a:t>
                      </a:r>
                    </a:p>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Talk about what they do with their family and places they have been with their family. </a:t>
                      </a:r>
                    </a:p>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Introduce children to a range of fictional characters and creatures from stories to differentiate these characters from real people in their lives. </a:t>
                      </a:r>
                    </a:p>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Draw similarities and differences between other families. </a:t>
                      </a:r>
                    </a:p>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Life in the past – When I was a child book. </a:t>
                      </a:r>
                    </a:p>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Listen to fictional stories about families and start to tell the difference between real and fiction</a:t>
                      </a:r>
                      <a:r>
                        <a:rPr lang="en-GB" sz="800" b="1" dirty="0">
                          <a:solidFill>
                            <a:schemeClr val="tx1"/>
                          </a:solidFill>
                          <a:latin typeface="Comic Sans MS" panose="030F0902030302020204" pitchFamily="66" charset="0"/>
                          <a:cs typeface="Amatic SC" panose="00000500000000000000" pitchFamily="2" charset="-79"/>
                        </a:rPr>
                        <a:t>.</a:t>
                      </a:r>
                    </a:p>
                    <a:p>
                      <a:pPr marL="171450" indent="-171450" algn="ctr">
                        <a:buFontTx/>
                        <a:buBlip>
                          <a:blip r:embed="rId2"/>
                        </a:buBlip>
                      </a:pPr>
                      <a:r>
                        <a:rPr lang="en-GB" sz="800" b="0" dirty="0">
                          <a:solidFill>
                            <a:srgbClr val="FF0000"/>
                          </a:solidFill>
                          <a:latin typeface="Comic Sans MS" panose="030F0902030302020204" pitchFamily="66" charset="0"/>
                          <a:cs typeface="Amatic SC" panose="00000500000000000000" pitchFamily="2" charset="-79"/>
                        </a:rPr>
                        <a:t>SEASON – Autumn – explore the natural world looking for seasonal changes. Describe what they feel, see and hear whilst outside. Understand the effect of changing seasons on the natural world around them. </a:t>
                      </a:r>
                    </a:p>
                    <a:p>
                      <a:pPr marL="171450" marR="0" lvl="0" indent="-171450" algn="ctr" defTabSz="914400" rtl="0" eaLnBrk="1" fontAlgn="auto" latinLnBrk="0" hangingPunct="1">
                        <a:lnSpc>
                          <a:spcPct val="100000"/>
                        </a:lnSpc>
                        <a:spcBef>
                          <a:spcPts val="0"/>
                        </a:spcBef>
                        <a:spcAft>
                          <a:spcPts val="0"/>
                        </a:spcAft>
                        <a:buClrTx/>
                        <a:buSzTx/>
                        <a:buFontTx/>
                        <a:buBlip>
                          <a:blip r:embed="rId2"/>
                        </a:buBlip>
                        <a:tabLst/>
                        <a:defRPr/>
                      </a:pPr>
                      <a:r>
                        <a:rPr lang="en-GB" sz="800" b="0" dirty="0">
                          <a:solidFill>
                            <a:schemeClr val="tx1"/>
                          </a:solidFill>
                          <a:latin typeface="Comic Sans MS" panose="030F0902030302020204" pitchFamily="66" charset="0"/>
                          <a:cs typeface="Amatic SC" panose="00000500000000000000" pitchFamily="2" charset="-79"/>
                        </a:rPr>
                        <a:t>Celebrations – birthdays, Christmas, Halloween, bonfire night, remembrance, </a:t>
                      </a:r>
                      <a:r>
                        <a:rPr lang="en-GB" sz="800" b="0" dirty="0" err="1">
                          <a:solidFill>
                            <a:schemeClr val="tx1"/>
                          </a:solidFill>
                          <a:latin typeface="Comic Sans MS" panose="030F0902030302020204" pitchFamily="66" charset="0"/>
                          <a:cs typeface="Amatic SC" panose="00000500000000000000" pitchFamily="2" charset="-79"/>
                        </a:rPr>
                        <a:t>diwali</a:t>
                      </a:r>
                      <a:r>
                        <a:rPr lang="en-GB" sz="800" b="0" dirty="0">
                          <a:solidFill>
                            <a:schemeClr val="tx1"/>
                          </a:solidFill>
                          <a:latin typeface="Comic Sans MS" panose="030F0902030302020204" pitchFamily="66" charset="0"/>
                          <a:cs typeface="Amatic SC" panose="00000500000000000000" pitchFamily="2" charset="-79"/>
                        </a:rPr>
                        <a:t> – Rama and Sita.</a:t>
                      </a:r>
                    </a:p>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Introduce children to places of worship and places of local importance to the community. </a:t>
                      </a:r>
                    </a:p>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Talk about experiences of past birthdays.</a:t>
                      </a:r>
                    </a:p>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Talk about what they have done with their families during Christmas’ past – using photographs. </a:t>
                      </a:r>
                    </a:p>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Show photos of how Christmas is celebrated all over the world – similarities and differences. </a:t>
                      </a:r>
                    </a:p>
                    <a:p>
                      <a:pPr marL="171450" indent="-171450" algn="ctr">
                        <a:buFontTx/>
                        <a:buBlip>
                          <a:blip r:embed="rId2"/>
                        </a:buBlip>
                      </a:pPr>
                      <a:r>
                        <a:rPr lang="en-GB" sz="800" b="0" dirty="0">
                          <a:solidFill>
                            <a:schemeClr val="tx1"/>
                          </a:solidFill>
                          <a:latin typeface="Comic Sans MS" panose="030F0902030302020204" pitchFamily="66" charset="0"/>
                          <a:cs typeface="Amatic SC" panose="00000500000000000000" pitchFamily="2" charset="-79"/>
                        </a:rPr>
                        <a:t>Use the Jolly Postman to draw information from a map. </a:t>
                      </a:r>
                    </a:p>
                  </a:txBody>
                  <a:tcPr marL="51465" marR="51465" marT="0" marB="0">
                    <a:noFill/>
                  </a:tcPr>
                </a:tc>
                <a:tc hMerge="1">
                  <a:txBody>
                    <a:bodyPr/>
                    <a:lstStyle/>
                    <a:p>
                      <a:endParaRPr lang="en-US"/>
                    </a:p>
                  </a:txBody>
                  <a:tcPr/>
                </a:tc>
                <a:tc gridSpan="2">
                  <a:txBody>
                    <a:bodyPr/>
                    <a:lstStyle/>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rgbClr val="FF0000"/>
                          </a:solidFill>
                          <a:latin typeface="Comic Sans MS" panose="030F0902030302020204" pitchFamily="66" charset="0"/>
                          <a:cs typeface="Amatic SC" panose="00000500000000000000" pitchFamily="2" charset="-79"/>
                        </a:rPr>
                        <a:t>SEASON – Winter – explore the natural world looking for seasonal changes. Describe what they feel, see and hear whilst outside. Understand the effect of changing seasons on the natural world around them. </a:t>
                      </a:r>
                      <a:endParaRPr lang="en-US" sz="8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endParaRP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chemeClr val="tx1"/>
                          </a:solidFill>
                          <a:latin typeface="Comic Sans MS" panose="030F0902030302020204" pitchFamily="66" charset="0"/>
                          <a:cs typeface="Amatic SC" panose="00000500000000000000" pitchFamily="2" charset="-79"/>
                        </a:rPr>
                        <a:t>Celebrations – epiphany, Chinese new year, valentines day, shivaratri, pancake day, Holi, Ramadan</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chemeClr val="tx1"/>
                          </a:solidFill>
                          <a:latin typeface="Comic Sans MS" panose="030F0902030302020204" pitchFamily="66" charset="0"/>
                          <a:cs typeface="Amatic SC" panose="00000500000000000000" pitchFamily="2" charset="-79"/>
                        </a:rPr>
                        <a:t> mothers day, easter. </a:t>
                      </a:r>
                      <a:endParaRPr lang="en-US" sz="8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Listen to children describing and commenting on things they have seen whilst outside, including plants and animals. </a:t>
                      </a:r>
                    </a:p>
                    <a:p>
                      <a:pPr marL="171450" marR="0" indent="-171450" algn="ctr">
                        <a:lnSpc>
                          <a:spcPct val="107000"/>
                        </a:lnSpc>
                        <a:spcBef>
                          <a:spcPts val="0"/>
                        </a:spcBef>
                        <a:spcAft>
                          <a:spcPts val="0"/>
                        </a:spcAft>
                        <a:buFontTx/>
                        <a:buBlip>
                          <a:blip r:embed="rId2"/>
                        </a:buBlip>
                      </a:pPr>
                      <a:r>
                        <a:rPr lang="en-GB" sz="8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After close observation, draw pictures of the natural world, including animals and plants</a:t>
                      </a:r>
                      <a:endParaRPr lang="en-US" sz="8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GB" sz="8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Care and concern for living things. </a:t>
                      </a:r>
                    </a:p>
                    <a:p>
                      <a:pPr marL="171450" marR="0" indent="-171450" algn="ctr">
                        <a:lnSpc>
                          <a:spcPct val="107000"/>
                        </a:lnSpc>
                        <a:spcBef>
                          <a:spcPts val="0"/>
                        </a:spcBef>
                        <a:spcAft>
                          <a:spcPts val="0"/>
                        </a:spcAft>
                        <a:buFontTx/>
                        <a:buBlip>
                          <a:blip r:embed="rId2"/>
                        </a:buBlip>
                      </a:pPr>
                      <a:r>
                        <a:rPr lang="en-GB" sz="8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Planting Sunflowers, beans and other flowers. </a:t>
                      </a: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Observing minibeasts. </a:t>
                      </a: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Looking after the caterpillars.</a:t>
                      </a:r>
                    </a:p>
                    <a:p>
                      <a:pPr marL="171450" marR="0" indent="-171450" algn="ctr">
                        <a:lnSpc>
                          <a:spcPct val="107000"/>
                        </a:lnSpc>
                        <a:spcBef>
                          <a:spcPts val="0"/>
                        </a:spcBef>
                        <a:spcAft>
                          <a:spcPts val="0"/>
                        </a:spcAft>
                        <a:buFontTx/>
                        <a:buBlip>
                          <a:blip r:embed="rId2"/>
                        </a:buBlip>
                      </a:pPr>
                      <a:r>
                        <a:rPr lang="en-GB" sz="8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Draw children’s attention to the immediate environment, introducing and modelling new vocabulary where appropriate. </a:t>
                      </a:r>
                      <a:endParaRPr lang="en-US" sz="8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endParaRP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rgbClr val="FF0000"/>
                          </a:solidFill>
                          <a:latin typeface="Comic Sans MS" panose="030F0902030302020204" pitchFamily="66" charset="0"/>
                          <a:cs typeface="Amatic SC" panose="00000500000000000000" pitchFamily="2" charset="-79"/>
                        </a:rPr>
                        <a:t>SEASON – Spring – explore the natural world looking for seasonal changes. Describe what they feel, see and hear whilst outside. Understand the effect of changing seasons on the natural world around them. </a:t>
                      </a:r>
                    </a:p>
                  </a:txBody>
                  <a:tcPr marL="51465" marR="51465" marT="0" marB="0">
                    <a:noFill/>
                  </a:tcPr>
                </a:tc>
                <a:tc hMerge="1">
                  <a:txBody>
                    <a:bodyPr/>
                    <a:lstStyle/>
                    <a:p>
                      <a:endParaRPr lang="en-US" dirty="0"/>
                    </a:p>
                  </a:txBody>
                  <a:tcPr/>
                </a:tc>
                <a:tc gridSpan="2">
                  <a:txBody>
                    <a:bodyPr/>
                    <a:lstStyle/>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rgbClr val="FF0000"/>
                          </a:solidFill>
                          <a:latin typeface="Comic Sans MS" panose="030F0902030302020204" pitchFamily="66" charset="0"/>
                          <a:cs typeface="Amatic SC" panose="00000500000000000000" pitchFamily="2" charset="-79"/>
                        </a:rPr>
                        <a:t>SEASON – Summer – explore the natural world looking for seasonal changes. Describe what they feel, see and hear whilst outside. Understand the effect of changing seasons on the natural world around them. </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chemeClr val="tx1"/>
                          </a:solidFill>
                          <a:effectLst/>
                          <a:latin typeface="Comic Sans MS" panose="030F0702030302020204" pitchFamily="66" charset="0"/>
                          <a:ea typeface="Calibri" panose="020F0502020204030204" pitchFamily="34" charset="0"/>
                          <a:cs typeface="Amatic SC" panose="00000500000000000000" pitchFamily="2" charset="-79"/>
                        </a:rPr>
                        <a:t>Can children talk about their homes – where is it? and what there is to do near their homes?</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chemeClr val="tx1"/>
                          </a:solidFill>
                          <a:effectLst/>
                          <a:latin typeface="Comic Sans MS" panose="030F0702030302020204" pitchFamily="66" charset="0"/>
                          <a:ea typeface="Calibri" panose="020F0502020204030204" pitchFamily="34" charset="0"/>
                          <a:cs typeface="Amatic SC" panose="00000500000000000000" pitchFamily="2" charset="-79"/>
                        </a:rPr>
                        <a:t>Look out for children drawing/painting or constructing their homes.</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chemeClr val="tx1"/>
                          </a:solidFill>
                          <a:effectLst/>
                          <a:latin typeface="Comic Sans MS" panose="030F0702030302020204" pitchFamily="66" charset="0"/>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US" sz="800" dirty="0">
                          <a:latin typeface="Comic Sans MS" panose="030F0702030302020204" pitchFamily="66" charset="0"/>
                        </a:rPr>
                        <a:t>Environments – Physical and Human Features of local environment Maps of local area Comparing places on Google Earth – how are they similar/different?</a:t>
                      </a:r>
                      <a:endParaRPr lang="en-GB" sz="800" b="0" dirty="0">
                        <a:solidFill>
                          <a:schemeClr val="tx1"/>
                        </a:solidFill>
                        <a:effectLst/>
                        <a:latin typeface="Comic Sans MS" panose="030F0702030302020204" pitchFamily="66" charset="0"/>
                        <a:ea typeface="Calibri" panose="020F0502020204030204" pitchFamily="34" charset="0"/>
                        <a:cs typeface="Amatic SC" panose="00000500000000000000" pitchFamily="2" charset="-79"/>
                      </a:endParaRP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rgbClr val="FF0000"/>
                          </a:solidFill>
                          <a:effectLst/>
                          <a:latin typeface="Comic Sans MS" panose="030F0702030302020204" pitchFamily="66" charset="0"/>
                          <a:ea typeface="Calibri" panose="020F0502020204030204" pitchFamily="34" charset="0"/>
                          <a:cs typeface="Amatic SC" panose="00000500000000000000" pitchFamily="2" charset="-79"/>
                        </a:rPr>
                        <a:t>Introduce the children to NASA and America. </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rgbClr val="FF0000"/>
                          </a:solidFill>
                          <a:effectLst/>
                          <a:latin typeface="Comic Sans MS" panose="030F0702030302020204" pitchFamily="66" charset="0"/>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r>
                        <a:rPr lang="en-GB" sz="800" b="0" dirty="0">
                          <a:solidFill>
                            <a:schemeClr val="tx1"/>
                          </a:solidFill>
                          <a:effectLst/>
                          <a:latin typeface="Comic Sans MS" panose="030F0702030302020204" pitchFamily="66" charset="0"/>
                          <a:ea typeface="Calibri" panose="020F0502020204030204" pitchFamily="34" charset="0"/>
                          <a:cs typeface="Amatic SC" panose="00000500000000000000" pitchFamily="2" charset="-79"/>
                        </a:rPr>
                        <a:t>.</a:t>
                      </a:r>
                      <a:endParaRPr lang="en-US" sz="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Celebrations – fathers day, pride month, </a:t>
                      </a:r>
                      <a:r>
                        <a:rPr lang="en-US" sz="800" dirty="0" err="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eid</a:t>
                      </a:r>
                      <a:r>
                        <a:rPr lang="en-US" sz="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summer solstice. </a:t>
                      </a: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Life in the past - To understand where dinosaurs are now and begin to understand that they were alive a very long time ago. </a:t>
                      </a: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Learn about what a paleontologist is and how they explore really old artefacts. Introduce Mary Anning. </a:t>
                      </a: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Share non-fiction texts that offer an insight into contrasting environments. </a:t>
                      </a: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Create treasure hunts linking to pirates to find places/objects within the learning environment. </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chemeClr val="tx1"/>
                          </a:solidFill>
                          <a:effectLst/>
                          <a:latin typeface="Comic Sans MS" panose="030F0702030302020204" pitchFamily="66" charset="0"/>
                          <a:ea typeface="Calibri" panose="020F0502020204030204" pitchFamily="34" charset="0"/>
                          <a:cs typeface="Amatic SC" panose="00000500000000000000" pitchFamily="2" charset="-79"/>
                        </a:rPr>
                        <a:t>Use bee-bots on simple maps. Encourage the children to use navigational language. </a:t>
                      </a:r>
                      <a:endParaRPr lang="en-US" sz="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Recognise the difference between life in this country and life in different countries. </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rgbClr val="FF0000"/>
                          </a:solidFill>
                          <a:effectLst/>
                          <a:latin typeface="Comic Sans MS" panose="030F0702030302020204" pitchFamily="66" charset="0"/>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800" dirty="0">
                          <a:solidFill>
                            <a:srgbClr val="FF0000"/>
                          </a:solidFill>
                          <a:latin typeface="Comic Sans MS" panose="030F0702030302020204" pitchFamily="66" charset="0"/>
                        </a:rPr>
                        <a:t>Create opportunities to discuss how we care for the natural world around us.</a:t>
                      </a:r>
                      <a:endParaRPr lang="en-GB" sz="800" b="0" dirty="0">
                        <a:solidFill>
                          <a:srgbClr val="FF0000"/>
                        </a:solidFill>
                        <a:effectLst/>
                        <a:latin typeface="Comic Sans MS" panose="030F0702030302020204" pitchFamily="66" charset="0"/>
                        <a:ea typeface="Calibri" panose="020F0502020204030204" pitchFamily="34" charset="0"/>
                        <a:cs typeface="Amatic SC" panose="00000500000000000000" pitchFamily="2" charset="-79"/>
                      </a:endParaRPr>
                    </a:p>
                    <a:p>
                      <a:pPr marL="171450" marR="0" indent="-171450" algn="ctr">
                        <a:lnSpc>
                          <a:spcPct val="107000"/>
                        </a:lnSpc>
                        <a:spcBef>
                          <a:spcPts val="0"/>
                        </a:spcBef>
                        <a:spcAft>
                          <a:spcPts val="0"/>
                        </a:spcAft>
                        <a:buFontTx/>
                        <a:buBlip>
                          <a:blip r:embed="rId2"/>
                        </a:buBlip>
                      </a:pPr>
                      <a:endParaRPr lang="en-US" sz="8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extLst>
                  <a:ext uri="{0D108BD9-81ED-4DB2-BD59-A6C34878D82A}">
                    <a16:rowId xmlns:a16="http://schemas.microsoft.com/office/drawing/2014/main" val="1299007805"/>
                  </a:ext>
                </a:extLst>
              </a:tr>
            </a:tbl>
          </a:graphicData>
        </a:graphic>
      </p:graphicFrame>
      <p:sp>
        <p:nvSpPr>
          <p:cNvPr id="4" name="TextBox 3">
            <a:extLst>
              <a:ext uri="{FF2B5EF4-FFF2-40B4-BE49-F238E27FC236}">
                <a16:creationId xmlns:a16="http://schemas.microsoft.com/office/drawing/2014/main" id="{359D4548-50D6-37B2-6D01-9960F9ABDC68}"/>
              </a:ext>
            </a:extLst>
          </p:cNvPr>
          <p:cNvSpPr txBox="1"/>
          <p:nvPr/>
        </p:nvSpPr>
        <p:spPr>
          <a:xfrm>
            <a:off x="6217920" y="143033"/>
            <a:ext cx="5974080" cy="1015663"/>
          </a:xfrm>
          <a:prstGeom prst="rect">
            <a:avLst/>
          </a:prstGeom>
          <a:noFill/>
        </p:spPr>
        <p:txBody>
          <a:bodyPr wrap="square">
            <a:spAutoFit/>
          </a:bodyPr>
          <a:lstStyle/>
          <a:p>
            <a:r>
              <a:rPr lang="en-GB" sz="1200"/>
              <a:t>Science in Foundation Stage is explicitly introduced by an adult. It features in the communication and language, physical development and understanding the world parts of the EYFS curriculum. Adults introduce key knowledge e.g the importance of staying healthy. It is continued through activities in continuous provision e.g sorting foods onto healthy and unhealthy plates. </a:t>
            </a:r>
            <a:endParaRPr lang="en-GB" sz="1200" dirty="0"/>
          </a:p>
        </p:txBody>
      </p:sp>
      <p:sp>
        <p:nvSpPr>
          <p:cNvPr id="5" name="Title 1">
            <a:extLst>
              <a:ext uri="{FF2B5EF4-FFF2-40B4-BE49-F238E27FC236}">
                <a16:creationId xmlns:a16="http://schemas.microsoft.com/office/drawing/2014/main" id="{6B096D72-B1DA-FCFD-8CDA-934A0B0A1BE4}"/>
              </a:ext>
            </a:extLst>
          </p:cNvPr>
          <p:cNvSpPr txBox="1">
            <a:spLocks/>
          </p:cNvSpPr>
          <p:nvPr/>
        </p:nvSpPr>
        <p:spPr>
          <a:xfrm>
            <a:off x="-2590800" y="-21648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Science in EYFS</a:t>
            </a:r>
          </a:p>
        </p:txBody>
      </p:sp>
    </p:spTree>
    <p:extLst>
      <p:ext uri="{BB962C8B-B14F-4D97-AF65-F5344CB8AC3E}">
        <p14:creationId xmlns:p14="http://schemas.microsoft.com/office/powerpoint/2010/main" val="293922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22EEF-C34A-C285-8D69-E47591CBC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147873-FF7C-521D-9909-0E674AB14E31}"/>
              </a:ext>
            </a:extLst>
          </p:cNvPr>
          <p:cNvSpPr>
            <a:spLocks noGrp="1"/>
          </p:cNvSpPr>
          <p:nvPr>
            <p:ph type="title"/>
          </p:nvPr>
        </p:nvSpPr>
        <p:spPr>
          <a:xfrm>
            <a:off x="0" y="-97972"/>
            <a:ext cx="10515600" cy="1325563"/>
          </a:xfrm>
        </p:spPr>
        <p:txBody>
          <a:bodyPr/>
          <a:lstStyle/>
          <a:p>
            <a:r>
              <a:rPr lang="en-GB" dirty="0"/>
              <a:t>Curriculum Thread Documents - Knowledge</a:t>
            </a:r>
          </a:p>
        </p:txBody>
      </p:sp>
      <p:pic>
        <p:nvPicPr>
          <p:cNvPr id="3" name="Picture 2">
            <a:extLst>
              <a:ext uri="{FF2B5EF4-FFF2-40B4-BE49-F238E27FC236}">
                <a16:creationId xmlns:a16="http://schemas.microsoft.com/office/drawing/2014/main" id="{A4242443-402E-7C0C-A9EC-06CA97AE021B}"/>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9D255705-EF60-6F0C-6273-D338183B625D}"/>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83029" y="1139122"/>
            <a:ext cx="11419114" cy="4391387"/>
          </a:xfrm>
          <a:prstGeom prst="rect">
            <a:avLst/>
          </a:prstGeom>
        </p:spPr>
      </p:pic>
    </p:spTree>
    <p:extLst>
      <p:ext uri="{BB962C8B-B14F-4D97-AF65-F5344CB8AC3E}">
        <p14:creationId xmlns:p14="http://schemas.microsoft.com/office/powerpoint/2010/main" val="398885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8801A-4CFC-6A77-7BA8-506F25C56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5A76C-9715-B355-5ADD-C71DCC1EEE51}"/>
              </a:ext>
            </a:extLst>
          </p:cNvPr>
          <p:cNvSpPr>
            <a:spLocks noGrp="1"/>
          </p:cNvSpPr>
          <p:nvPr>
            <p:ph type="title"/>
          </p:nvPr>
        </p:nvSpPr>
        <p:spPr>
          <a:xfrm>
            <a:off x="0" y="-97972"/>
            <a:ext cx="10515600" cy="1325563"/>
          </a:xfrm>
        </p:spPr>
        <p:txBody>
          <a:bodyPr/>
          <a:lstStyle/>
          <a:p>
            <a:r>
              <a:rPr lang="en-GB" dirty="0"/>
              <a:t>Curriculum Thread Documents - Skills</a:t>
            </a:r>
          </a:p>
        </p:txBody>
      </p:sp>
      <p:pic>
        <p:nvPicPr>
          <p:cNvPr id="3" name="Picture 2">
            <a:extLst>
              <a:ext uri="{FF2B5EF4-FFF2-40B4-BE49-F238E27FC236}">
                <a16:creationId xmlns:a16="http://schemas.microsoft.com/office/drawing/2014/main" id="{CADF95A4-19AC-25C8-5964-FF43196F2713}"/>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69C57961-B1BC-9674-B21E-432DD7B43155}"/>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09530" y="953450"/>
            <a:ext cx="4922871" cy="2889207"/>
          </a:xfrm>
          <a:prstGeom prst="rect">
            <a:avLst/>
          </a:prstGeom>
        </p:spPr>
      </p:pic>
      <p:pic>
        <p:nvPicPr>
          <p:cNvPr id="8" name="Picture 7">
            <a:extLst>
              <a:ext uri="{FF2B5EF4-FFF2-40B4-BE49-F238E27FC236}">
                <a16:creationId xmlns:a16="http://schemas.microsoft.com/office/drawing/2014/main" id="{7ED92CEB-B848-DD34-7716-62BA4142EEE7}"/>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239820" y="2294686"/>
            <a:ext cx="6742650" cy="3540056"/>
          </a:xfrm>
          <a:prstGeom prst="rect">
            <a:avLst/>
          </a:prstGeom>
        </p:spPr>
      </p:pic>
    </p:spTree>
    <p:extLst>
      <p:ext uri="{BB962C8B-B14F-4D97-AF65-F5344CB8AC3E}">
        <p14:creationId xmlns:p14="http://schemas.microsoft.com/office/powerpoint/2010/main" val="62469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D1C38-9BA8-9A2C-194E-956B16F89F4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F4E8BD3-8730-A8FE-403B-B41BFBF00E13}"/>
              </a:ext>
            </a:extLst>
          </p:cNvPr>
          <p:cNvSpPr>
            <a:spLocks noGrp="1"/>
          </p:cNvSpPr>
          <p:nvPr>
            <p:ph sz="half" idx="2"/>
          </p:nvPr>
        </p:nvSpPr>
        <p:spPr>
          <a:xfrm>
            <a:off x="839788" y="2505075"/>
            <a:ext cx="1214095" cy="3684588"/>
          </a:xfrm>
        </p:spPr>
        <p:txBody>
          <a:bodyPr/>
          <a:lstStyle/>
          <a:p>
            <a:pPr marL="0" algn="l" rtl="0" eaLnBrk="1" fontAlgn="t" latinLnBrk="0" hangingPunct="1">
              <a:spcBef>
                <a:spcPts val="0"/>
              </a:spcBef>
              <a:spcAft>
                <a:spcPts val="0"/>
              </a:spcAft>
            </a:pPr>
            <a:r>
              <a:rPr lang="en-GB" sz="1800" b="1" i="0" u="none" strike="noStrike" kern="1200">
                <a:solidFill>
                  <a:srgbClr val="FFFFFF"/>
                </a:solidFill>
                <a:effectLst/>
                <a:latin typeface="Arial Rounded MT Bold" panose="020F0704030504030204" pitchFamily="34" charset="0"/>
              </a:rPr>
              <a:t>arm</a:t>
            </a:r>
            <a:endParaRPr lang="en-GB" sz="1800" b="0" i="0" u="none" strike="noStrike">
              <a:effectLst/>
              <a:latin typeface="Arial" panose="020B0604020202020204" pitchFamily="34" charset="0"/>
            </a:endParaRPr>
          </a:p>
          <a:p>
            <a:endParaRPr lang="en-GB" dirty="0"/>
          </a:p>
        </p:txBody>
      </p:sp>
      <p:graphicFrame>
        <p:nvGraphicFramePr>
          <p:cNvPr id="7" name="Table 7">
            <a:extLst>
              <a:ext uri="{FF2B5EF4-FFF2-40B4-BE49-F238E27FC236}">
                <a16:creationId xmlns:a16="http://schemas.microsoft.com/office/drawing/2014/main" id="{E39E5B0A-F0E5-FE57-D7D6-A8E1CF44D49C}"/>
              </a:ext>
            </a:extLst>
          </p:cNvPr>
          <p:cNvGraphicFramePr>
            <a:graphicFrameLocks noGrp="1"/>
          </p:cNvGraphicFramePr>
          <p:nvPr>
            <p:extLst>
              <p:ext uri="{D42A27DB-BD31-4B8C-83A1-F6EECF244321}">
                <p14:modId xmlns:p14="http://schemas.microsoft.com/office/powerpoint/2010/main" val="3301953700"/>
              </p:ext>
            </p:extLst>
          </p:nvPr>
        </p:nvGraphicFramePr>
        <p:xfrm>
          <a:off x="127007" y="811112"/>
          <a:ext cx="9996708" cy="5994206"/>
        </p:xfrm>
        <a:graphic>
          <a:graphicData uri="http://schemas.openxmlformats.org/drawingml/2006/table">
            <a:tbl>
              <a:tblPr firstRow="1" bandRow="1">
                <a:tableStyleId>{5C22544A-7EE6-4342-B048-85BDC9FD1C3A}</a:tableStyleId>
              </a:tblPr>
              <a:tblGrid>
                <a:gridCol w="885423">
                  <a:extLst>
                    <a:ext uri="{9D8B030D-6E8A-4147-A177-3AD203B41FA5}">
                      <a16:colId xmlns:a16="http://schemas.microsoft.com/office/drawing/2014/main" val="2671052789"/>
                    </a:ext>
                  </a:extLst>
                </a:gridCol>
                <a:gridCol w="1113918">
                  <a:extLst>
                    <a:ext uri="{9D8B030D-6E8A-4147-A177-3AD203B41FA5}">
                      <a16:colId xmlns:a16="http://schemas.microsoft.com/office/drawing/2014/main" val="2991068521"/>
                    </a:ext>
                  </a:extLst>
                </a:gridCol>
                <a:gridCol w="1508277">
                  <a:extLst>
                    <a:ext uri="{9D8B030D-6E8A-4147-A177-3AD203B41FA5}">
                      <a16:colId xmlns:a16="http://schemas.microsoft.com/office/drawing/2014/main" val="2631233717"/>
                    </a:ext>
                  </a:extLst>
                </a:gridCol>
                <a:gridCol w="1187356">
                  <a:extLst>
                    <a:ext uri="{9D8B030D-6E8A-4147-A177-3AD203B41FA5}">
                      <a16:colId xmlns:a16="http://schemas.microsoft.com/office/drawing/2014/main" val="3949324848"/>
                    </a:ext>
                  </a:extLst>
                </a:gridCol>
                <a:gridCol w="2145631">
                  <a:extLst>
                    <a:ext uri="{9D8B030D-6E8A-4147-A177-3AD203B41FA5}">
                      <a16:colId xmlns:a16="http://schemas.microsoft.com/office/drawing/2014/main" val="1825263361"/>
                    </a:ext>
                  </a:extLst>
                </a:gridCol>
                <a:gridCol w="1442381">
                  <a:extLst>
                    <a:ext uri="{9D8B030D-6E8A-4147-A177-3AD203B41FA5}">
                      <a16:colId xmlns:a16="http://schemas.microsoft.com/office/drawing/2014/main" val="3823629249"/>
                    </a:ext>
                  </a:extLst>
                </a:gridCol>
                <a:gridCol w="1713722">
                  <a:extLst>
                    <a:ext uri="{9D8B030D-6E8A-4147-A177-3AD203B41FA5}">
                      <a16:colId xmlns:a16="http://schemas.microsoft.com/office/drawing/2014/main" val="4124135505"/>
                    </a:ext>
                  </a:extLst>
                </a:gridCol>
              </a:tblGrid>
              <a:tr h="690686">
                <a:tc>
                  <a:txBody>
                    <a:bodyPr/>
                    <a:lstStyle/>
                    <a:p>
                      <a:r>
                        <a:rPr lang="en-GB" sz="1800">
                          <a:latin typeface="Abadi" panose="020B0604020104020204" pitchFamily="34" charset="0"/>
                        </a:rPr>
                        <a:t>EYFS</a:t>
                      </a:r>
                      <a:endParaRPr lang="en-GB" sz="1800" dirty="0">
                        <a:latin typeface="Abadi" panose="020B0604020104020204" pitchFamily="34" charset="0"/>
                      </a:endParaRPr>
                    </a:p>
                  </a:txBody>
                  <a:tcPr/>
                </a:tc>
                <a:tc>
                  <a:txBody>
                    <a:bodyPr/>
                    <a:lstStyle/>
                    <a:p>
                      <a:r>
                        <a:rPr lang="en-GB" sz="1800">
                          <a:latin typeface="Abadi" panose="020B0604020104020204" pitchFamily="34" charset="0"/>
                        </a:rPr>
                        <a:t>Year 1 </a:t>
                      </a:r>
                      <a:endParaRPr lang="en-GB" sz="1800" dirty="0">
                        <a:latin typeface="Abadi" panose="020B0604020104020204" pitchFamily="34" charset="0"/>
                      </a:endParaRPr>
                    </a:p>
                  </a:txBody>
                  <a:tcPr/>
                </a:tc>
                <a:tc>
                  <a:txBody>
                    <a:bodyPr/>
                    <a:lstStyle/>
                    <a:p>
                      <a:r>
                        <a:rPr lang="en-GB" sz="1800">
                          <a:latin typeface="Abadi" panose="020B0604020104020204" pitchFamily="34" charset="0"/>
                        </a:rPr>
                        <a:t>Year 2 </a:t>
                      </a:r>
                      <a:endParaRPr lang="en-GB" sz="1800" dirty="0">
                        <a:latin typeface="Abadi" panose="020B0604020104020204" pitchFamily="34" charset="0"/>
                      </a:endParaRPr>
                    </a:p>
                  </a:txBody>
                  <a:tcPr/>
                </a:tc>
                <a:tc>
                  <a:txBody>
                    <a:bodyPr/>
                    <a:lstStyle/>
                    <a:p>
                      <a:r>
                        <a:rPr lang="en-GB" sz="1800">
                          <a:latin typeface="Abadi" panose="020B0604020104020204" pitchFamily="34" charset="0"/>
                        </a:rPr>
                        <a:t>Year 3 </a:t>
                      </a:r>
                      <a:endParaRPr lang="en-GB" sz="1800" dirty="0">
                        <a:latin typeface="Abadi" panose="020B0604020104020204" pitchFamily="34" charset="0"/>
                      </a:endParaRPr>
                    </a:p>
                  </a:txBody>
                  <a:tcPr/>
                </a:tc>
                <a:tc>
                  <a:txBody>
                    <a:bodyPr/>
                    <a:lstStyle/>
                    <a:p>
                      <a:r>
                        <a:rPr lang="en-GB" sz="1800" dirty="0">
                          <a:latin typeface="Abadi" panose="020B0604020104020204" pitchFamily="34" charset="0"/>
                        </a:rPr>
                        <a:t>Year 4 </a:t>
                      </a:r>
                    </a:p>
                  </a:txBody>
                  <a:tcPr/>
                </a:tc>
                <a:tc>
                  <a:txBody>
                    <a:bodyPr/>
                    <a:lstStyle/>
                    <a:p>
                      <a:r>
                        <a:rPr lang="en-GB" sz="1800">
                          <a:latin typeface="Abadi" panose="020B0604020104020204" pitchFamily="34" charset="0"/>
                        </a:rPr>
                        <a:t>Year 5 </a:t>
                      </a:r>
                      <a:endParaRPr lang="en-GB" sz="1800" dirty="0">
                        <a:latin typeface="Abadi" panose="020B0604020104020204" pitchFamily="34" charset="0"/>
                      </a:endParaRPr>
                    </a:p>
                  </a:txBody>
                  <a:tcPr/>
                </a:tc>
                <a:tc>
                  <a:txBody>
                    <a:bodyPr/>
                    <a:lstStyle/>
                    <a:p>
                      <a:r>
                        <a:rPr lang="en-GB" sz="1800">
                          <a:latin typeface="Abadi" panose="020B0604020104020204" pitchFamily="34" charset="0"/>
                        </a:rPr>
                        <a:t>Year 6 </a:t>
                      </a:r>
                      <a:endParaRPr lang="en-GB" sz="1800" dirty="0">
                        <a:latin typeface="Abadi" panose="020B0604020104020204" pitchFamily="34" charset="0"/>
                      </a:endParaRPr>
                    </a:p>
                  </a:txBody>
                  <a:tcPr/>
                </a:tc>
                <a:extLst>
                  <a:ext uri="{0D108BD9-81ED-4DB2-BD59-A6C34878D82A}">
                    <a16:rowId xmlns:a16="http://schemas.microsoft.com/office/drawing/2014/main" val="59749469"/>
                  </a:ext>
                </a:extLst>
              </a:tr>
              <a:tr h="4996969">
                <a:tc>
                  <a:txBody>
                    <a:bodyPr/>
                    <a:lstStyle/>
                    <a:p>
                      <a:pPr marL="0" algn="l" rtl="0" eaLnBrk="1" fontAlgn="t" latinLnBrk="0" hangingPunct="1">
                        <a:spcBef>
                          <a:spcPts val="0"/>
                        </a:spcBef>
                        <a:spcAft>
                          <a:spcPts val="0"/>
                        </a:spcAft>
                      </a:pPr>
                      <a:r>
                        <a:rPr lang="en-GB" sz="1800" b="0" i="0" u="none" strike="noStrike" kern="1200">
                          <a:solidFill>
                            <a:srgbClr val="000000"/>
                          </a:solidFill>
                          <a:effectLst/>
                          <a:latin typeface="Twinkl" panose="02000000000000000000" pitchFamily="2" charset="0"/>
                        </a:rPr>
                        <a:t>leg</a:t>
                      </a:r>
                      <a:endParaRPr lang="en-GB" sz="1800" b="0" i="0" u="none" strike="noStrike">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000000"/>
                          </a:solidFill>
                          <a:effectLst/>
                          <a:latin typeface="Twinkl" panose="02000000000000000000" pitchFamily="2" charset="0"/>
                        </a:rPr>
                        <a:t>nose</a:t>
                      </a:r>
                      <a:endParaRPr lang="en-GB" sz="1800" b="0" i="0" u="none" strike="noStrike">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000000"/>
                          </a:solidFill>
                          <a:effectLst/>
                          <a:latin typeface="Twinkl" panose="02000000000000000000" pitchFamily="2" charset="0"/>
                        </a:rPr>
                        <a:t>hand</a:t>
                      </a:r>
                      <a:endParaRPr lang="en-GB" sz="1800" b="0" i="0" u="none" strike="noStrike">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000000"/>
                          </a:solidFill>
                          <a:effectLst/>
                          <a:latin typeface="Twinkl" panose="02000000000000000000" pitchFamily="2" charset="0"/>
                        </a:rPr>
                        <a:t>foot</a:t>
                      </a:r>
                      <a:endParaRPr lang="en-GB" sz="1800" b="0" i="0" u="none" strike="noStrike">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000000"/>
                          </a:solidFill>
                          <a:effectLst/>
                          <a:latin typeface="Twinkl" panose="02000000000000000000" pitchFamily="2" charset="0"/>
                        </a:rPr>
                        <a:t>ear</a:t>
                      </a:r>
                      <a:endParaRPr lang="en-GB" sz="1800" b="0" i="0" u="none" strike="noStrike">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000000"/>
                          </a:solidFill>
                          <a:effectLst/>
                          <a:latin typeface="Twinkl" panose="02000000000000000000" pitchFamily="2" charset="0"/>
                        </a:rPr>
                        <a:t>eye</a:t>
                      </a:r>
                      <a:endParaRPr lang="en-GB" sz="1800" b="0" i="0" u="none" strike="noStrike">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000000"/>
                          </a:solidFill>
                          <a:effectLst/>
                          <a:latin typeface="Twinkl" panose="02000000000000000000" pitchFamily="2" charset="0"/>
                        </a:rPr>
                        <a:t>mouth</a:t>
                      </a:r>
                      <a:endParaRPr lang="en-GB" sz="1800" b="0" i="0" u="none" strike="noStrike">
                        <a:effectLst/>
                        <a:latin typeface="Twinkl" panose="02000000000000000000" pitchFamily="2" charset="0"/>
                      </a:endParaRPr>
                    </a:p>
                    <a:p>
                      <a:endParaRPr lang="en-GB" sz="1800" dirty="0">
                        <a:latin typeface="Twinkl" panose="02000000000000000000" pitchFamily="2" charset="0"/>
                      </a:endParaRPr>
                    </a:p>
                  </a:txBody>
                  <a:tcPr/>
                </a:tc>
                <a:tc>
                  <a:txBody>
                    <a:bodyPr/>
                    <a:lstStyle/>
                    <a:p>
                      <a:pPr marL="0" algn="l" rtl="0" eaLnBrk="1" fontAlgn="t" latinLnBrk="0" hangingPunct="1">
                        <a:spcBef>
                          <a:spcPts val="0"/>
                        </a:spcBef>
                        <a:spcAft>
                          <a:spcPts val="0"/>
                        </a:spcAft>
                      </a:pPr>
                      <a:r>
                        <a:rPr lang="en-GB" sz="1800" b="0" i="0" u="none" strike="noStrike" kern="1200">
                          <a:solidFill>
                            <a:srgbClr val="FF0000"/>
                          </a:solidFill>
                          <a:effectLst/>
                          <a:latin typeface="Twinkl" panose="02000000000000000000" pitchFamily="2" charset="0"/>
                        </a:rPr>
                        <a:t>head </a:t>
                      </a:r>
                      <a:endParaRPr lang="en-GB" sz="1800" b="0" i="0" u="none" strike="noStrike">
                        <a:solidFill>
                          <a:srgbClr val="FF0000"/>
                        </a:solidFill>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FF0000"/>
                          </a:solidFill>
                          <a:effectLst/>
                          <a:latin typeface="Twinkl" panose="02000000000000000000" pitchFamily="2" charset="0"/>
                        </a:rPr>
                        <a:t>body</a:t>
                      </a:r>
                      <a:endParaRPr lang="en-GB" sz="1800" b="0" i="0" u="none" strike="noStrike">
                        <a:solidFill>
                          <a:srgbClr val="FF0000"/>
                        </a:solidFill>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FF0000"/>
                          </a:solidFill>
                          <a:effectLst/>
                          <a:latin typeface="Twinkl" panose="02000000000000000000" pitchFamily="2" charset="0"/>
                        </a:rPr>
                        <a:t>brain </a:t>
                      </a:r>
                      <a:endParaRPr lang="en-GB" sz="1800" b="0" i="0" u="none" strike="noStrike">
                        <a:solidFill>
                          <a:srgbClr val="FF0000"/>
                        </a:solidFill>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FF0000"/>
                          </a:solidFill>
                          <a:effectLst/>
                          <a:latin typeface="Twinkl" panose="02000000000000000000" pitchFamily="2" charset="0"/>
                        </a:rPr>
                        <a:t>pupil </a:t>
                      </a:r>
                      <a:endParaRPr lang="en-GB" sz="1800" b="0" i="0" u="none" strike="noStrike">
                        <a:solidFill>
                          <a:srgbClr val="FF0000"/>
                        </a:solidFill>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FF0000"/>
                          </a:solidFill>
                          <a:effectLst/>
                          <a:latin typeface="Twinkl" panose="02000000000000000000" pitchFamily="2" charset="0"/>
                        </a:rPr>
                        <a:t>ear </a:t>
                      </a:r>
                      <a:endParaRPr lang="en-GB" sz="1800" b="0" i="0" u="none" strike="noStrike">
                        <a:solidFill>
                          <a:srgbClr val="FF0000"/>
                        </a:solidFill>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FF0000"/>
                          </a:solidFill>
                          <a:effectLst/>
                          <a:latin typeface="Twinkl" panose="02000000000000000000" pitchFamily="2" charset="0"/>
                        </a:rPr>
                        <a:t>sound</a:t>
                      </a:r>
                      <a:endParaRPr lang="en-GB" sz="1800" b="0" i="0" u="none" strike="noStrike">
                        <a:solidFill>
                          <a:srgbClr val="FF0000"/>
                        </a:solidFill>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FF0000"/>
                          </a:solidFill>
                          <a:effectLst/>
                          <a:latin typeface="Twinkl" panose="02000000000000000000" pitchFamily="2" charset="0"/>
                        </a:rPr>
                        <a:t>tongue </a:t>
                      </a:r>
                      <a:endParaRPr lang="en-GB" sz="1800" b="0" i="0" u="none" strike="noStrike">
                        <a:solidFill>
                          <a:srgbClr val="FF0000"/>
                        </a:solidFill>
                        <a:effectLst/>
                        <a:latin typeface="Twinkl" panose="02000000000000000000" pitchFamily="2" charset="0"/>
                      </a:endParaRPr>
                    </a:p>
                    <a:p>
                      <a:pPr marL="0" algn="l" rtl="0" eaLnBrk="1" fontAlgn="t" latinLnBrk="0" hangingPunct="1">
                        <a:spcBef>
                          <a:spcPts val="0"/>
                        </a:spcBef>
                        <a:spcAft>
                          <a:spcPts val="0"/>
                        </a:spcAft>
                      </a:pPr>
                      <a:r>
                        <a:rPr lang="en-GB" sz="1800" b="0" i="0" u="none" strike="noStrike" kern="1200">
                          <a:solidFill>
                            <a:srgbClr val="FF0000"/>
                          </a:solidFill>
                          <a:effectLst/>
                          <a:latin typeface="Twinkl" panose="02000000000000000000" pitchFamily="2" charset="0"/>
                        </a:rPr>
                        <a:t>taste</a:t>
                      </a:r>
                      <a:endParaRPr lang="en-GB" sz="1800" dirty="0">
                        <a:solidFill>
                          <a:srgbClr val="FF0000"/>
                        </a:solidFill>
                        <a:latin typeface="Twinkl" panose="02000000000000000000" pitchFamily="2" charset="0"/>
                      </a:endParaRP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800" dirty="0">
                          <a:solidFill>
                            <a:schemeClr val="accent4">
                              <a:lumMod val="50000"/>
                            </a:schemeClr>
                          </a:solidFill>
                          <a:latin typeface="Twinkl" panose="02000000000000000000" pitchFamily="2" charset="0"/>
                        </a:rPr>
                        <a:t>nutrition</a:t>
                      </a:r>
                    </a:p>
                    <a:p>
                      <a:r>
                        <a:rPr lang="en-GB" sz="1800" dirty="0">
                          <a:solidFill>
                            <a:schemeClr val="accent4">
                              <a:lumMod val="50000"/>
                            </a:schemeClr>
                          </a:solidFill>
                          <a:latin typeface="Twinkl" panose="02000000000000000000" pitchFamily="2" charset="0"/>
                        </a:rPr>
                        <a:t>healthy </a:t>
                      </a:r>
                    </a:p>
                    <a:p>
                      <a:r>
                        <a:rPr lang="en-GB" sz="1800" dirty="0">
                          <a:solidFill>
                            <a:schemeClr val="accent4">
                              <a:lumMod val="50000"/>
                            </a:schemeClr>
                          </a:solidFill>
                          <a:latin typeface="Twinkl" panose="02000000000000000000" pitchFamily="2" charset="0"/>
                        </a:rPr>
                        <a:t>protein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4">
                              <a:lumMod val="50000"/>
                            </a:schemeClr>
                          </a:solidFill>
                          <a:latin typeface="Twinkl" panose="02000000000000000000" pitchFamily="2" charset="0"/>
                        </a:rPr>
                        <a:t>carbohydrate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4">
                              <a:lumMod val="50000"/>
                            </a:schemeClr>
                          </a:solidFill>
                          <a:latin typeface="Twinkl" panose="02000000000000000000" pitchFamily="2" charset="0"/>
                        </a:rPr>
                        <a:t>dairy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4">
                              <a:lumMod val="50000"/>
                            </a:schemeClr>
                          </a:solidFill>
                          <a:latin typeface="Twinkl" panose="02000000000000000000" pitchFamily="2" charset="0"/>
                        </a:rPr>
                        <a:t>fat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4">
                              <a:lumMod val="50000"/>
                            </a:schemeClr>
                          </a:solidFill>
                          <a:latin typeface="Twinkl" panose="02000000000000000000" pitchFamily="2" charset="0"/>
                        </a:rPr>
                        <a:t>exercise </a:t>
                      </a:r>
                    </a:p>
                    <a:p>
                      <a:r>
                        <a:rPr lang="en-GB" sz="1800" dirty="0">
                          <a:solidFill>
                            <a:schemeClr val="accent4">
                              <a:lumMod val="50000"/>
                            </a:schemeClr>
                          </a:solidFill>
                          <a:latin typeface="Twinkl" panose="02000000000000000000" pitchFamily="2" charset="0"/>
                        </a:rPr>
                        <a:t>hygiene </a:t>
                      </a:r>
                    </a:p>
                    <a:p>
                      <a:r>
                        <a:rPr lang="en-GB" sz="1800" dirty="0">
                          <a:solidFill>
                            <a:schemeClr val="tx1"/>
                          </a:solidFill>
                          <a:latin typeface="Twinkl" panose="02000000000000000000" pitchFamily="2" charset="0"/>
                        </a:rPr>
                        <a:t> </a:t>
                      </a:r>
                    </a:p>
                  </a:txBody>
                  <a:tcPr/>
                </a:tc>
                <a:tc>
                  <a:txBody>
                    <a:bodyPr/>
                    <a:lstStyle/>
                    <a:p>
                      <a:r>
                        <a:rPr lang="en-GB" sz="1800" b="0" dirty="0">
                          <a:solidFill>
                            <a:srgbClr val="C00000"/>
                          </a:solidFill>
                          <a:latin typeface="Twinkl" panose="02000000000000000000" pitchFamily="2" charset="0"/>
                        </a:rPr>
                        <a:t>vitamin</a:t>
                      </a:r>
                    </a:p>
                    <a:p>
                      <a:r>
                        <a:rPr lang="en-GB" sz="1800" b="0" dirty="0">
                          <a:solidFill>
                            <a:srgbClr val="C00000"/>
                          </a:solidFill>
                          <a:latin typeface="Twinkl" panose="02000000000000000000" pitchFamily="2" charset="0"/>
                        </a:rPr>
                        <a:t>mineral</a:t>
                      </a:r>
                    </a:p>
                    <a:p>
                      <a:r>
                        <a:rPr kumimoji="0" lang="en-GB" sz="1800" b="0" i="0" u="none" strike="noStrike" kern="1200" cap="none" spc="0" normalizeH="0" baseline="0" noProof="0" dirty="0">
                          <a:ln>
                            <a:noFill/>
                          </a:ln>
                          <a:solidFill>
                            <a:srgbClr val="C00000"/>
                          </a:solidFill>
                          <a:effectLst/>
                          <a:uLnTx/>
                          <a:uFillTx/>
                          <a:latin typeface="Twinkl" panose="02000000000000000000" pitchFamily="2" charset="0"/>
                          <a:ea typeface="+mn-ea"/>
                          <a:cs typeface="+mn-cs"/>
                        </a:rPr>
                        <a:t>nutrition label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C00000"/>
                          </a:solidFill>
                          <a:latin typeface="Twinkl" panose="02000000000000000000" pitchFamily="2" charset="0"/>
                        </a:rPr>
                        <a:t>balanced endoskeleton exoskeleton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C00000"/>
                          </a:solidFill>
                          <a:latin typeface="Twinkl" panose="02000000000000000000" pitchFamily="2" charset="0"/>
                        </a:rPr>
                        <a:t>radius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C00000"/>
                          </a:solidFill>
                          <a:latin typeface="Twinkl" panose="02000000000000000000" pitchFamily="2" charset="0"/>
                        </a:rPr>
                        <a:t>tibia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C00000"/>
                          </a:solidFill>
                          <a:latin typeface="Twinkl" panose="02000000000000000000" pitchFamily="2" charset="0"/>
                        </a:rPr>
                        <a:t>rib cage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C00000"/>
                          </a:solidFill>
                          <a:latin typeface="Twinkl" panose="02000000000000000000" pitchFamily="2" charset="0"/>
                          <a:ea typeface="Arial Rounded"/>
                          <a:cs typeface="Arial Rounded"/>
                          <a:sym typeface="Arial Rounded"/>
                        </a:rPr>
                        <a:t>Spine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C00000"/>
                          </a:solidFill>
                          <a:latin typeface="Twinkl" panose="02000000000000000000" pitchFamily="2" charset="0"/>
                          <a:ea typeface="Arial Rounded"/>
                          <a:cs typeface="Arial Rounded"/>
                          <a:sym typeface="Arial Rounded"/>
                        </a:rPr>
                        <a:t>hamstrings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C00000"/>
                          </a:solidFill>
                          <a:latin typeface="Twinkl" panose="02000000000000000000" pitchFamily="2" charset="0"/>
                          <a:ea typeface="Arial Rounded"/>
                          <a:cs typeface="Arial Rounded"/>
                          <a:sym typeface="Arial Rounded"/>
                        </a:rPr>
                        <a:t>biceps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807E80"/>
                        </a:solidFill>
                        <a:latin typeface="Twinkl"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807E80"/>
                        </a:solidFill>
                        <a:latin typeface="Twinkl" panose="02000000000000000000" pitchFamily="2" charset="0"/>
                      </a:endParaRPr>
                    </a:p>
                    <a:p>
                      <a:endParaRPr lang="en-GB" sz="1800" dirty="0">
                        <a:latin typeface="Twinkl" panose="02000000000000000000" pitchFamily="2" charset="0"/>
                      </a:endParaRPr>
                    </a:p>
                  </a:txBody>
                  <a:tcPr/>
                </a:tc>
                <a:tc>
                  <a:txBody>
                    <a:bodyPr/>
                    <a:lstStyle/>
                    <a:p>
                      <a:r>
                        <a:rPr lang="en-GB" sz="1800">
                          <a:solidFill>
                            <a:schemeClr val="accent6">
                              <a:lumMod val="75000"/>
                            </a:schemeClr>
                          </a:solidFill>
                          <a:latin typeface="Twinkl" panose="02000000000000000000" pitchFamily="2" charset="0"/>
                        </a:rPr>
                        <a:t>digestive system </a:t>
                      </a:r>
                    </a:p>
                    <a:p>
                      <a:r>
                        <a:rPr kumimoji="0" lang="en-US" sz="1800" b="0" i="0" u="none" strike="noStrike" kern="1200" cap="none" spc="0" normalizeH="0" baseline="0" noProof="0">
                          <a:ln>
                            <a:noFill/>
                          </a:ln>
                          <a:solidFill>
                            <a:schemeClr val="accent6">
                              <a:lumMod val="75000"/>
                            </a:schemeClr>
                          </a:solidFill>
                          <a:effectLst/>
                          <a:uLnTx/>
                          <a:uFillTx/>
                          <a:latin typeface="Twinkl" panose="02000000000000000000" pitchFamily="2" charset="0"/>
                          <a:ea typeface="+mn-ea"/>
                          <a:cs typeface="Arial" panose="020B0604020202020204" pitchFamily="34" charset="0"/>
                        </a:rPr>
                        <a:t>oesophagus</a:t>
                      </a:r>
                    </a:p>
                    <a:p>
                      <a:r>
                        <a:rPr kumimoji="0" lang="en-US" sz="1800" b="0" i="0" u="none" strike="noStrike" kern="1200" cap="none" spc="0" normalizeH="0" baseline="0" noProof="0">
                          <a:ln>
                            <a:noFill/>
                          </a:ln>
                          <a:solidFill>
                            <a:schemeClr val="accent6">
                              <a:lumMod val="75000"/>
                            </a:schemeClr>
                          </a:solidFill>
                          <a:effectLst/>
                          <a:uLnTx/>
                          <a:uFillTx/>
                          <a:latin typeface="Twinkl" panose="02000000000000000000" pitchFamily="2" charset="0"/>
                          <a:ea typeface="+mn-ea"/>
                          <a:cs typeface="Arial" panose="020B0604020202020204" pitchFamily="34" charset="0"/>
                        </a:rPr>
                        <a:t>saliva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accent6">
                              <a:lumMod val="75000"/>
                            </a:schemeClr>
                          </a:solidFill>
                          <a:latin typeface="Twinkl" panose="02000000000000000000" pitchFamily="2" charset="0"/>
                          <a:cs typeface="Arial" panose="020B0604020202020204" pitchFamily="34" charset="0"/>
                        </a:rPr>
                        <a:t>peristalsis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accent6">
                              <a:lumMod val="75000"/>
                            </a:schemeClr>
                          </a:solidFill>
                          <a:latin typeface="Twinkl" panose="02000000000000000000" pitchFamily="2" charset="0"/>
                          <a:cs typeface="Arial" panose="020B0604020202020204" pitchFamily="34" charset="0"/>
                        </a:rPr>
                        <a:t>stomach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accent6">
                              <a:lumMod val="75000"/>
                            </a:schemeClr>
                          </a:solidFill>
                          <a:latin typeface="Twinkl" panose="02000000000000000000" pitchFamily="2" charset="0"/>
                          <a:cs typeface="Arial" panose="020B0604020202020204" pitchFamily="34" charset="0"/>
                        </a:rPr>
                        <a:t>large intestines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accent6">
                              <a:lumMod val="75000"/>
                            </a:schemeClr>
                          </a:solidFill>
                          <a:latin typeface="Twinkl" panose="02000000000000000000" pitchFamily="2" charset="0"/>
                          <a:cs typeface="Arial" panose="020B0604020202020204" pitchFamily="34" charset="0"/>
                        </a:rPr>
                        <a:t>small intestines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accent6">
                              <a:lumMod val="75000"/>
                            </a:schemeClr>
                          </a:solidFill>
                          <a:latin typeface="Twinkl" panose="02000000000000000000" pitchFamily="2" charset="0"/>
                          <a:cs typeface="Arial" panose="020B0604020202020204" pitchFamily="34" charset="0"/>
                        </a:rPr>
                        <a:t>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accent6">
                              <a:lumMod val="75000"/>
                            </a:schemeClr>
                          </a:solidFill>
                          <a:latin typeface="Twinkl" panose="02000000000000000000" pitchFamily="2" charset="0"/>
                          <a:cs typeface="Arial" panose="020B0604020202020204" pitchFamily="34" charset="0"/>
                        </a:rPr>
                        <a:t>incisors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accent6">
                              <a:lumMod val="75000"/>
                            </a:schemeClr>
                          </a:solidFill>
                          <a:latin typeface="Twinkl" panose="02000000000000000000" pitchFamily="2" charset="0"/>
                          <a:cs typeface="Arial" panose="020B0604020202020204" pitchFamily="34" charset="0"/>
                        </a:rPr>
                        <a:t>molars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accent6">
                              <a:lumMod val="75000"/>
                            </a:schemeClr>
                          </a:solidFill>
                          <a:latin typeface="Twinkl" panose="02000000000000000000" pitchFamily="2" charset="0"/>
                          <a:cs typeface="Arial" panose="020B0604020202020204" pitchFamily="34" charset="0"/>
                        </a:rPr>
                        <a:t>enamel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6">
                              <a:lumMod val="75000"/>
                            </a:schemeClr>
                          </a:solidFill>
                          <a:effectLst/>
                          <a:uLnTx/>
                          <a:uFillTx/>
                          <a:latin typeface="Twinkl" panose="02000000000000000000" pitchFamily="2" charset="0"/>
                          <a:ea typeface="+mn-ea"/>
                          <a:cs typeface="Arial" panose="020B0604020202020204" pitchFamily="34" charset="0"/>
                        </a:rPr>
                        <a:t>fluoride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6">
                              <a:lumMod val="75000"/>
                            </a:schemeClr>
                          </a:solidFill>
                          <a:effectLst/>
                          <a:uLnTx/>
                          <a:uFillTx/>
                          <a:latin typeface="Twinkl" panose="02000000000000000000" pitchFamily="2" charset="0"/>
                          <a:ea typeface="+mn-ea"/>
                          <a:cs typeface="Arial" panose="020B0604020202020204" pitchFamily="34" charset="0"/>
                        </a:rPr>
                        <a:t>Consumer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6">
                              <a:lumMod val="75000"/>
                            </a:schemeClr>
                          </a:solidFill>
                          <a:effectLst/>
                          <a:uLnTx/>
                          <a:uFillTx/>
                          <a:latin typeface="Twinkl" panose="02000000000000000000" pitchFamily="2" charset="0"/>
                          <a:ea typeface="+mn-ea"/>
                          <a:cs typeface="Arial" panose="020B0604020202020204" pitchFamily="34" charset="0"/>
                        </a:rPr>
                        <a:t>predator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6">
                              <a:lumMod val="75000"/>
                            </a:schemeClr>
                          </a:solidFill>
                          <a:effectLst/>
                          <a:uLnTx/>
                          <a:uFillTx/>
                          <a:latin typeface="Twinkl" panose="02000000000000000000" pitchFamily="2" charset="0"/>
                          <a:ea typeface="+mn-ea"/>
                          <a:cs typeface="Arial" panose="020B0604020202020204" pitchFamily="34" charset="0"/>
                        </a:rPr>
                        <a:t>tundra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6">
                              <a:lumMod val="75000"/>
                            </a:schemeClr>
                          </a:solidFill>
                          <a:effectLst/>
                          <a:uLnTx/>
                          <a:uFillTx/>
                          <a:latin typeface="Twinkl" panose="02000000000000000000" pitchFamily="2" charset="0"/>
                          <a:ea typeface="+mn-ea"/>
                          <a:cs typeface="Arial" panose="020B0604020202020204" pitchFamily="34" charset="0"/>
                        </a:rPr>
                        <a:t>hide </a:t>
                      </a:r>
                    </a:p>
                    <a:p>
                      <a:endParaRPr lang="en-GB" sz="1800" dirty="0">
                        <a:latin typeface="Twinkl" panose="02000000000000000000" pitchFamily="2" charset="0"/>
                      </a:endParaRPr>
                    </a:p>
                  </a:txBody>
                  <a:tcPr/>
                </a:tc>
                <a:tc>
                  <a:txBody>
                    <a:bodyPr/>
                    <a:lstStyle/>
                    <a:p>
                      <a:r>
                        <a:rPr lang="en-GB" sz="1800">
                          <a:solidFill>
                            <a:srgbClr val="00B050"/>
                          </a:solidFill>
                          <a:latin typeface="Twinkl" panose="02000000000000000000" pitchFamily="2" charset="0"/>
                        </a:rPr>
                        <a:t>offspring</a:t>
                      </a:r>
                    </a:p>
                    <a:p>
                      <a:r>
                        <a:rPr lang="en-GB" sz="1800">
                          <a:solidFill>
                            <a:srgbClr val="00B050"/>
                          </a:solidFill>
                          <a:latin typeface="Twinkl" panose="02000000000000000000" pitchFamily="2" charset="0"/>
                        </a:rPr>
                        <a:t>foetus</a:t>
                      </a:r>
                    </a:p>
                    <a:p>
                      <a:r>
                        <a:rPr lang="en-GB" sz="1800">
                          <a:solidFill>
                            <a:srgbClr val="00B050"/>
                          </a:solidFill>
                          <a:latin typeface="Twinkl" panose="02000000000000000000" pitchFamily="2" charset="0"/>
                        </a:rPr>
                        <a:t>dependent</a:t>
                      </a:r>
                    </a:p>
                    <a:p>
                      <a:r>
                        <a:rPr lang="en-GB" sz="1800">
                          <a:solidFill>
                            <a:srgbClr val="00B050"/>
                          </a:solidFill>
                          <a:latin typeface="Twinkl" panose="02000000000000000000" pitchFamily="2" charset="0"/>
                        </a:rPr>
                        <a:t>adolescent </a:t>
                      </a:r>
                    </a:p>
                    <a:p>
                      <a:r>
                        <a:rPr lang="en-GB" sz="1800">
                          <a:solidFill>
                            <a:srgbClr val="00B050"/>
                          </a:solidFill>
                          <a:latin typeface="Twinkl" panose="02000000000000000000" pitchFamily="2" charset="0"/>
                        </a:rPr>
                        <a:t>puberty</a:t>
                      </a:r>
                    </a:p>
                    <a:p>
                      <a:r>
                        <a:rPr lang="en-GB" sz="1800">
                          <a:solidFill>
                            <a:srgbClr val="00B050"/>
                          </a:solidFill>
                          <a:latin typeface="Twinkl" panose="02000000000000000000" pitchFamily="2" charset="0"/>
                        </a:rPr>
                        <a:t>gestation </a:t>
                      </a:r>
                    </a:p>
                    <a:p>
                      <a:r>
                        <a:rPr lang="en-GB" sz="1800">
                          <a:solidFill>
                            <a:srgbClr val="00B050"/>
                          </a:solidFill>
                          <a:latin typeface="Twinkl" panose="02000000000000000000" pitchFamily="2" charset="0"/>
                        </a:rPr>
                        <a:t>pregnant </a:t>
                      </a:r>
                    </a:p>
                    <a:p>
                      <a:r>
                        <a:rPr lang="en-GB" sz="1800">
                          <a:solidFill>
                            <a:srgbClr val="00B050"/>
                          </a:solidFill>
                          <a:latin typeface="Twinkl" panose="02000000000000000000" pitchFamily="2" charset="0"/>
                        </a:rPr>
                        <a:t>toddler </a:t>
                      </a:r>
                    </a:p>
                    <a:p>
                      <a:r>
                        <a:rPr lang="en-GB" sz="1800">
                          <a:solidFill>
                            <a:srgbClr val="00B050"/>
                          </a:solidFill>
                          <a:latin typeface="Twinkl" panose="02000000000000000000" pitchFamily="2" charset="0"/>
                        </a:rPr>
                        <a:t>prenatal</a:t>
                      </a:r>
                    </a:p>
                    <a:p>
                      <a:r>
                        <a:rPr lang="en-GB" sz="1800">
                          <a:solidFill>
                            <a:srgbClr val="00B050"/>
                          </a:solidFill>
                          <a:latin typeface="Twinkl" panose="02000000000000000000" pitchFamily="2" charset="0"/>
                        </a:rPr>
                        <a:t>breeding</a:t>
                      </a:r>
                    </a:p>
                    <a:p>
                      <a:r>
                        <a:rPr lang="en-GB" sz="1800">
                          <a:solidFill>
                            <a:srgbClr val="00B050"/>
                          </a:solidFill>
                          <a:latin typeface="Twinkl" panose="02000000000000000000" pitchFamily="2" charset="0"/>
                        </a:rPr>
                        <a:t>embryo</a:t>
                      </a:r>
                    </a:p>
                    <a:p>
                      <a:r>
                        <a:rPr lang="en-GB" sz="1800">
                          <a:solidFill>
                            <a:srgbClr val="00B050"/>
                          </a:solidFill>
                          <a:latin typeface="Twinkl" panose="02000000000000000000" pitchFamily="2" charset="0"/>
                        </a:rPr>
                        <a:t>hormones </a:t>
                      </a:r>
                      <a:endParaRPr lang="en-GB" sz="1800" dirty="0">
                        <a:solidFill>
                          <a:srgbClr val="00B050"/>
                        </a:solidFill>
                        <a:latin typeface="Twinkl" panose="02000000000000000000" pitchFamily="2" charset="0"/>
                      </a:endParaRPr>
                    </a:p>
                  </a:txBody>
                  <a:tcPr/>
                </a:tc>
                <a:tc>
                  <a:txBody>
                    <a:bodyPr/>
                    <a:lstStyle/>
                    <a:p>
                      <a:r>
                        <a:rPr lang="en-GB" sz="1800" dirty="0">
                          <a:solidFill>
                            <a:srgbClr val="002060"/>
                          </a:solidFill>
                          <a:latin typeface="Twinkl" panose="02000000000000000000" pitchFamily="2" charset="0"/>
                        </a:rPr>
                        <a:t>circulatory system</a:t>
                      </a:r>
                    </a:p>
                    <a:p>
                      <a:r>
                        <a:rPr lang="en-GB" sz="1800" dirty="0">
                          <a:solidFill>
                            <a:srgbClr val="002060"/>
                          </a:solidFill>
                          <a:latin typeface="Twinkl" panose="02000000000000000000" pitchFamily="2" charset="0"/>
                        </a:rPr>
                        <a:t>diet</a:t>
                      </a:r>
                    </a:p>
                    <a:p>
                      <a:r>
                        <a:rPr lang="en-GB" sz="1800" dirty="0">
                          <a:solidFill>
                            <a:srgbClr val="002060"/>
                          </a:solidFill>
                          <a:latin typeface="Twinkl" panose="02000000000000000000" pitchFamily="2" charset="0"/>
                        </a:rPr>
                        <a:t>Pulse</a:t>
                      </a:r>
                    </a:p>
                    <a:p>
                      <a:r>
                        <a:rPr lang="en-GB" sz="1800" dirty="0">
                          <a:solidFill>
                            <a:srgbClr val="002060"/>
                          </a:solidFill>
                          <a:latin typeface="Twinkl" panose="02000000000000000000" pitchFamily="2" charset="0"/>
                        </a:rPr>
                        <a:t>BPM</a:t>
                      </a:r>
                    </a:p>
                    <a:p>
                      <a:r>
                        <a:rPr kumimoji="0" lang="en-GB" sz="1800" b="0" i="0" u="none" strike="noStrike" kern="1200" cap="none" spc="0" normalizeH="0" baseline="0" noProof="0" dirty="0">
                          <a:ln>
                            <a:noFill/>
                          </a:ln>
                          <a:solidFill>
                            <a:srgbClr val="002060"/>
                          </a:solidFill>
                          <a:effectLst/>
                          <a:uLnTx/>
                          <a:uFillTx/>
                          <a:latin typeface="Twinkl" panose="02000000000000000000" pitchFamily="2" charset="0"/>
                          <a:ea typeface="+mn-ea"/>
                          <a:cs typeface="+mn-cs"/>
                        </a:rPr>
                        <a:t>oxygenated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2060"/>
                          </a:solidFill>
                          <a:latin typeface="Twinkl" panose="02000000000000000000" pitchFamily="2" charset="0"/>
                        </a:rPr>
                        <a:t>deoxygenated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2060"/>
                          </a:solidFill>
                          <a:latin typeface="Twinkl" panose="02000000000000000000" pitchFamily="2" charset="0"/>
                        </a:rPr>
                        <a:t>atrium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2060"/>
                          </a:solidFill>
                          <a:latin typeface="Twinkl" panose="02000000000000000000" pitchFamily="2" charset="0"/>
                        </a:rPr>
                        <a:t>ventricle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2060"/>
                          </a:solidFill>
                          <a:latin typeface="Twinkl" panose="02000000000000000000" pitchFamily="2" charset="0"/>
                        </a:rPr>
                        <a:t>ventricle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2060"/>
                          </a:solidFill>
                          <a:latin typeface="Twinkl" panose="02000000000000000000" pitchFamily="2" charset="0"/>
                        </a:rPr>
                        <a:t>vessel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2060"/>
                          </a:solidFill>
                          <a:latin typeface="Twinkl" panose="02000000000000000000" pitchFamily="2" charset="0"/>
                          <a:ea typeface="Arial Rounded"/>
                          <a:cs typeface="Arial Rounded"/>
                          <a:sym typeface="Arial Rounded"/>
                        </a:rPr>
                        <a:t>valve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2060"/>
                          </a:solidFill>
                          <a:latin typeface="Twinkl" panose="02000000000000000000" pitchFamily="2" charset="0"/>
                          <a:ea typeface="Arial Rounded"/>
                          <a:cs typeface="Arial Rounded"/>
                          <a:sym typeface="Arial Rounded"/>
                        </a:rPr>
                        <a:t>diffusion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2060"/>
                          </a:solidFill>
                          <a:latin typeface="Twinkl" panose="02000000000000000000" pitchFamily="2" charset="0"/>
                          <a:ea typeface="Arial Rounded"/>
                          <a:cs typeface="Arial Rounded"/>
                          <a:sym typeface="Arial Rounded"/>
                        </a:rPr>
                        <a:t>osmosis</a:t>
                      </a:r>
                    </a:p>
                    <a:p>
                      <a:endParaRPr lang="en-GB" sz="1800" dirty="0">
                        <a:latin typeface="Twinkl" panose="02000000000000000000" pitchFamily="2" charset="0"/>
                      </a:endParaRPr>
                    </a:p>
                  </a:txBody>
                  <a:tcPr/>
                </a:tc>
                <a:extLst>
                  <a:ext uri="{0D108BD9-81ED-4DB2-BD59-A6C34878D82A}">
                    <a16:rowId xmlns:a16="http://schemas.microsoft.com/office/drawing/2014/main" val="1194522431"/>
                  </a:ext>
                </a:extLst>
              </a:tr>
            </a:tbl>
          </a:graphicData>
        </a:graphic>
      </p:graphicFrame>
      <p:sp>
        <p:nvSpPr>
          <p:cNvPr id="6" name="Title 1">
            <a:extLst>
              <a:ext uri="{FF2B5EF4-FFF2-40B4-BE49-F238E27FC236}">
                <a16:creationId xmlns:a16="http://schemas.microsoft.com/office/drawing/2014/main" id="{3C021C9F-51F4-8414-257D-A605E3A1D1A4}"/>
              </a:ext>
            </a:extLst>
          </p:cNvPr>
          <p:cNvSpPr>
            <a:spLocks noGrp="1"/>
          </p:cNvSpPr>
          <p:nvPr>
            <p:ph type="title"/>
          </p:nvPr>
        </p:nvSpPr>
        <p:spPr>
          <a:xfrm>
            <a:off x="26744" y="-108860"/>
            <a:ext cx="10515600" cy="1325563"/>
          </a:xfrm>
        </p:spPr>
        <p:txBody>
          <a:bodyPr/>
          <a:lstStyle/>
          <a:p>
            <a:r>
              <a:rPr lang="en-GB" dirty="0"/>
              <a:t>Vocabulary</a:t>
            </a:r>
          </a:p>
        </p:txBody>
      </p:sp>
      <p:pic>
        <p:nvPicPr>
          <p:cNvPr id="8" name="Picture 7">
            <a:extLst>
              <a:ext uri="{FF2B5EF4-FFF2-40B4-BE49-F238E27FC236}">
                <a16:creationId xmlns:a16="http://schemas.microsoft.com/office/drawing/2014/main" id="{18675B95-BD99-BCB2-5B02-C945BA38C1A8}"/>
              </a:ext>
            </a:extLst>
          </p:cNvPr>
          <p:cNvPicPr>
            <a:picLocks noChangeAspect="1"/>
          </p:cNvPicPr>
          <p:nvPr/>
        </p:nvPicPr>
        <p:blipFill>
          <a:blip r:embed="rId3"/>
          <a:stretch>
            <a:fillRect/>
          </a:stretch>
        </p:blipFill>
        <p:spPr>
          <a:xfrm>
            <a:off x="10353368" y="6111277"/>
            <a:ext cx="1632156" cy="625383"/>
          </a:xfrm>
          <a:prstGeom prst="rect">
            <a:avLst/>
          </a:prstGeom>
        </p:spPr>
      </p:pic>
    </p:spTree>
    <p:extLst>
      <p:ext uri="{BB962C8B-B14F-4D97-AF65-F5344CB8AC3E}">
        <p14:creationId xmlns:p14="http://schemas.microsoft.com/office/powerpoint/2010/main" val="3477908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2282</Words>
  <Application>Microsoft Office PowerPoint</Application>
  <PresentationFormat>Widescreen</PresentationFormat>
  <Paragraphs>274</Paragraphs>
  <Slides>13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Abadi</vt:lpstr>
      <vt:lpstr>Aptos</vt:lpstr>
      <vt:lpstr>Aptos Display</vt:lpstr>
      <vt:lpstr>Arial</vt:lpstr>
      <vt:lpstr>Arial Rounded MT Bold</vt:lpstr>
      <vt:lpstr>Calibri</vt:lpstr>
      <vt:lpstr>Comic Sans MS</vt:lpstr>
      <vt:lpstr>Twinkl</vt:lpstr>
      <vt:lpstr>Office Theme</vt:lpstr>
      <vt:lpstr>    Curriculum Marketplace</vt:lpstr>
      <vt:lpstr>Long Term Planning</vt:lpstr>
      <vt:lpstr>Long Term Planning</vt:lpstr>
      <vt:lpstr>Science in EYFS</vt:lpstr>
      <vt:lpstr>PowerPoint Presentation</vt:lpstr>
      <vt:lpstr>PowerPoint Presentation</vt:lpstr>
      <vt:lpstr>Curriculum Thread Documents - Knowledge</vt:lpstr>
      <vt:lpstr>Curriculum Thread Documents - Skills</vt:lpstr>
      <vt:lpstr>Vocabulary</vt:lpstr>
      <vt:lpstr>Examples of Work</vt:lpstr>
      <vt:lpstr>Assessment</vt:lpstr>
      <vt:lpstr>What can I do as a parent to support my child in this subject? </vt:lpstr>
      <vt:lpstr>Career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Marketplace</dc:title>
  <dc:creator>Chloe Foster</dc:creator>
  <cp:lastModifiedBy>Chloe Foster</cp:lastModifiedBy>
  <cp:revision>26</cp:revision>
  <dcterms:created xsi:type="dcterms:W3CDTF">2025-01-06T10:26:47Z</dcterms:created>
  <dcterms:modified xsi:type="dcterms:W3CDTF">2025-02-06T17:41:36Z</dcterms:modified>
</cp:coreProperties>
</file>